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C01E62-6DB1-061E-0729-1DC7228C4F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205B372-FAF2-E68E-4F30-591962644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139D896-17A5-B4F0-B1D3-401537DF9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FC38-92CD-4FA9-84F6-ABB750141798}" type="datetimeFigureOut">
              <a:rPr lang="fi-FI" smtClean="0"/>
              <a:t>17.10.2023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EEE7D78-FD7F-DD3C-A7D6-7BBFFE2A0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993AA52-C8E8-8171-C220-69E7C67B9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D4BA-BB6E-43D1-BA77-A31FE11210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4988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4EE6B1-3726-BBDD-D811-A5697C36D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33E9C1D-455F-1DDA-4DD1-F482A9366E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B54B05-F7B2-B9A8-2165-87C107291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FC38-92CD-4FA9-84F6-ABB750141798}" type="datetimeFigureOut">
              <a:rPr lang="fi-FI" smtClean="0"/>
              <a:t>17.10.2023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8E90AEB-CDF2-0FB2-25BF-4FFB7B3FF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97DC21A-64CC-6F7F-3C60-A50C8B9A0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D4BA-BB6E-43D1-BA77-A31FE11210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89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0555BF4-FF53-8BB0-FE15-87D88F1C4B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4CA44B8-7845-F395-82C8-EABFAB323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9929D4A-DBA2-7B38-92E6-7D658CF4A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FC38-92CD-4FA9-84F6-ABB750141798}" type="datetimeFigureOut">
              <a:rPr lang="fi-FI" smtClean="0"/>
              <a:t>17.10.2023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41BAE2D-98ED-3146-8C9E-66A66CC8D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5053DA-0B0A-6DC1-1B61-A8BE513AB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D4BA-BB6E-43D1-BA77-A31FE11210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7764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89B905-9D87-0044-1EB6-C5133B8C0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66A818-35FF-0E7B-62B4-50608C03F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0D7B40-96F2-9DAF-EF57-F5B396CED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FC38-92CD-4FA9-84F6-ABB750141798}" type="datetimeFigureOut">
              <a:rPr lang="fi-FI" smtClean="0"/>
              <a:t>17.10.2023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0BCB6DA-40AD-C44D-3D82-4F9185B07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0B2BF9-DCAC-7790-178F-D06D6017D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D4BA-BB6E-43D1-BA77-A31FE11210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706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513D4D-A036-F83A-54C6-BDCCEEB65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ADA8472-5FAC-8372-92DE-43BA63290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43181FA-2983-47C2-1B63-F49FDFAF7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FC38-92CD-4FA9-84F6-ABB750141798}" type="datetimeFigureOut">
              <a:rPr lang="fi-FI" smtClean="0"/>
              <a:t>17.10.2023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458758F-AC1D-122C-AB11-07763FCE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CE2F7F-7E37-59C2-72AB-A3EAE0138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D4BA-BB6E-43D1-BA77-A31FE11210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028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EEF622-513E-1544-4415-E7675BD28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66E631-57C9-ED4D-FFA6-4FB3216FBF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7ECA86B-0704-9290-144F-E5EFE8EBF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F32A601-60C5-B9D3-C5BD-5B5D51680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FC38-92CD-4FA9-84F6-ABB750141798}" type="datetimeFigureOut">
              <a:rPr lang="fi-FI" smtClean="0"/>
              <a:t>17.10.2023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E636D97-F8B7-5BDA-A826-33B35648B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6A79D7A-A519-7315-7715-91D0C2C68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D4BA-BB6E-43D1-BA77-A31FE11210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1099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95933F-73A3-F4E7-EA23-ADA3E84F5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976AD83-48D7-E17A-9B82-C22A90696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9908905-090E-50E9-B662-46677A0F6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C773227-D8D8-B125-505A-493E792924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50CE3E3-6D4F-C3B4-A54E-7060673C70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074F6DA-4D42-5B60-0AC3-6462C4F2F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FC38-92CD-4FA9-84F6-ABB750141798}" type="datetimeFigureOut">
              <a:rPr lang="fi-FI" smtClean="0"/>
              <a:t>17.10.2023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7621C4-D2B0-D133-821C-01988A75F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4C4130-BBF5-5EDC-10B9-03277326D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D4BA-BB6E-43D1-BA77-A31FE11210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9551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508810-5FBC-CCCC-5DDA-E81D467D7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63473DA-4FDF-652E-5AEB-A31BA2C2D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FC38-92CD-4FA9-84F6-ABB750141798}" type="datetimeFigureOut">
              <a:rPr lang="fi-FI" smtClean="0"/>
              <a:t>17.10.2023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4870C51-DB41-E056-3F5E-1D0A2C177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7557852-FBDE-8703-93F0-2B5DCB14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D4BA-BB6E-43D1-BA77-A31FE11210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5606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F456523-A3BC-A4B2-F093-1FECDCE4D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FC38-92CD-4FA9-84F6-ABB750141798}" type="datetimeFigureOut">
              <a:rPr lang="fi-FI" smtClean="0"/>
              <a:t>17.10.2023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9E62DDE-5263-02A9-A788-179CCE53F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F92C270-F25E-B892-E73C-D9D764856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D4BA-BB6E-43D1-BA77-A31FE11210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9104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F59A27-61C1-3754-0C4B-50A270F6D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CFAC9E-EAFB-0095-D7D3-2372BD9A1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5030B30-7BE7-35F8-B211-AB0FE65A84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1B3B8EA-E310-1592-59D0-EB3E9B43B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FC38-92CD-4FA9-84F6-ABB750141798}" type="datetimeFigureOut">
              <a:rPr lang="fi-FI" smtClean="0"/>
              <a:t>17.10.2023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2048F4A-093A-A40A-43F8-F0F8DC449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01E5785-EC32-D46C-680B-22B82E350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D4BA-BB6E-43D1-BA77-A31FE11210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934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7C8623-0EFC-D5BA-0DA2-550FA3756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1BCA3E8-A7ED-C7FA-B6DC-F6D7E72726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3F397C4-FC30-4294-5DC6-517D7E1A1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AEE1A30-DC3C-C94A-C37D-C5AD4D0A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FC38-92CD-4FA9-84F6-ABB750141798}" type="datetimeFigureOut">
              <a:rPr lang="fi-FI" smtClean="0"/>
              <a:t>17.10.2023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85023BD-3D8C-7003-B016-744E476D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F8A1840-EFE0-4611-3AD0-68F381B03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D4BA-BB6E-43D1-BA77-A31FE11210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3695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A7A6558-98E8-CCBC-67D8-61C2C4815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748CE00-4868-68CA-004E-AD4FDB071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5187CB4-F67C-CE23-CD14-83D0C80184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4FC38-92CD-4FA9-84F6-ABB750141798}" type="datetimeFigureOut">
              <a:rPr lang="fi-FI" smtClean="0"/>
              <a:t>17.10.2023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EF009A4-0F04-D661-C4DF-768607D6C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42171-D017-5811-CC33-6FD85C59E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DD4BA-BB6E-43D1-BA77-A31FE11210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6383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98767A-4F82-80A0-EBBD-8149EA949F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Kvantittumiseen perustuva teknologia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1FCB9C2-11A3-D596-85E9-FCFD1852C5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Kpl 6</a:t>
            </a:r>
          </a:p>
        </p:txBody>
      </p:sp>
    </p:spTree>
    <p:extLst>
      <p:ext uri="{BB962C8B-B14F-4D97-AF65-F5344CB8AC3E}">
        <p14:creationId xmlns:p14="http://schemas.microsoft.com/office/powerpoint/2010/main" val="1467907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44E28E-71AC-B7B2-665C-E4DF6721F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Kvanttitietokone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FABA93-A1B2-3EB0-982D-31BFB14CF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4700" cy="4351338"/>
          </a:xfrm>
        </p:spPr>
        <p:txBody>
          <a:bodyPr/>
          <a:lstStyle/>
          <a:p>
            <a:r>
              <a:rPr lang="fi-FI" dirty="0"/>
              <a:t>Sekä superpositio että lomittuminen</a:t>
            </a:r>
          </a:p>
          <a:p>
            <a:r>
              <a:rPr lang="fi-FI" dirty="0"/>
              <a:t>Bittien tilalla kubitit (kvanttibitit)</a:t>
            </a:r>
          </a:p>
          <a:p>
            <a:r>
              <a:rPr lang="fi-FI" dirty="0"/>
              <a:t>Bittejä (0 tai 1) vastaa energiatilat (alin/ylin) tai spinien perusteella</a:t>
            </a:r>
          </a:p>
          <a:p>
            <a:r>
              <a:rPr lang="fi-FI" dirty="0"/>
              <a:t>Superpositiossa kubitin arvo voi olla sekä 0 että 1 ja lomittamalla ne voidaan yhdistää toiseen kubittiin</a:t>
            </a:r>
          </a:p>
          <a:p>
            <a:r>
              <a:rPr lang="fi-FI" dirty="0"/>
              <a:t>Kvanttilaskennassa samanaikaisten laskujen määrä on suuri</a:t>
            </a:r>
          </a:p>
          <a:p>
            <a:r>
              <a:rPr lang="fi-FI" dirty="0"/>
              <a:t>Tulosta laskiessa, superpositio romahtaa tiettyyn tilaan, vrt. binääriluku</a:t>
            </a:r>
          </a:p>
        </p:txBody>
      </p:sp>
    </p:spTree>
    <p:extLst>
      <p:ext uri="{BB962C8B-B14F-4D97-AF65-F5344CB8AC3E}">
        <p14:creationId xmlns:p14="http://schemas.microsoft.com/office/powerpoint/2010/main" val="217304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46ED01-7EAC-FD3B-A86F-75C6BFB7E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DFC5D0-69D1-C342-4F26-BF5CB89C6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2,3,7,(14)</a:t>
            </a:r>
          </a:p>
          <a:p>
            <a:r>
              <a:rPr lang="fi-FI" dirty="0"/>
              <a:t>Katsele tehtäviä ja mieti ratkaisuja. Lue aineistot</a:t>
            </a:r>
          </a:p>
        </p:txBody>
      </p:sp>
    </p:spTree>
    <p:extLst>
      <p:ext uri="{BB962C8B-B14F-4D97-AF65-F5344CB8AC3E}">
        <p14:creationId xmlns:p14="http://schemas.microsoft.com/office/powerpoint/2010/main" val="350236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3E2239-516F-6E75-6C17-53F2D744D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Kvantittunut energia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2F882B-5A08-4E15-DD34-64F398121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Elektronikuori, ydin, </a:t>
            </a:r>
            <a:r>
              <a:rPr lang="fi-FI" dirty="0" err="1"/>
              <a:t>vuorovaikutuspotentilaali</a:t>
            </a:r>
            <a:r>
              <a:rPr lang="fi-FI" dirty="0"/>
              <a:t> (kvanttipiste)…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Hyödynnetään</a:t>
            </a:r>
          </a:p>
          <a:p>
            <a:r>
              <a:rPr lang="fi-FI" dirty="0"/>
              <a:t>Valaiseva diodi (ledi) säteilee valoa kun elektroni täyttää atomin tyhjän paikan</a:t>
            </a:r>
          </a:p>
          <a:p>
            <a:r>
              <a:rPr lang="fi-FI" dirty="0"/>
              <a:t>Aurinkokennot</a:t>
            </a:r>
          </a:p>
          <a:p>
            <a:r>
              <a:rPr lang="fi-FI" dirty="0"/>
              <a:t>Laservalo</a:t>
            </a:r>
          </a:p>
          <a:p>
            <a:r>
              <a:rPr lang="fi-FI" dirty="0"/>
              <a:t>Tunneloituminen, superpositio, lomittuminen</a:t>
            </a:r>
          </a:p>
        </p:txBody>
      </p:sp>
    </p:spTree>
    <p:extLst>
      <p:ext uri="{BB962C8B-B14F-4D97-AF65-F5344CB8AC3E}">
        <p14:creationId xmlns:p14="http://schemas.microsoft.com/office/powerpoint/2010/main" val="276017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408DC0-EA09-9489-77A1-F6B050A6EF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" r="13160"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FF0C872-9BEA-9C74-0F3E-73E719CFB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690" y="307785"/>
            <a:ext cx="3822189" cy="1899912"/>
          </a:xfrm>
        </p:spPr>
        <p:txBody>
          <a:bodyPr>
            <a:normAutofit/>
          </a:bodyPr>
          <a:lstStyle/>
          <a:p>
            <a:r>
              <a:rPr lang="fi-FI" sz="4000" b="1" dirty="0"/>
              <a:t>Laser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D2AB27-08AA-DB1B-AFC4-0F897CBE7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0410" y="1885950"/>
            <a:ext cx="3822189" cy="4372293"/>
          </a:xfrm>
        </p:spPr>
        <p:txBody>
          <a:bodyPr>
            <a:normAutofit/>
          </a:bodyPr>
          <a:lstStyle/>
          <a:p>
            <a:r>
              <a:rPr lang="fi-FI" sz="2000" dirty="0"/>
              <a:t>Fluoresenssi-ilmiö</a:t>
            </a:r>
          </a:p>
          <a:p>
            <a:pPr lvl="1"/>
            <a:r>
              <a:rPr lang="fi-FI" sz="2000" dirty="0"/>
              <a:t>Viritystilasta perustilaan välitilan kautta</a:t>
            </a:r>
          </a:p>
          <a:p>
            <a:pPr lvl="1"/>
            <a:r>
              <a:rPr lang="fi-FI" sz="2000" dirty="0"/>
              <a:t>Esim. loisteputket</a:t>
            </a:r>
          </a:p>
          <a:p>
            <a:r>
              <a:rPr lang="fi-FI" sz="2000" dirty="0"/>
              <a:t>Fosforenssi</a:t>
            </a:r>
          </a:p>
          <a:p>
            <a:pPr lvl="1"/>
            <a:r>
              <a:rPr lang="fi-FI" sz="2000" dirty="0"/>
              <a:t>Viritystila pitkä, aine säteilee vielä virittävän säteilyn loputtuakin</a:t>
            </a:r>
          </a:p>
          <a:p>
            <a:r>
              <a:rPr lang="fi-FI" sz="2000" dirty="0"/>
              <a:t>Spontaani emissio</a:t>
            </a:r>
          </a:p>
          <a:p>
            <a:pPr lvl="1"/>
            <a:r>
              <a:rPr lang="fi-FI" sz="2000" dirty="0"/>
              <a:t>Atomi palaa perustilaan itsestään</a:t>
            </a:r>
          </a:p>
        </p:txBody>
      </p:sp>
    </p:spTree>
    <p:extLst>
      <p:ext uri="{BB962C8B-B14F-4D97-AF65-F5344CB8AC3E}">
        <p14:creationId xmlns:p14="http://schemas.microsoft.com/office/powerpoint/2010/main" val="387537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32A7A0-4300-17E8-040A-7E11780B3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1025"/>
            <a:ext cx="10515600" cy="5595938"/>
          </a:xfrm>
        </p:spPr>
        <p:txBody>
          <a:bodyPr/>
          <a:lstStyle/>
          <a:p>
            <a:r>
              <a:rPr lang="fi-FI" dirty="0"/>
              <a:t>Stimuloitu emissio</a:t>
            </a:r>
          </a:p>
          <a:p>
            <a:pPr lvl="1"/>
            <a:endParaRPr lang="fi-FI" dirty="0"/>
          </a:p>
          <a:p>
            <a:pPr lvl="1"/>
            <a:r>
              <a:rPr lang="fi-FI" dirty="0"/>
              <a:t>Säteily pakottaa viritystilan purkautumaan</a:t>
            </a:r>
          </a:p>
          <a:p>
            <a:pPr lvl="1"/>
            <a:r>
              <a:rPr lang="fi-FI" dirty="0"/>
              <a:t>Syntyy kaksi fotonia, joilla on sama taajuus</a:t>
            </a:r>
          </a:p>
          <a:p>
            <a:pPr marL="457200" lvl="1" indent="0">
              <a:buNone/>
            </a:pPr>
            <a:endParaRPr lang="fi-FI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fi-FI" sz="2400" dirty="0"/>
              <a:t>Monokromaattinen valo; Vain yhtä aallonpituutta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i-FI" sz="2400" dirty="0"/>
              <a:t>Koherentti valo; aalloilla sama taajuus ja vaihe</a:t>
            </a:r>
          </a:p>
          <a:p>
            <a:pPr lvl="1"/>
            <a:endParaRPr lang="fi-FI" dirty="0"/>
          </a:p>
          <a:p>
            <a:pPr lvl="1"/>
            <a:r>
              <a:rPr lang="fi-FI" dirty="0"/>
              <a:t>Virittävä säteily: Nopeat elektronit (kaasulaserit), valo (aine- ja nestelaser), sähkövirta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827BC66-9DCD-FABD-AFDE-A4A5B27CD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649" y="4280661"/>
            <a:ext cx="5366702" cy="2230946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5FC9A27A-0D40-13C6-4F73-A8BDF0082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695" y="0"/>
            <a:ext cx="5162305" cy="223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6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45ED3DC-16B7-4B42-CF30-86C911B96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5775"/>
            <a:ext cx="10515600" cy="5691188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  <a:p>
            <a:r>
              <a:rPr lang="fi-FI" dirty="0"/>
              <a:t>Vaatii pitkän viritystilan (n. 1 ms)</a:t>
            </a:r>
          </a:p>
          <a:p>
            <a:r>
              <a:rPr lang="fi-FI" dirty="0"/>
              <a:t>Voi tapahtua ketjureaktiona</a:t>
            </a:r>
          </a:p>
          <a:p>
            <a:r>
              <a:rPr lang="fi-FI" dirty="0"/>
              <a:t>Yleensä viritys ylemmälle tilalle, mistä spontaanisti välitilaan ja stimuloidusti perustilaan =&gt; Syntyy laservalo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Käyttö: </a:t>
            </a:r>
            <a:r>
              <a:rPr lang="fi-FI" dirty="0" err="1"/>
              <a:t>CD-levyt</a:t>
            </a:r>
            <a:r>
              <a:rPr lang="fi-FI" dirty="0"/>
              <a:t>, </a:t>
            </a:r>
            <a:r>
              <a:rPr lang="fi-FI" dirty="0" err="1"/>
              <a:t>Blu</a:t>
            </a:r>
            <a:r>
              <a:rPr lang="fi-FI" dirty="0"/>
              <a:t> </a:t>
            </a:r>
            <a:r>
              <a:rPr lang="fi-FI" dirty="0" err="1"/>
              <a:t>ray</a:t>
            </a:r>
            <a:r>
              <a:rPr lang="fi-FI" dirty="0"/>
              <a:t>, lasertutkat, leikkaukset, kaupan kassa, tehostevalo, lämpötilan aiheuttaja, tietoliikenne, hologrammit….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Einstein teoria 1917</a:t>
            </a:r>
          </a:p>
          <a:p>
            <a:pPr marL="0" indent="0">
              <a:buNone/>
            </a:pPr>
            <a:r>
              <a:rPr lang="fi-FI" dirty="0"/>
              <a:t>N. </a:t>
            </a:r>
            <a:r>
              <a:rPr lang="fi-FI" dirty="0" err="1"/>
              <a:t>Basoville</a:t>
            </a:r>
            <a:r>
              <a:rPr lang="fi-FI" dirty="0"/>
              <a:t>, A. </a:t>
            </a:r>
            <a:r>
              <a:rPr lang="fi-FI" dirty="0" err="1"/>
              <a:t>Prohorville</a:t>
            </a:r>
            <a:r>
              <a:rPr lang="fi-FI" dirty="0"/>
              <a:t>, C. </a:t>
            </a:r>
            <a:r>
              <a:rPr lang="fi-FI" dirty="0" err="1"/>
              <a:t>Townes</a:t>
            </a:r>
            <a:r>
              <a:rPr lang="fi-FI" dirty="0"/>
              <a:t> 1960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EE3D890-EA63-0467-1483-B2497183A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404" y="0"/>
            <a:ext cx="3329596" cy="207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7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148113-599F-F770-2873-A035A1958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5500"/>
          </a:xfrm>
        </p:spPr>
        <p:txBody>
          <a:bodyPr/>
          <a:lstStyle/>
          <a:p>
            <a:r>
              <a:rPr lang="fi-FI" dirty="0"/>
              <a:t>Esim. 1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1D156C1-C42C-58C3-6A10-5458C4F805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000" y="1084543"/>
            <a:ext cx="8454926" cy="3284257"/>
          </a:xfr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811BD5B2-5465-9C32-EC02-D50336CCE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5525" y="3200400"/>
            <a:ext cx="3716475" cy="36576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55B91F2B-6184-E8B1-8908-E29834CFB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" y="4323877"/>
            <a:ext cx="5019040" cy="253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79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AB1AC9C-81E8-6B1E-5CB3-047E72CB7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fi-FI" sz="4600"/>
              <a:t>Aurinkokenno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D4FDB7-233A-2705-83DE-C02754E02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4023360" cy="3410712"/>
          </a:xfrm>
        </p:spPr>
        <p:txBody>
          <a:bodyPr anchor="t">
            <a:normAutofit/>
          </a:bodyPr>
          <a:lstStyle/>
          <a:p>
            <a:r>
              <a:rPr lang="en-US" sz="2200" dirty="0" err="1"/>
              <a:t>Valosähköinen</a:t>
            </a:r>
            <a:r>
              <a:rPr lang="en-US" sz="2200" dirty="0"/>
              <a:t> </a:t>
            </a:r>
            <a:r>
              <a:rPr lang="en-US" sz="2200" dirty="0" err="1"/>
              <a:t>ilmiö</a:t>
            </a:r>
            <a:endParaRPr lang="en-US" sz="2200" dirty="0"/>
          </a:p>
          <a:p>
            <a:r>
              <a:rPr lang="en-US" sz="2200" dirty="0" err="1"/>
              <a:t>Syntyy</a:t>
            </a:r>
            <a:r>
              <a:rPr lang="en-US" sz="2200" dirty="0"/>
              <a:t> </a:t>
            </a:r>
            <a:r>
              <a:rPr lang="en-US" sz="2200" dirty="0" err="1"/>
              <a:t>elektroni-aukkopareja</a:t>
            </a:r>
            <a:endParaRPr lang="en-US" sz="2200" dirty="0"/>
          </a:p>
          <a:p>
            <a:r>
              <a:rPr lang="en-US" sz="2200" dirty="0" err="1"/>
              <a:t>Sähkövirta</a:t>
            </a:r>
            <a:r>
              <a:rPr lang="en-US" sz="2200" dirty="0"/>
              <a:t> </a:t>
            </a:r>
            <a:r>
              <a:rPr lang="en-US" sz="2200" dirty="0" err="1"/>
              <a:t>ulkoisen</a:t>
            </a:r>
            <a:r>
              <a:rPr lang="en-US" sz="2200" dirty="0"/>
              <a:t> </a:t>
            </a:r>
            <a:r>
              <a:rPr lang="en-US" sz="2200" dirty="0" err="1"/>
              <a:t>vastuksen</a:t>
            </a:r>
            <a:r>
              <a:rPr lang="en-US" sz="2200" dirty="0"/>
              <a:t> </a:t>
            </a:r>
            <a:r>
              <a:rPr lang="en-US" sz="2200" dirty="0" err="1"/>
              <a:t>kautta</a:t>
            </a:r>
            <a:r>
              <a:rPr lang="en-US" sz="2200" dirty="0"/>
              <a:t>, </a:t>
            </a:r>
            <a:r>
              <a:rPr lang="en-US" sz="2200" dirty="0" err="1"/>
              <a:t>ei</a:t>
            </a:r>
            <a:r>
              <a:rPr lang="en-US" sz="2200" dirty="0"/>
              <a:t> </a:t>
            </a:r>
            <a:r>
              <a:rPr lang="en-US" sz="2200" dirty="0" err="1"/>
              <a:t>aukon</a:t>
            </a:r>
            <a:r>
              <a:rPr lang="en-US" sz="2200" dirty="0"/>
              <a:t> </a:t>
            </a:r>
            <a:r>
              <a:rPr lang="en-US" sz="2200" dirty="0" err="1"/>
              <a:t>yli</a:t>
            </a:r>
            <a:endParaRPr lang="en-US" sz="2200" dirty="0"/>
          </a:p>
          <a:p>
            <a:endParaRPr lang="en-US" sz="22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A9C5F9D-0D8B-0D4F-24D8-0D07BE29E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805587"/>
            <a:ext cx="6903720" cy="524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1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isällön paikkamerkki 2">
                <a:extLst>
                  <a:ext uri="{FF2B5EF4-FFF2-40B4-BE49-F238E27FC236}">
                    <a16:creationId xmlns:a16="http://schemas.microsoft.com/office/drawing/2014/main" id="{BCC309DF-4607-9EBA-551D-B7C8CF5E55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04825"/>
                <a:ext cx="10515600" cy="5672138"/>
              </a:xfrm>
            </p:spPr>
            <p:txBody>
              <a:bodyPr/>
              <a:lstStyle/>
              <a:p>
                <a:r>
                  <a:rPr lang="en-US" sz="2400" dirty="0"/>
                  <a:t>Spektrivaste</a:t>
                </a:r>
              </a:p>
              <a:p>
                <a:pPr lvl="1"/>
                <a:r>
                  <a:rPr lang="en-US" dirty="0" err="1"/>
                  <a:t>Kuvaa</a:t>
                </a:r>
                <a:r>
                  <a:rPr lang="en-US" dirty="0"/>
                  <a:t> </a:t>
                </a:r>
                <a:r>
                  <a:rPr lang="en-US" dirty="0" err="1"/>
                  <a:t>kennon</a:t>
                </a:r>
                <a:r>
                  <a:rPr lang="en-US" dirty="0"/>
                  <a:t> </a:t>
                </a:r>
                <a:r>
                  <a:rPr lang="en-US" dirty="0" err="1"/>
                  <a:t>kykyä</a:t>
                </a:r>
                <a:r>
                  <a:rPr lang="en-US" dirty="0"/>
                  <a:t> </a:t>
                </a:r>
                <a:r>
                  <a:rPr lang="en-US" dirty="0" err="1"/>
                  <a:t>muuttaa</a:t>
                </a:r>
                <a:r>
                  <a:rPr lang="en-US" dirty="0"/>
                  <a:t> </a:t>
                </a:r>
                <a:r>
                  <a:rPr lang="en-US" dirty="0" err="1"/>
                  <a:t>säteilyn</a:t>
                </a:r>
                <a:r>
                  <a:rPr lang="en-US" dirty="0"/>
                  <a:t> </a:t>
                </a:r>
                <a:r>
                  <a:rPr lang="en-US" dirty="0" err="1"/>
                  <a:t>energiaa</a:t>
                </a:r>
                <a:r>
                  <a:rPr lang="en-US" dirty="0"/>
                  <a:t> </a:t>
                </a:r>
                <a:r>
                  <a:rPr lang="en-US" dirty="0" err="1"/>
                  <a:t>siirrettäväksi</a:t>
                </a:r>
                <a:r>
                  <a:rPr lang="en-US" dirty="0"/>
                  <a:t> </a:t>
                </a:r>
                <a:r>
                  <a:rPr lang="en-US" dirty="0" err="1"/>
                  <a:t>energiaksi</a:t>
                </a:r>
                <a:endParaRPr lang="en-US" dirty="0"/>
              </a:p>
              <a:p>
                <a:pPr lvl="1"/>
                <a:r>
                  <a:rPr lang="fi-FI" dirty="0"/>
                  <a:t>Virtapiirin tuottaman suurimman mahdollisen sähkövirran ja kennoon kohdistuvan säteilytehon suhde</a:t>
                </a:r>
              </a:p>
              <a:p>
                <a:pPr lvl="2"/>
                <a:r>
                  <a:rPr lang="fi-FI" sz="2400" dirty="0"/>
                  <a:t>Yksikkö </a:t>
                </a:r>
                <a14:m>
                  <m:oMath xmlns:m="http://schemas.openxmlformats.org/officeDocument/2006/math">
                    <m:r>
                      <a:rPr lang="fi-FI" sz="2400" b="0" i="1" smtClean="0">
                        <a:latin typeface="Cambria Math" panose="02040503050406030204" pitchFamily="18" charset="0"/>
                      </a:rPr>
                      <m:t>1 </m:t>
                    </m:r>
                    <m:f>
                      <m:fPr>
                        <m:ctrlPr>
                          <a:rPr lang="fi-FI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fi-FI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den>
                    </m:f>
                  </m:oMath>
                </a14:m>
                <a:endParaRPr lang="fi-FI" sz="2400" dirty="0"/>
              </a:p>
              <a:p>
                <a:pPr lvl="1"/>
                <a:r>
                  <a:rPr lang="fi-FI" dirty="0"/>
                  <a:t>Spektrivaste on suurin, kun säteilyn energia on irrotustyön suuruinen</a:t>
                </a:r>
              </a:p>
              <a:p>
                <a:pPr lvl="1"/>
                <a:r>
                  <a:rPr lang="fi-FI" dirty="0"/>
                  <a:t>Suuremmalla osa säteilyenergiasta kuluu elektronin liike-energiaan ja paneelin lämpötilan nousuun</a:t>
                </a:r>
              </a:p>
            </p:txBody>
          </p:sp>
        </mc:Choice>
        <mc:Fallback>
          <p:sp>
            <p:nvSpPr>
              <p:cNvPr id="3" name="Sisällön paikkamerkki 2">
                <a:extLst>
                  <a:ext uri="{FF2B5EF4-FFF2-40B4-BE49-F238E27FC236}">
                    <a16:creationId xmlns:a16="http://schemas.microsoft.com/office/drawing/2014/main" id="{BCC309DF-4607-9EBA-551D-B7C8CF5E55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04825"/>
                <a:ext cx="10515600" cy="5672138"/>
              </a:xfrm>
              <a:blipFill>
                <a:blip r:embed="rId2"/>
                <a:stretch>
                  <a:fillRect l="-812" t="-1505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Kuva 4">
            <a:extLst>
              <a:ext uri="{FF2B5EF4-FFF2-40B4-BE49-F238E27FC236}">
                <a16:creationId xmlns:a16="http://schemas.microsoft.com/office/drawing/2014/main" id="{208177AA-1BDA-9ED6-ABFD-B4B2A85DE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679" y="3649223"/>
            <a:ext cx="2828925" cy="270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8C69DD-F0AA-92E8-A36A-A22F28D14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800"/>
            <a:ext cx="10515600" cy="5872163"/>
          </a:xfrm>
        </p:spPr>
        <p:txBody>
          <a:bodyPr>
            <a:normAutofit/>
          </a:bodyPr>
          <a:lstStyle/>
          <a:p>
            <a:r>
              <a:rPr lang="fi-FI" dirty="0"/>
              <a:t>Tunneloituminen</a:t>
            </a:r>
          </a:p>
          <a:p>
            <a:pPr lvl="1"/>
            <a:r>
              <a:rPr lang="fi-FI" dirty="0"/>
              <a:t>Hiukkanen voi olla jollain todennäköisyydellä potentiaalivallin toisella puolella (missä sen ei pitäisi olla)</a:t>
            </a:r>
          </a:p>
          <a:p>
            <a:pPr lvl="1"/>
            <a:r>
              <a:rPr lang="fi-FI" dirty="0"/>
              <a:t>Esim. ilmiö voi esiintyä elektronien osalta joissain puolijohdelaitteissa</a:t>
            </a:r>
          </a:p>
          <a:p>
            <a:endParaRPr lang="fi-FI" dirty="0"/>
          </a:p>
          <a:p>
            <a:r>
              <a:rPr lang="fi-FI" dirty="0"/>
              <a:t>Superpositio</a:t>
            </a:r>
          </a:p>
          <a:p>
            <a:pPr lvl="1"/>
            <a:r>
              <a:rPr lang="fi-FI" dirty="0"/>
              <a:t>Hiukkanen voi olla useassa eri tilassa yhtä aikaa. Kunnes se havaitaan</a:t>
            </a:r>
          </a:p>
          <a:p>
            <a:pPr lvl="1"/>
            <a:r>
              <a:rPr lang="fi-FI" dirty="0" err="1"/>
              <a:t>Schrödingerin</a:t>
            </a:r>
            <a:r>
              <a:rPr lang="fi-FI" dirty="0"/>
              <a:t> kissa</a:t>
            </a:r>
          </a:p>
          <a:p>
            <a:pPr marL="457200" lvl="1" indent="0">
              <a:buNone/>
            </a:pPr>
            <a:endParaRPr lang="fi-FI" dirty="0"/>
          </a:p>
          <a:p>
            <a:r>
              <a:rPr lang="fi-FI" dirty="0"/>
              <a:t>Lomittuminen</a:t>
            </a:r>
          </a:p>
          <a:p>
            <a:pPr lvl="1"/>
            <a:r>
              <a:rPr lang="fi-FI" dirty="0"/>
              <a:t>Kahden hiukkasen kvanttitila riippuu toisistaan, vaikka hiukkaset olisivat kaukanakin toisistaan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596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351</Words>
  <Application>Microsoft Office PowerPoint</Application>
  <PresentationFormat>Laajakuva</PresentationFormat>
  <Paragraphs>67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Wingdings</vt:lpstr>
      <vt:lpstr>Office-teema</vt:lpstr>
      <vt:lpstr>Kvantittumiseen perustuva teknologia</vt:lpstr>
      <vt:lpstr>Kvantittunut energia</vt:lpstr>
      <vt:lpstr>Laser</vt:lpstr>
      <vt:lpstr>PowerPoint-esitys</vt:lpstr>
      <vt:lpstr>PowerPoint-esitys</vt:lpstr>
      <vt:lpstr>Esim. 1</vt:lpstr>
      <vt:lpstr>Aurinkokenno</vt:lpstr>
      <vt:lpstr>PowerPoint-esitys</vt:lpstr>
      <vt:lpstr>PowerPoint-esitys</vt:lpstr>
      <vt:lpstr>Kvanttitietokone</vt:lpstr>
      <vt:lpstr>Tehtävät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Kvantittumiseen perustuva teknologia</dc:title>
  <dc:creator>Pynnönen Antti Ilari</dc:creator>
  <cp:lastModifiedBy>Pynnönen Antti Ilari</cp:lastModifiedBy>
  <cp:revision>2</cp:revision>
  <dcterms:created xsi:type="dcterms:W3CDTF">2023-10-17T18:54:20Z</dcterms:created>
  <dcterms:modified xsi:type="dcterms:W3CDTF">2023-10-17T20:49:16Z</dcterms:modified>
</cp:coreProperties>
</file>