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4" r:id="rId4"/>
    <p:sldId id="265" r:id="rId5"/>
    <p:sldId id="266" r:id="rId6"/>
    <p:sldId id="271" r:id="rId7"/>
    <p:sldId id="270" r:id="rId8"/>
    <p:sldId id="267" r:id="rId9"/>
    <p:sldId id="257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3D8180-4E5A-6FCB-E2D0-4A0431DAD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4F3004-C6E9-26E8-A31F-DC8FFAC05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88D81E-C4C5-216D-B0CB-09A6EE77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BCB298-97B4-AC24-5C26-CC266B0D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73F8D4-763E-7933-6284-A63D78710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415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A274EE-8780-9EDD-8FA2-DF99967CD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ED1E163-200F-8C60-B09D-184F8ECE6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1377CE-308D-8967-DDC0-6F329CAC7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6ADD87-32C3-2FE9-4C65-6C5A27C7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EA9533-59C0-F32E-62AD-6B2EDFBA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17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7AD7300-1BCE-18D7-843A-2F025E6E7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F0E117AF-2B07-8C0B-9BD6-6B5DE2113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6F025B5-5366-5AB2-E707-A13484CB9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DA12C3-B117-EB7D-4247-35F59926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0397C7-990D-2323-AAB7-CF4F12875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6990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8A89A9-0C1B-ED11-FB59-65CCBAFA5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2733A6-5749-01DE-142F-E58EE75DC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0CC3062-E034-47C7-5AB2-8ED8C6FF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A4CE88-34D8-B732-EB20-CD9EF49F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150917-5233-BF55-50FC-96F5B511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0549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2EFCC6-C31A-5A81-FEF6-8A6099B1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BB4B1C6-0B01-2536-4AF9-3C9B2AD4A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539B4-8EFD-C7EC-FF0C-C5D096CF0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72BB25-375C-7E3B-1CD8-CB51B7F5E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2FBF2FD-2692-89ED-9856-108878D3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3947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76B3DA-C3E5-335C-2376-183CF6D8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F8D5CCF-4BE0-FFF3-03D8-60C2360D2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9780CAF-765F-27A2-FACC-B0AC9DD59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163F0B8-AA51-6C61-E13A-C0499DF10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9336637-7634-D620-E909-EF5F37A3F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E55770B-2AF4-4ECA-3E8D-00F1B881A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4773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B38DA5-DB9B-B2E6-D9A0-C963A857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2168CCA-C5EC-7211-BD7D-FD56E15A9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ECDE139-5463-7697-D94F-DD89DFC8C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9E6F455-19EE-9FD9-B9B0-0FCE3D77C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EE73AEA-8EAE-90A2-C678-BDA29E3FB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825E86D-6B33-C46E-34B5-3C4BC95B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43B414-445B-DCCF-6F17-264168EB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6D8109-350B-5B7D-D639-5BF9B9F9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837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CD96CA-B7EB-5049-E843-C2EDFE53C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48EE4F8-6229-22DF-9977-72E9E97E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92D51AC-8FD0-64CE-3C54-F82B8CFF3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A6F3715-1823-2467-FE16-57FE9265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48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777A953A-F40B-D795-F86A-A7CE5243C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CF6DCBC-CD2E-0720-8BD3-D3517926A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3835412-29CF-B9FD-BC28-170122C7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02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56331F-8F13-51E6-0E3F-2397F6B9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CB3678-B2FD-79E3-FB46-8FDBA2BB9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D62FD4F-F9AD-02AA-174F-44A7F523A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DC82DE-BB7A-B0A1-0F12-E3DF95BEE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31FDCFF-41B3-8439-8A48-6D15A632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CF2B175-4CF8-4D54-57ED-A6BF25B97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97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6A7D17-8E6D-E52E-3B6D-57B3729DC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987CB7E9-425F-49AC-97D9-50190A9AB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CEFBFE-2185-268C-7CF6-0E0610404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A8C6521-18C6-ACD5-84F3-F71BDB12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5F98768-FCFB-97D8-DDF3-435417B18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898AFDF-7F51-C468-917A-D1989E72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011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45B405F-7FD7-9E42-5223-4B901E23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40FA0EC-4BA6-3936-1E34-5AD78DA2F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69B43E8-5122-450C-9DD7-C3908AD5FB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7AE7-6687-4764-961B-CB39C7D0F28D}" type="datetimeFigureOut">
              <a:rPr lang="fi-FI" smtClean="0"/>
              <a:t>12.11.2023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50DD9F-1441-EB06-A2C5-E0B791A97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33CE992-86EA-BD33-4879-2598E5354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8815-F475-49D5-AB48-8843541676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07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/74-20008627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iltalehti.fi/kotimaa/a/68fb5023-37e8-4e3b-865d-41fd9aca8c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396319-26E8-CC07-8547-6C1BAA4EC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8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75897B20-DF9A-6BFB-4422-EDDFFD3B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fi-FI" dirty="0">
                <a:solidFill>
                  <a:srgbClr val="FFFFFF"/>
                </a:solidFill>
              </a:rPr>
              <a:t>YDINVOIMALAITOKSET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22065CF-711A-4FA8-3E3B-FC788E030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fi-FI">
                <a:solidFill>
                  <a:srgbClr val="FFFFFF"/>
                </a:solidFill>
              </a:rPr>
              <a:t>KPL 14.</a:t>
            </a:r>
          </a:p>
        </p:txBody>
      </p:sp>
    </p:spTree>
    <p:extLst>
      <p:ext uri="{BB962C8B-B14F-4D97-AF65-F5344CB8AC3E}">
        <p14:creationId xmlns:p14="http://schemas.microsoft.com/office/powerpoint/2010/main" val="4232722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et-reaktorin sisällä hehkuu plasmaa. Kammio on munkkirinkilän muotoinen.">
            <a:extLst>
              <a:ext uri="{FF2B5EF4-FFF2-40B4-BE49-F238E27FC236}">
                <a16:creationId xmlns:a16="http://schemas.microsoft.com/office/drawing/2014/main" id="{EF30A2A0-DB09-0828-7959-86C07B316F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1" r="4628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3CF66B7-327F-161D-61A5-5ACE476FE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i-FI" sz="4000"/>
              <a:t>FUUSIO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D75B9D-B171-D68B-21C7-2D1455D97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5920"/>
            <a:ext cx="4343400" cy="4531043"/>
          </a:xfrm>
        </p:spPr>
        <p:txBody>
          <a:bodyPr>
            <a:normAutofit lnSpcReduction="10000"/>
          </a:bodyPr>
          <a:lstStyle/>
          <a:p>
            <a:r>
              <a:rPr lang="fi-FI" sz="2000" dirty="0">
                <a:hlinkClick r:id="rId3"/>
              </a:rPr>
              <a:t>https://yle.fi/a/74-20008627</a:t>
            </a:r>
            <a:endParaRPr lang="fi-FI" sz="2000" dirty="0"/>
          </a:p>
          <a:p>
            <a:r>
              <a:rPr lang="fi-FI" sz="2000" dirty="0" err="1"/>
              <a:t>Tokamak</a:t>
            </a:r>
            <a:r>
              <a:rPr lang="fi-FI" sz="2000" dirty="0"/>
              <a:t> -reaktori</a:t>
            </a:r>
          </a:p>
          <a:p>
            <a:r>
              <a:rPr lang="fi-FI" sz="2000" dirty="0"/>
              <a:t>Korkea lämpötila, 10</a:t>
            </a:r>
            <a:r>
              <a:rPr lang="fi-FI" sz="2000" baseline="30000" dirty="0"/>
              <a:t>8</a:t>
            </a:r>
            <a:r>
              <a:rPr lang="fi-FI" sz="2000" dirty="0"/>
              <a:t> K. Tiheää, paine suuri</a:t>
            </a:r>
          </a:p>
          <a:p>
            <a:r>
              <a:rPr lang="fi-FI" sz="2000" dirty="0"/>
              <a:t>Aine plasmana (deuterium + tritium)</a:t>
            </a:r>
          </a:p>
          <a:p>
            <a:r>
              <a:rPr lang="fi-FI" sz="2000" dirty="0"/>
              <a:t>Plasmaa ohjataan magneettikentillä (deuterium, tritium, helium)</a:t>
            </a:r>
          </a:p>
          <a:p>
            <a:r>
              <a:rPr lang="fi-FI" sz="2000" dirty="0"/>
              <a:t>Syntyvät neutronit karkaavat ja lämmittävät donitsin seinämissä vettä</a:t>
            </a:r>
          </a:p>
          <a:p>
            <a:endParaRPr lang="fi-FI" sz="2000" dirty="0"/>
          </a:p>
          <a:p>
            <a:r>
              <a:rPr lang="fi-FI" sz="2000" dirty="0"/>
              <a:t>Tavoitteena </a:t>
            </a:r>
            <a:r>
              <a:rPr lang="fi-FI" sz="2000" b="1" dirty="0"/>
              <a:t>kylmäfuusio</a:t>
            </a:r>
          </a:p>
          <a:p>
            <a:r>
              <a:rPr lang="fi-FI" sz="2000" dirty="0"/>
              <a:t>ITER, oli </a:t>
            </a:r>
            <a:r>
              <a:rPr lang="fi-FI" sz="2000" i="1" dirty="0"/>
              <a:t>International </a:t>
            </a:r>
            <a:r>
              <a:rPr lang="fi-FI" sz="2000" i="1" dirty="0" err="1"/>
              <a:t>Thermonuclear</a:t>
            </a:r>
            <a:r>
              <a:rPr lang="fi-FI" sz="2000" i="1" dirty="0"/>
              <a:t> </a:t>
            </a:r>
            <a:r>
              <a:rPr lang="fi-FI" sz="2000" i="1" dirty="0" err="1"/>
              <a:t>Experimental</a:t>
            </a:r>
            <a:r>
              <a:rPr lang="fi-FI" sz="2000" i="1" dirty="0"/>
              <a:t> </a:t>
            </a:r>
            <a:r>
              <a:rPr lang="fi-FI" sz="2000" i="1" dirty="0" err="1"/>
              <a:t>Reactor</a:t>
            </a:r>
            <a:r>
              <a:rPr lang="fi-FI" sz="2000" dirty="0"/>
              <a:t>, nyt ”Polku”</a:t>
            </a:r>
            <a:endParaRPr lang="fi-FI" sz="2000" i="1" dirty="0"/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00906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81B433D8-CA33-F990-2114-7A96A7C03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2" y="1111887"/>
            <a:ext cx="6716272" cy="463422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F042F24B-829B-A63B-AA40-FBB67C950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655" y="1869154"/>
            <a:ext cx="4172712" cy="311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7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D334A21C-CC72-D270-DD6A-4B2A14731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Tehtävät: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10622B5-108C-A7B5-F6A1-363653E8E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024" y="3809999"/>
            <a:ext cx="7025753" cy="101277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9, 10, 12</a:t>
            </a:r>
          </a:p>
        </p:txBody>
      </p:sp>
    </p:spTree>
    <p:extLst>
      <p:ext uri="{BB962C8B-B14F-4D97-AF65-F5344CB8AC3E}">
        <p14:creationId xmlns:p14="http://schemas.microsoft.com/office/powerpoint/2010/main" val="40054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95300" y="406400"/>
            <a:ext cx="6385310" cy="61087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fi-FI" sz="2400" b="1" dirty="0"/>
              <a:t>Fissiovoimalaitokset</a:t>
            </a:r>
          </a:p>
          <a:p>
            <a:r>
              <a:rPr lang="fi-FI" sz="2400" dirty="0"/>
              <a:t>Ydinreaktiossa uraaniydin halkaistaan neutronin avulla</a:t>
            </a:r>
          </a:p>
          <a:p>
            <a:r>
              <a:rPr lang="fi-FI" sz="2400" dirty="0"/>
              <a:t>Reaktiossa vapautuu myös neutroneita, jotka halkaisevat seuraavan uraaniytimen</a:t>
            </a:r>
          </a:p>
          <a:p>
            <a:r>
              <a:rPr lang="fi-FI" sz="2400" dirty="0"/>
              <a:t>Ketjureaktiota varten uraania pitää olla yli </a:t>
            </a:r>
            <a:r>
              <a:rPr lang="fi-FI" sz="2400" b="1" dirty="0"/>
              <a:t>kriittisen massan</a:t>
            </a:r>
            <a:endParaRPr lang="fi-FI" sz="2400" dirty="0"/>
          </a:p>
          <a:p>
            <a:r>
              <a:rPr lang="fi-FI" sz="2400" dirty="0"/>
              <a:t>Vapautuvat neutronit hidastetaan veden avulla, liike-energia muuttuu veden lämmöksi</a:t>
            </a:r>
          </a:p>
          <a:p>
            <a:r>
              <a:rPr lang="fi-FI" sz="2400" dirty="0"/>
              <a:t>Reaktiota säädellään säätösauvojen avulla (boori, kadmium)</a:t>
            </a:r>
          </a:p>
          <a:p>
            <a:r>
              <a:rPr lang="fi-FI" sz="2400" dirty="0"/>
              <a:t>lämmöllä höyrystetään vesi korkeapaineiseksi höyryksi</a:t>
            </a:r>
          </a:p>
          <a:p>
            <a:r>
              <a:rPr lang="fi-FI" sz="2400" dirty="0"/>
              <a:t>höyry pyörittää turbiinia</a:t>
            </a:r>
          </a:p>
          <a:p>
            <a:r>
              <a:rPr lang="fi-FI" sz="2400" dirty="0"/>
              <a:t>generaattori kehittää turbiinin liikkeestä sähköä</a:t>
            </a:r>
          </a:p>
          <a:p>
            <a:r>
              <a:rPr lang="fi-FI" sz="2400" dirty="0"/>
              <a:t>Ei ilmansaasteita, mutta radioaktiivista jätettä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41D57189-53A9-DF44-6150-3F81810B4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1994" y="844661"/>
            <a:ext cx="4737650" cy="246357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17FB6AA9-DE38-55D5-AF12-F38516BDD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7613" y="3429000"/>
            <a:ext cx="1958767" cy="32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3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80309" y="390843"/>
            <a:ext cx="9144000" cy="1072197"/>
          </a:xfrm>
        </p:spPr>
        <p:txBody>
          <a:bodyPr/>
          <a:lstStyle/>
          <a:p>
            <a:r>
              <a:rPr lang="fi-FI" dirty="0"/>
              <a:t>Ydinvoimalatyypit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09897" y="1672046"/>
            <a:ext cx="109074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Suomessa Olkiluoto (3) ja Loviisa (2)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/>
              <a:t>toimii kuin kivihiilivoimala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/>
              <a:t>reaktorit ovat joko painevesireaktoreita (Loviisa (490MW), OL3 (1600MW)) tai kiehutusvesireaktoreita (Olkiluoto (860MW))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sz="2400" dirty="0"/>
              <a:t>polttoaineena Uraani, U</a:t>
            </a:r>
            <a:r>
              <a:rPr lang="fi-FI" sz="2400" baseline="30000" dirty="0"/>
              <a:t>235</a:t>
            </a:r>
            <a:r>
              <a:rPr lang="fi-FI" sz="2400" dirty="0"/>
              <a:t> (Kanada, Australia, </a:t>
            </a:r>
            <a:r>
              <a:rPr lang="fi-FI" sz="2400" dirty="0" err="1"/>
              <a:t>Keski</a:t>
            </a:r>
            <a:r>
              <a:rPr lang="fi-FI" sz="2400" dirty="0"/>
              <a:t>-Aasia, Afrikka)</a:t>
            </a:r>
          </a:p>
          <a:p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63" y="3755284"/>
            <a:ext cx="5412377" cy="2678853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533" y="3755284"/>
            <a:ext cx="4231995" cy="2678853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2233749" y="6434137"/>
            <a:ext cx="1998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Loviisa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7667897" y="6434137"/>
            <a:ext cx="2076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Olkiluoto</a:t>
            </a:r>
          </a:p>
        </p:txBody>
      </p:sp>
    </p:spTree>
    <p:extLst>
      <p:ext uri="{BB962C8B-B14F-4D97-AF65-F5344CB8AC3E}">
        <p14:creationId xmlns:p14="http://schemas.microsoft.com/office/powerpoint/2010/main" val="33135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/>
          <a:lstStyle/>
          <a:p>
            <a:r>
              <a:rPr lang="fi-FI" dirty="0"/>
              <a:t>Painevesireaktori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50160" y="532120"/>
            <a:ext cx="17363181" cy="454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59" y="989321"/>
            <a:ext cx="7533429" cy="489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436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Kiehutusvesireaktori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619793" y="1031965"/>
            <a:ext cx="18887025" cy="77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1" y="1475534"/>
            <a:ext cx="8986709" cy="440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12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510F8FA-771A-F3CA-C457-8FE8EA3C4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2" r="18788"/>
          <a:stretch/>
        </p:blipFill>
        <p:spPr>
          <a:xfrm>
            <a:off x="1" y="10"/>
            <a:ext cx="6832674" cy="6857990"/>
          </a:xfrm>
          <a:custGeom>
            <a:avLst/>
            <a:gdLst/>
            <a:ahLst/>
            <a:cxnLst/>
            <a:rect l="l" t="t" r="r" b="b"/>
            <a:pathLst>
              <a:path w="6832674" h="6858000">
                <a:moveTo>
                  <a:pt x="0" y="0"/>
                </a:moveTo>
                <a:lnTo>
                  <a:pt x="6832674" y="0"/>
                </a:lnTo>
                <a:lnTo>
                  <a:pt x="6749707" y="183520"/>
                </a:lnTo>
                <a:cubicBezTo>
                  <a:pt x="6327787" y="1181050"/>
                  <a:pt x="6094475" y="2277779"/>
                  <a:pt x="6094475" y="3429000"/>
                </a:cubicBezTo>
                <a:cubicBezTo>
                  <a:pt x="6094475" y="4580222"/>
                  <a:pt x="6327787" y="5676950"/>
                  <a:pt x="6749707" y="6674481"/>
                </a:cubicBezTo>
                <a:lnTo>
                  <a:pt x="683267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F409EA-8A96-E47A-34D0-D866C3B68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2119" y="3322320"/>
            <a:ext cx="4589491" cy="2640330"/>
          </a:xfrm>
        </p:spPr>
        <p:txBody>
          <a:bodyPr>
            <a:normAutofit/>
          </a:bodyPr>
          <a:lstStyle/>
          <a:p>
            <a:r>
              <a:rPr lang="fi-FI" sz="2400" dirty="0"/>
              <a:t>SMR, Small Modular </a:t>
            </a:r>
            <a:r>
              <a:rPr lang="fi-FI" sz="2400" dirty="0" err="1"/>
              <a:t>Reactor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04328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49D4E34-2A5B-8CB4-33B5-74185259B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fi-FI" sz="3600" dirty="0">
                <a:solidFill>
                  <a:schemeClr val="tx2"/>
                </a:solidFill>
              </a:rPr>
              <a:t>Kirjan esim. 1</a:t>
            </a:r>
            <a:br>
              <a:rPr lang="fi-FI" sz="3600" dirty="0">
                <a:solidFill>
                  <a:schemeClr val="tx2"/>
                </a:solidFill>
              </a:rPr>
            </a:br>
            <a:endParaRPr lang="fi-FI" sz="3600" dirty="0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3850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784"/>
          </a:xfrm>
        </p:spPr>
        <p:txBody>
          <a:bodyPr/>
          <a:lstStyle/>
          <a:p>
            <a:r>
              <a:rPr lang="fi-FI" dirty="0"/>
              <a:t>Loppusijoitus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227910"/>
            <a:ext cx="11353800" cy="4949053"/>
          </a:xfrm>
        </p:spPr>
        <p:txBody>
          <a:bodyPr/>
          <a:lstStyle/>
          <a:p>
            <a:r>
              <a:rPr lang="fi-FI" dirty="0"/>
              <a:t>Jäte korkea-aktiivista ydinjätettä</a:t>
            </a:r>
          </a:p>
          <a:p>
            <a:r>
              <a:rPr lang="fi-FI" dirty="0"/>
              <a:t>Pääosin edelleen uraania (96%)</a:t>
            </a:r>
          </a:p>
          <a:p>
            <a:r>
              <a:rPr lang="fi-FI" dirty="0"/>
              <a:t>Välivarastointi vesialtaissa, 40v-60v. Aktiivisuus pienenee n. tuhannesosaan, myös lämpötila laskee</a:t>
            </a:r>
          </a:p>
          <a:p>
            <a:r>
              <a:rPr lang="fi-FI" dirty="0"/>
              <a:t>Jälleenkäsittely (nuklidien erotus, jätteiden kiinteytys) – kapselointi.</a:t>
            </a:r>
          </a:p>
          <a:p>
            <a:r>
              <a:rPr lang="fi-FI" dirty="0"/>
              <a:t>Loppusijoitus noin 400m peruskallioon</a:t>
            </a:r>
          </a:p>
          <a:p>
            <a:r>
              <a:rPr lang="fi-FI" dirty="0"/>
              <a:t>5 laitosta, noin 6000 tonnia</a:t>
            </a:r>
          </a:p>
          <a:p>
            <a:pPr marL="0" indent="0">
              <a:buNone/>
            </a:pPr>
            <a:r>
              <a:rPr lang="fi-FI" dirty="0"/>
              <a:t>Tila luokkahuoneen kokoinen</a:t>
            </a:r>
          </a:p>
          <a:p>
            <a:pPr marL="0" indent="0">
              <a:buNone/>
            </a:pPr>
            <a:r>
              <a:rPr lang="fi-FI" dirty="0">
                <a:hlinkClick r:id="rId2"/>
              </a:rPr>
              <a:t>Iltalehden uutinen</a:t>
            </a:r>
            <a:r>
              <a:rPr lang="fi-FI" dirty="0"/>
              <a:t>, </a:t>
            </a:r>
            <a:r>
              <a:rPr lang="fi-FI" dirty="0" err="1"/>
              <a:t>Posiva</a:t>
            </a:r>
            <a:endParaRPr lang="fi-FI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010" y="4226560"/>
            <a:ext cx="2525679" cy="259318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440" y="4632849"/>
            <a:ext cx="3856038" cy="218689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4141B06A-BC1A-9519-A376-1D67520CE3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932" y="166562"/>
            <a:ext cx="3034197" cy="176688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76836B2-52F3-D7BD-BBD9-C7FAD0B4E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6761" y="166562"/>
            <a:ext cx="2948717" cy="21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9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7AED414A-8489-3D16-CF16-9EF101644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128" y="457200"/>
            <a:ext cx="8937743" cy="59436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AF65D578-8C47-4A90-1F6A-B1BD43B3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15097">
            <a:off x="6380302" y="4842416"/>
            <a:ext cx="6014963" cy="63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3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247</Words>
  <Application>Microsoft Office PowerPoint</Application>
  <PresentationFormat>Laajakuva</PresentationFormat>
  <Paragraphs>44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YDINVOIMALAITOKSET</vt:lpstr>
      <vt:lpstr>PowerPoint-esitys</vt:lpstr>
      <vt:lpstr>Ydinvoimalatyypit</vt:lpstr>
      <vt:lpstr>Painevesireaktori</vt:lpstr>
      <vt:lpstr>Kiehutusvesireaktori</vt:lpstr>
      <vt:lpstr>PowerPoint-esitys</vt:lpstr>
      <vt:lpstr>Kirjan esim. 1 </vt:lpstr>
      <vt:lpstr>Loppusijoitus</vt:lpstr>
      <vt:lpstr>PowerPoint-esitys</vt:lpstr>
      <vt:lpstr>FUUSIO</vt:lpstr>
      <vt:lpstr>PowerPoint-esitys</vt:lpstr>
      <vt:lpstr>Tehtävät: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YDINVOIMALAITOKSET</dc:title>
  <dc:creator>Pynnönen Antti Ilari</dc:creator>
  <cp:lastModifiedBy>Pynnönen Antti Ilari</cp:lastModifiedBy>
  <cp:revision>3</cp:revision>
  <dcterms:created xsi:type="dcterms:W3CDTF">2023-11-12T14:03:51Z</dcterms:created>
  <dcterms:modified xsi:type="dcterms:W3CDTF">2023-11-12T19:14:49Z</dcterms:modified>
</cp:coreProperties>
</file>