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BC3824-0E2C-6751-BA64-FAB77C287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3D30493-BFF3-19DA-E514-2A2498A5B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7EFBA14-23D0-382E-5E1F-5EA5EBAB5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F3E2-8491-4166-BC29-29A3948A309D}" type="datetimeFigureOut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0E23DF4-7189-7D57-5085-4CE6298C7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665DE78-E464-51AD-57DD-B1C786A45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AE903-A6AE-4DC8-8AF3-AE38D9981C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3780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6C32BC-0767-EEAC-8CFF-84B7F551D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4A7FE26-B048-855E-5BF5-08BDF2ED58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8D2438F-3FFD-8F0A-BE62-A909B8B6D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F3E2-8491-4166-BC29-29A3948A309D}" type="datetimeFigureOut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4748A26-9E6C-38B4-549D-8F2CF9275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D80BFD-C3F2-39BC-7F7C-EB380A292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AE903-A6AE-4DC8-8AF3-AE38D9981C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3561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2F686468-3060-B1F5-2DB2-D6BE0DC47B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73681BD-D149-E00C-3BE3-BC09A90C6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374B5ED-B399-82D6-86C9-7FE5CD5D0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F3E2-8491-4166-BC29-29A3948A309D}" type="datetimeFigureOut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09D36C9-E587-67AA-1B52-5186C2A25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C6C245-1D8A-B621-14B3-D169907BE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AE903-A6AE-4DC8-8AF3-AE38D9981C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5565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D6812F-8D72-3598-154E-F9ED2ED77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D3ACF6-E09E-2E98-1DCD-46442070D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52B02BF-7493-784E-D7F1-7C7BCD662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F3E2-8491-4166-BC29-29A3948A309D}" type="datetimeFigureOut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AB4FF83-D7FB-9258-C093-5E9031213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03876A-62D1-3E28-C8CA-EF303AC8B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AE903-A6AE-4DC8-8AF3-AE38D9981C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005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FF1244-BEF2-26FA-4B68-CACF7F148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58BEE57-158D-29FA-11F5-8EB9CF2F7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FFB9968-F811-F5F3-E5C4-EE3C8B6C0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F3E2-8491-4166-BC29-29A3948A309D}" type="datetimeFigureOut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75AFF6-A56D-E450-9F60-234771E73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2602C6A-1D5C-92F6-7872-9E3A62E35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AE903-A6AE-4DC8-8AF3-AE38D9981C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0889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02555D-DC72-AC6A-65B0-73C6EA87A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54644F-547D-2156-A2C8-BA472B939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146B0E5-6900-8F02-79CA-0EF71D298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855D62B-A2E6-8292-BBE3-DF0F5A791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F3E2-8491-4166-BC29-29A3948A309D}" type="datetimeFigureOut">
              <a:rPr lang="fi-FI" smtClean="0"/>
              <a:t>10.10.2023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AC90D6A-974D-711B-8497-8BB3B4E4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AD6AC05-D8DB-E8DE-6836-1C76473B4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AE903-A6AE-4DC8-8AF3-AE38D9981C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3929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3CF1AA-61CE-94A0-C11A-67922C589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2C88175-887C-4625-863E-5303DF21B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7459F2-C8BC-B57E-F404-A1153042C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9CC8B43-4EA0-373E-04CE-170372C7A7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AA18A25-B7E8-3C51-1F52-E3EF0497BA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D38E7D6-911C-DB15-620A-F07EA2E05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F3E2-8491-4166-BC29-29A3948A309D}" type="datetimeFigureOut">
              <a:rPr lang="fi-FI" smtClean="0"/>
              <a:t>10.10.2023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02699FA-B6C0-020B-AC6C-B226A01A8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BD9E5BE-83F3-EB41-F613-ECBAB088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AE903-A6AE-4DC8-8AF3-AE38D9981C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4561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BF96D0-372A-CDE9-0A25-58CB41CEE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F3633C6-4382-70AA-553C-D5312770E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F3E2-8491-4166-BC29-29A3948A309D}" type="datetimeFigureOut">
              <a:rPr lang="fi-FI" smtClean="0"/>
              <a:t>10.10.2023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3F6E321-683E-264F-B60C-D7F30532A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1E591B3-E279-0B4B-DA23-750F7A741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AE903-A6AE-4DC8-8AF3-AE38D9981C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239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0598383-1457-4BCB-4FCD-4C33779EA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F3E2-8491-4166-BC29-29A3948A309D}" type="datetimeFigureOut">
              <a:rPr lang="fi-FI" smtClean="0"/>
              <a:t>10.10.2023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6024722-38FD-9D48-B7A7-59268053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BCBC2CC-6D27-7DC9-ECBD-541ECF3BB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AE903-A6AE-4DC8-8AF3-AE38D9981C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946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66F9AE-D905-2AC2-A0F5-41D617B40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64292F5-6B5C-B055-A71C-B4F2A39F9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3084DE7-35F7-FD11-96C0-5736F0509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D755D30-3336-EE86-EBEC-ADADEC154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F3E2-8491-4166-BC29-29A3948A309D}" type="datetimeFigureOut">
              <a:rPr lang="fi-FI" smtClean="0"/>
              <a:t>10.10.2023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E55AC83-FC0E-EF6C-33DE-60D79630F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F9EE1C1-B4B0-2049-6A64-0040FC4A1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AE903-A6AE-4DC8-8AF3-AE38D9981C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8661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584032-A78C-68A0-80E0-8D3B28931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752C900-BF31-1DD6-5785-FF46B98207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C194DBC-58F3-A652-05ED-0D7EC3E9F0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E249E65-37B7-EB28-4673-B3EA65507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F3E2-8491-4166-BC29-29A3948A309D}" type="datetimeFigureOut">
              <a:rPr lang="fi-FI" smtClean="0"/>
              <a:t>10.10.2023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E55A273-BBB6-F28C-AFF5-6E5F9CD9C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238287-7133-28C9-A3E3-2A5D24757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AE903-A6AE-4DC8-8AF3-AE38D9981C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9794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615180E-AFFB-D0BD-09A9-60A168F57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9017CE0-4E23-5535-C433-E78882FDA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4DDCE1F-BC15-C065-1046-33FBDC4DF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F3E2-8491-4166-BC29-29A3948A309D}" type="datetimeFigureOut">
              <a:rPr lang="fi-FI" smtClean="0"/>
              <a:t>10.10.2023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EDAF0A-D867-37AF-0C2A-9F1752894A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A90CAD2-0D2D-6C94-F5FA-78CC512E81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AE903-A6AE-4DC8-8AF3-AE38D9981CD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195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F25A16A-C8D8-7693-26F2-DA9A28A876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2" r="13818" b="469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43B17F7-7A2C-9A86-098B-FEFD76F8FE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fi-FI" sz="4800">
                <a:solidFill>
                  <a:schemeClr val="bg1"/>
                </a:solidFill>
              </a:rPr>
              <a:t>4. Atomin energia</a:t>
            </a:r>
            <a:br>
              <a:rPr lang="fi-FI" sz="4800">
                <a:solidFill>
                  <a:schemeClr val="bg1"/>
                </a:solidFill>
              </a:rPr>
            </a:br>
            <a:r>
              <a:rPr lang="fi-FI" sz="4800">
                <a:solidFill>
                  <a:schemeClr val="bg1"/>
                </a:solidFill>
              </a:rPr>
              <a:t>on kvantittunut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67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A4ECDF-9097-E76B-0160-3A1955A25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Tehtävät (Kpl 4):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79813A-CB32-B4D8-9ECD-FB0E20199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9, 10, 13, 14, 16, 21</a:t>
            </a:r>
          </a:p>
        </p:txBody>
      </p:sp>
    </p:spTree>
    <p:extLst>
      <p:ext uri="{BB962C8B-B14F-4D97-AF65-F5344CB8AC3E}">
        <p14:creationId xmlns:p14="http://schemas.microsoft.com/office/powerpoint/2010/main" val="4206019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057C74-77BF-DFF5-BC86-C085A6AFF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Atomimallin kehitys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FA8EA9-E5B9-5E4D-23FD-A49CF3D1B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n. 400 </a:t>
            </a:r>
            <a:r>
              <a:rPr lang="fi-FI" dirty="0" err="1"/>
              <a:t>ea</a:t>
            </a:r>
            <a:r>
              <a:rPr lang="fi-FI" dirty="0"/>
              <a:t> </a:t>
            </a:r>
            <a:r>
              <a:rPr lang="fi-FI" dirty="0" err="1"/>
              <a:t>Leukippos</a:t>
            </a:r>
            <a:r>
              <a:rPr lang="fi-FI" dirty="0"/>
              <a:t> ja </a:t>
            </a:r>
            <a:r>
              <a:rPr lang="fi-FI" dirty="0" err="1"/>
              <a:t>Demokritos</a:t>
            </a:r>
            <a:r>
              <a:rPr lang="fi-FI" dirty="0"/>
              <a:t> =&gt; Atomi</a:t>
            </a:r>
          </a:p>
          <a:p>
            <a:r>
              <a:rPr lang="fi-FI" dirty="0"/>
              <a:t>n. 350 </a:t>
            </a:r>
            <a:r>
              <a:rPr lang="fi-FI" dirty="0" err="1"/>
              <a:t>ea</a:t>
            </a:r>
            <a:r>
              <a:rPr lang="fi-FI" dirty="0"/>
              <a:t> Aristoteles</a:t>
            </a:r>
          </a:p>
          <a:p>
            <a:r>
              <a:rPr lang="fi-FI" dirty="0"/>
              <a:t>1804 </a:t>
            </a:r>
            <a:r>
              <a:rPr lang="fi-FI" dirty="0" err="1"/>
              <a:t>Dalton</a:t>
            </a:r>
            <a:endParaRPr lang="fi-FI" dirty="0"/>
          </a:p>
          <a:p>
            <a:pPr lvl="1"/>
            <a:r>
              <a:rPr lang="fi-FI" dirty="0"/>
              <a:t>Sama kemiallinen yhdiste sisältää alkuaineita samassa suhteessa</a:t>
            </a:r>
          </a:p>
          <a:p>
            <a:r>
              <a:rPr lang="fi-FI" dirty="0"/>
              <a:t>1897 Thompson</a:t>
            </a:r>
          </a:p>
          <a:p>
            <a:pPr lvl="1"/>
            <a:r>
              <a:rPr lang="fi-FI" dirty="0"/>
              <a:t>Keksi elektronin</a:t>
            </a:r>
          </a:p>
          <a:p>
            <a:pPr lvl="1"/>
            <a:r>
              <a:rPr lang="fi-FI" dirty="0"/>
              <a:t>”rusinakakkumalli”</a:t>
            </a:r>
          </a:p>
          <a:p>
            <a:r>
              <a:rPr lang="fi-FI" dirty="0"/>
              <a:t>1897 Rutherford</a:t>
            </a:r>
          </a:p>
          <a:p>
            <a:pPr lvl="1"/>
            <a:r>
              <a:rPr lang="fi-FI" dirty="0"/>
              <a:t>Atomilla ydin ja sen ympärillä elektroniverho</a:t>
            </a:r>
          </a:p>
        </p:txBody>
      </p:sp>
    </p:spTree>
    <p:extLst>
      <p:ext uri="{BB962C8B-B14F-4D97-AF65-F5344CB8AC3E}">
        <p14:creationId xmlns:p14="http://schemas.microsoft.com/office/powerpoint/2010/main" val="251686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8ECE34-DF80-56B6-F3FA-D08F51507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7700"/>
            <a:ext cx="10515600" cy="5529263"/>
          </a:xfrm>
        </p:spPr>
        <p:txBody>
          <a:bodyPr/>
          <a:lstStyle/>
          <a:p>
            <a:r>
              <a:rPr lang="fi-FI" dirty="0"/>
              <a:t>1913 </a:t>
            </a:r>
            <a:r>
              <a:rPr lang="fi-FI" dirty="0" err="1"/>
              <a:t>Bohr</a:t>
            </a:r>
            <a:endParaRPr lang="fi-FI" dirty="0"/>
          </a:p>
          <a:p>
            <a:pPr lvl="1"/>
            <a:r>
              <a:rPr lang="fi-FI" dirty="0"/>
              <a:t>Atomimalli</a:t>
            </a:r>
          </a:p>
          <a:p>
            <a:pPr lvl="1"/>
            <a:r>
              <a:rPr lang="fi-FI" dirty="0"/>
              <a:t>Atomin kvanttiluonne</a:t>
            </a:r>
          </a:p>
          <a:p>
            <a:pPr lvl="1"/>
            <a:r>
              <a:rPr lang="fi-FI" dirty="0"/>
              <a:t>Ennusti spektrit oikein</a:t>
            </a:r>
          </a:p>
          <a:p>
            <a:r>
              <a:rPr lang="fi-FI" dirty="0"/>
              <a:t>1926 </a:t>
            </a:r>
            <a:r>
              <a:rPr lang="fi-FI" dirty="0" err="1"/>
              <a:t>Schrödinger</a:t>
            </a:r>
            <a:r>
              <a:rPr lang="fi-FI" dirty="0"/>
              <a:t>. Kvanttimekaaninen atomimalli</a:t>
            </a:r>
          </a:p>
          <a:p>
            <a:pPr lvl="1"/>
            <a:r>
              <a:rPr lang="fi-FI" dirty="0"/>
              <a:t>Elektronilla ei ole ratoja =&gt; todennäköisyyksiä. Kuvataan aaltofunktiolla</a:t>
            </a:r>
          </a:p>
          <a:p>
            <a:pPr lvl="1"/>
            <a:r>
              <a:rPr lang="fi-FI" dirty="0" err="1"/>
              <a:t>Orbitaalit</a:t>
            </a:r>
            <a:r>
              <a:rPr lang="fi-FI" dirty="0"/>
              <a:t> = energiatilat</a:t>
            </a:r>
          </a:p>
          <a:p>
            <a:pPr lvl="1"/>
            <a:r>
              <a:rPr lang="fi-FI" dirty="0"/>
              <a:t>Mahtuu vain tietty määrä elektroneita</a:t>
            </a:r>
          </a:p>
          <a:p>
            <a:pPr lvl="1"/>
            <a:r>
              <a:rPr lang="fi-FI" dirty="0"/>
              <a:t>Paulin kieltosääntö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59A958A-33F4-67F4-E40C-1C4F1C554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321" y="3332480"/>
            <a:ext cx="3187132" cy="315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0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5CCD3C-801E-2B1D-4DA2-C0C8AEACF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Energiatilat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CD08A5D-549C-7F94-F790-AFE94058A2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70326"/>
            <a:ext cx="2609387" cy="2481421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kstiruutu 5">
                <a:extLst>
                  <a:ext uri="{FF2B5EF4-FFF2-40B4-BE49-F238E27FC236}">
                    <a16:creationId xmlns:a16="http://schemas.microsoft.com/office/drawing/2014/main" id="{604CFFB4-D4E8-BAC5-2B8C-CDDC95BEDF40}"/>
                  </a:ext>
                </a:extLst>
              </p:cNvPr>
              <p:cNvSpPr txBox="1"/>
              <p:nvPr/>
            </p:nvSpPr>
            <p:spPr>
              <a:xfrm>
                <a:off x="3942080" y="1554480"/>
                <a:ext cx="7518400" cy="2494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i-FI" sz="2400" dirty="0"/>
                  <a:t>n = 1 atomin perustila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i-FI" sz="2400" dirty="0"/>
                  <a:t>n = 2,3,4,… atomin viritystilat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i-FI" sz="2400" dirty="0"/>
                  <a:t>Atomi voi absorboida energiaa, jolloin se virittyy. Viritys purkautuu ja atomi emittoi energiaa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i-FI" sz="2400" dirty="0"/>
                  <a:t>Vain tietyt viritystilat ovat mahdollisia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i-FI" sz="2400" dirty="0"/>
                  <a:t>Elektronit seisovassa aaltoliikkeessä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fi-FI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i-FI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fi-FI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fi-FI" sz="2400" dirty="0"/>
              </a:p>
            </p:txBody>
          </p:sp>
        </mc:Choice>
        <mc:Fallback>
          <p:sp>
            <p:nvSpPr>
              <p:cNvPr id="6" name="Tekstiruutu 5">
                <a:extLst>
                  <a:ext uri="{FF2B5EF4-FFF2-40B4-BE49-F238E27FC236}">
                    <a16:creationId xmlns:a16="http://schemas.microsoft.com/office/drawing/2014/main" id="{604CFFB4-D4E8-BAC5-2B8C-CDDC95BED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080" y="1554480"/>
                <a:ext cx="7518400" cy="2494016"/>
              </a:xfrm>
              <a:prstGeom prst="rect">
                <a:avLst/>
              </a:prstGeom>
              <a:blipFill>
                <a:blip r:embed="rId3"/>
                <a:stretch>
                  <a:fillRect l="-1135" t="-1956" b="-733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kstiruutu 6">
            <a:extLst>
              <a:ext uri="{FF2B5EF4-FFF2-40B4-BE49-F238E27FC236}">
                <a16:creationId xmlns:a16="http://schemas.microsoft.com/office/drawing/2014/main" id="{C8077949-8548-C228-5DFF-41F4C16786DE}"/>
              </a:ext>
            </a:extLst>
          </p:cNvPr>
          <p:cNvSpPr txBox="1"/>
          <p:nvPr/>
        </p:nvSpPr>
        <p:spPr>
          <a:xfrm>
            <a:off x="1554480" y="1613178"/>
            <a:ext cx="262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Vetyatomi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6F376C34-3146-0169-73D6-3B79BFE49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080" y="4024003"/>
            <a:ext cx="2609387" cy="242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2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6C815B-6D6A-EBD3-296F-ED66F4BB8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Energiatasokaavio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CB97A63-71E1-E7EC-D79E-70CE5CB9F0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99248"/>
            <a:ext cx="3213532" cy="4351338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kstiruutu 5">
                <a:extLst>
                  <a:ext uri="{FF2B5EF4-FFF2-40B4-BE49-F238E27FC236}">
                    <a16:creationId xmlns:a16="http://schemas.microsoft.com/office/drawing/2014/main" id="{913E0C38-876D-67EB-1193-2FB64003993D}"/>
                  </a:ext>
                </a:extLst>
              </p:cNvPr>
              <p:cNvSpPr txBox="1"/>
              <p:nvPr/>
            </p:nvSpPr>
            <p:spPr>
              <a:xfrm>
                <a:off x="4706190" y="1507808"/>
                <a:ext cx="686816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400" dirty="0"/>
                  <a:t>n = kvanttiluku. E = kvanttilukua vastaava energia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400" dirty="0"/>
                  <a:t>Energiatasot negatiivisia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400" dirty="0"/>
                  <a:t>Arvot kvantittuneita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400" dirty="0"/>
                  <a:t>Energian nollataso =&gt; Elektroni ei ole ytimen vaikutuspiirissä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400" dirty="0"/>
                  <a:t>Alin tila = perustila (matalin energia)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400" dirty="0"/>
                  <a:t>Loput tilat viritystiloja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400" dirty="0"/>
                  <a:t>Viritykset kuvassa ylöspäin, purkautumiset alas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400" dirty="0"/>
                  <a:t>Virityksen voi tehdä fotoni tai elektroni. Virittävä energia aina kahden tason välinen energia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400" dirty="0"/>
                  <a:t>Emissio sähkömagneettista säteilyä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400" dirty="0"/>
                  <a:t>Ionisointienergia</a:t>
                </a:r>
              </a:p>
              <a:p>
                <a:endParaRPr lang="fi-FI" sz="2400" b="1" dirty="0"/>
              </a:p>
              <a:p>
                <a:r>
                  <a:rPr lang="fi-FI" sz="2400" b="1" dirty="0"/>
                  <a:t>Virittävä energia: </a:t>
                </a:r>
                <a14:m>
                  <m:oMath xmlns:m="http://schemas.openxmlformats.org/officeDocument/2006/math">
                    <m:r>
                      <a:rPr lang="fi-FI" sz="2400" b="1" i="1" smtClean="0">
                        <a:latin typeface="Cambria Math" panose="02040503050406030204" pitchFamily="18" charset="0"/>
                      </a:rPr>
                      <m:t>𝒉𝒇</m:t>
                    </m:r>
                    <m:r>
                      <a:rPr lang="fi-FI" sz="24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i-FI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4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fi-FI" sz="24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fi-FI" sz="2400" b="1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i-FI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4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fi-FI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fi-FI" sz="2400" b="1" dirty="0"/>
              </a:p>
            </p:txBody>
          </p:sp>
        </mc:Choice>
        <mc:Fallback>
          <p:sp>
            <p:nvSpPr>
              <p:cNvPr id="6" name="Tekstiruutu 5">
                <a:extLst>
                  <a:ext uri="{FF2B5EF4-FFF2-40B4-BE49-F238E27FC236}">
                    <a16:creationId xmlns:a16="http://schemas.microsoft.com/office/drawing/2014/main" id="{913E0C38-876D-67EB-1193-2FB640039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190" y="1507808"/>
                <a:ext cx="6868160" cy="5262979"/>
              </a:xfrm>
              <a:prstGeom prst="rect">
                <a:avLst/>
              </a:prstGeom>
              <a:blipFill>
                <a:blip r:embed="rId3"/>
                <a:stretch>
                  <a:fillRect l="-1331" t="-926" b="-1620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853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E2487862-353A-BC4F-4E83-C71A1CE67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280987"/>
            <a:ext cx="11210925" cy="92392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C251E5A-ED0C-083D-9606-D814681C7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" y="1204912"/>
            <a:ext cx="340042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00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0C3A3019-9C72-7AEB-F281-BC7A4F204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413385"/>
            <a:ext cx="10820400" cy="158115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3C431221-F3A4-E43E-8459-0B3ECF2EA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8185" y="1994535"/>
            <a:ext cx="3076575" cy="41148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1DBC8D4-58F6-FAEC-5324-C70800609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" y="1994535"/>
            <a:ext cx="16764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63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288F2390-B9B6-C648-C4C1-DF2E1CAA8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255270"/>
            <a:ext cx="10134600" cy="11049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42815978-E5D0-7EEF-CAE6-A24ECA406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1609725"/>
            <a:ext cx="11544300" cy="1819275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A228944-2826-CE57-B32A-B586C7179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" y="3678555"/>
            <a:ext cx="1142047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82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7E7D2B61-A27D-2027-A0B3-242AD9F7E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15" y="260032"/>
            <a:ext cx="9696450" cy="109537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BB471BAB-6F99-261B-DFF8-6AD9CFF89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65" y="2319337"/>
            <a:ext cx="1141095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91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199</Words>
  <Application>Microsoft Office PowerPoint</Application>
  <PresentationFormat>Laajakuva</PresentationFormat>
  <Paragraphs>42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Office-teema</vt:lpstr>
      <vt:lpstr>4. Atomin energia on kvantittunut</vt:lpstr>
      <vt:lpstr>Atomimallin kehitys</vt:lpstr>
      <vt:lpstr>PowerPoint-esitys</vt:lpstr>
      <vt:lpstr>Energiatilat</vt:lpstr>
      <vt:lpstr>Energiatasokaavio</vt:lpstr>
      <vt:lpstr>PowerPoint-esitys</vt:lpstr>
      <vt:lpstr>PowerPoint-esitys</vt:lpstr>
      <vt:lpstr>PowerPoint-esitys</vt:lpstr>
      <vt:lpstr>PowerPoint-esitys</vt:lpstr>
      <vt:lpstr>Tehtävät (Kpl 4):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Atomin energia on kvantittunut</dc:title>
  <dc:creator>Pynnönen Antti Ilari</dc:creator>
  <cp:lastModifiedBy>Pynnönen Antti Ilari</cp:lastModifiedBy>
  <cp:revision>2</cp:revision>
  <dcterms:created xsi:type="dcterms:W3CDTF">2023-10-10T15:47:23Z</dcterms:created>
  <dcterms:modified xsi:type="dcterms:W3CDTF">2023-10-10T16:44:30Z</dcterms:modified>
</cp:coreProperties>
</file>