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2EDD29-6F72-EF43-B29C-221D24313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1ADD71-4099-DBA9-BE28-A58C5F006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4FBB1A-7A18-A692-AFFE-6688BB40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2364F4-55E4-077B-6A3A-344EBB56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C562EC-A94D-E29B-D483-5C62B86A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35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53CAA-A0B1-EA32-91D9-50E4887C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307139-622E-4AA9-FD84-89B08DAFE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28E0E7-C106-A1E8-821F-F06E5224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66AE1-FD93-78AD-A364-92D9F313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5B862E-232E-C0EC-014C-544AF453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15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8A6596-158F-5565-50F7-6F6B451C4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A8B46E1-690E-9CD1-C29C-07BE87F87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DB2A47-1F49-1F8F-62EB-E5361159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3CC2C2-E024-744E-466D-6A4C3B89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5C5E11-75E0-F009-A4A0-7AE42443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57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E4B27-5A7F-3D36-0E82-E46AB4E2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DD5868-148E-5B65-9EBD-152B216F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0A1D79-546F-0683-A4F2-013FB171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1ACE9A-2AAD-2F67-0F33-9524E2FA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95879-7C55-7089-F96D-C1C3B325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1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9DB97-F34B-EC1F-9F60-F15E6D9C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B0D244-0733-4EA3-4B75-3BE27DAF7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C9E157-C40F-716B-D0BA-97E4E134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21F522-656F-7703-3E89-C7EFEE9F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BC0999-7645-18BD-D76A-B39C5840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3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B3B8D-FCEE-8B7D-C1C2-61041156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3DFD08-86AA-961A-E56E-FFD35BE33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FB74F8-1840-A712-247A-DF8F8A2ED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CAEE2C-C0AA-71B3-543C-1A15F5DD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1A6840-F194-743A-6AE6-30634766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A6C364-4B17-139B-2988-8AC06821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2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6C14C-E21C-8BD5-F276-7B6F8939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B453E5-6CEA-1DFF-8277-AF92FD02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6DA2FA-63B6-AB0D-3B30-908BBFF3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4F6A9F2-35E0-5031-0149-58710C965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DE66EC7-BCD8-4ACF-244A-58B991A15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9DD25C-0CBF-C3BF-C224-5B0CF63D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71ECE9C-B80B-2FD2-F843-7DA848DB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01CE709-5D81-EA93-8369-280CFB6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F737E-2C28-27C5-9468-5086AC56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995E04-5C23-B8E4-8C88-BAAFF13B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946AD1-B362-F9F8-35C3-DD2018CD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04929F-7F03-9BA9-4C7C-66450859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0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8590E86-2EDE-D637-97A6-37E0125B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E8FCDD7-33EC-F64E-C23A-E9008E5F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D57188-0B12-D708-7601-9D1A18E3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3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16943-66A9-A007-C110-2B4144BD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64033-419E-6AFD-9D72-22BA5676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35C49A-3CBE-7B69-3E49-821204878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6719A0-67A3-1259-2539-DF2F60C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9DE11B-63C6-FA2D-898D-0D0A6CC2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6F192E-782E-B701-C338-0EF17668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97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7A84C-7CAB-7529-349D-2761A856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ECA40EB-0D0C-9C53-92A5-65A7F3FC2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A68E33-D97E-04B8-8F2B-FBC45EAF0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61716E-1915-D310-442B-597E282E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656806-BA64-1234-F763-822FD6B4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DAFA5F-B837-483C-D8AD-0C97AD27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53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44D16D8-3F0B-9F52-8C75-DD44635B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9A6B99-6E0E-B7A0-0AE7-7251E475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F3AF8-3EFE-89BB-C331-5F1C9241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2D33-F477-4902-A0F5-731124F2CED9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93E7FB-6E83-7EAB-3D84-91C7A67C6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60D066-A394-3764-E379-7B2E3ACB9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2EB7-B3E5-41B3-84A4-EA6912E8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95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BFCC65F-18F4-1C65-BBCF-255359A1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8192" r="2" b="24556"/>
          <a:stretch>
            <a:fillRect/>
          </a:stretch>
        </p:blipFill>
        <p:spPr>
          <a:xfrm>
            <a:off x="4963885" y="-252406"/>
            <a:ext cx="7228113" cy="36814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6D9401-7E02-2E90-2960-353E604C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56"/>
          <a:stretch>
            <a:fillRect/>
          </a:stretch>
        </p:blipFill>
        <p:spPr>
          <a:xfrm>
            <a:off x="5181600" y="3681409"/>
            <a:ext cx="7010400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15DC5B-E7B7-1303-D037-0D762AB4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fi-FI" sz="5000" b="1">
                <a:solidFill>
                  <a:schemeClr val="bg1"/>
                </a:solidFill>
              </a:rPr>
              <a:t>Valo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0BED1D-39BF-7435-D370-034CCCD09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fi-FI" sz="2000">
                <a:solidFill>
                  <a:schemeClr val="bg1"/>
                </a:solidFill>
              </a:rPr>
              <a:t>Kpl 14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F5953-05CE-A90D-6308-5D8C8F6B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fi-FI">
                <a:solidFill>
                  <a:schemeClr val="bg1"/>
                </a:solidFill>
              </a:rPr>
              <a:t>Valo valkoista valoa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628389-0CC9-2BDD-D091-7D326F9F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Koostuu kaikista väreistä</a:t>
            </a:r>
          </a:p>
          <a:p>
            <a:r>
              <a:rPr lang="fi-FI" sz="2000" dirty="0">
                <a:solidFill>
                  <a:schemeClr val="bg1"/>
                </a:solidFill>
              </a:rPr>
              <a:t>Voidaan hajottaa prismalla, ja voidaan koota prismalla</a:t>
            </a:r>
          </a:p>
          <a:p>
            <a:r>
              <a:rPr lang="fi-FI" sz="2000" dirty="0">
                <a:solidFill>
                  <a:schemeClr val="bg1"/>
                </a:solidFill>
              </a:rPr>
              <a:t>Dispersio</a:t>
            </a:r>
          </a:p>
          <a:p>
            <a:r>
              <a:rPr lang="fi-FI" sz="2000" dirty="0">
                <a:solidFill>
                  <a:schemeClr val="bg1"/>
                </a:solidFill>
              </a:rPr>
              <a:t>Monokromaattinen valo (laser, koherentti)</a:t>
            </a: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8C03C54-56AE-EC56-9CE8-A313DC7A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560" y="3283803"/>
            <a:ext cx="4494536" cy="32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F6146-98E6-FBFA-6CF0-A6B94F5E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Valovirta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6ECB2E1-C25E-2955-CBE1-4ED32A2BB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31229" cy="4351338"/>
              </a:xfrm>
            </p:spPr>
            <p:txBody>
              <a:bodyPr/>
              <a:lstStyle/>
              <a:p>
                <a:r>
                  <a:rPr lang="fi-FI" dirty="0"/>
                  <a:t>Yksikkö luumen (lm)</a:t>
                </a:r>
              </a:p>
              <a:p>
                <a:r>
                  <a:rPr lang="fi-FI" dirty="0"/>
                  <a:t>Tunnus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i-FI" dirty="0"/>
                  <a:t> (fii)</a:t>
                </a:r>
              </a:p>
              <a:p>
                <a:r>
                  <a:rPr lang="fi-FI" dirty="0"/>
                  <a:t>Kuvaa valolähteen voimakkuutta, sen säteilytehoa</a:t>
                </a:r>
              </a:p>
              <a:p>
                <a:r>
                  <a:rPr lang="fi-FI" dirty="0"/>
                  <a:t>Suhteutetaan ihmissilmän aistimisvoimakkuuteen</a:t>
                </a:r>
              </a:p>
              <a:p>
                <a:r>
                  <a:rPr lang="fi-FI" dirty="0"/>
                  <a:t>Käytetään lamppujen valon määrää kuvaamiseen</a:t>
                </a:r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6ECB2E1-C25E-2955-CBE1-4ED32A2BB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31229" cy="4351338"/>
              </a:xfrm>
              <a:blipFill>
                <a:blip r:embed="rId2"/>
                <a:stretch>
                  <a:fillRect l="-2228" t="-2241" r="-148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uva 10">
            <a:extLst>
              <a:ext uri="{FF2B5EF4-FFF2-40B4-BE49-F238E27FC236}">
                <a16:creationId xmlns:a16="http://schemas.microsoft.com/office/drawing/2014/main" id="{4428BF07-11B6-237F-F9E1-F67DB48B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9" y="1690687"/>
            <a:ext cx="6140204" cy="36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A72277-4F76-D906-2A72-D9AB6B91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" r="1215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7DDC6A-B5D1-32C2-8B29-517491DB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3400" dirty="0"/>
              <a:t>valaistusvoimakkuus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BA7E46C-F8B1-9BF6-289A-DBFFCF8C9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4201"/>
                <a:ext cx="3822189" cy="37427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i-FI" sz="32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sz="32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32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 sz="3200" b="0" i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i-FI" sz="32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i-FI" sz="32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fi-FI" sz="3200" dirty="0"/>
              </a:p>
              <a:p>
                <a:r>
                  <a:rPr lang="fi-FI" sz="2000" dirty="0"/>
                  <a:t>Kuvaa kuinka voimakkaasti pintaa valaistaan</a:t>
                </a:r>
              </a:p>
              <a:p>
                <a:r>
                  <a:rPr lang="fi-FI" sz="2000" dirty="0"/>
                  <a:t>Yksikkö luksi (lx)</a:t>
                </a:r>
              </a:p>
              <a:p>
                <a:r>
                  <a:rPr lang="fi-FI" sz="2000" dirty="0"/>
                  <a:t>Jos valaistus lähtee joka suuntaan, niin etäisyydellä r valaistusvoimakkuus on….</a:t>
                </a:r>
              </a:p>
              <a:p>
                <a:pPr lvl="1"/>
                <a:r>
                  <a:rPr lang="fi-FI" sz="2000" dirty="0"/>
                  <a:t>Kääntäen verrannollinen etäisyyden neliöön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i-FI" sz="20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i-FI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fi-FI" sz="2000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i-FI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i-FI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i-FI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i-FI" sz="2000" dirty="0"/>
              </a:p>
              <a:p>
                <a:pPr marL="0" indent="0">
                  <a:buNone/>
                </a:pPr>
                <a:endParaRPr lang="fi-FI" sz="2000" dirty="0"/>
              </a:p>
              <a:p>
                <a:endParaRPr lang="fi-FI" sz="2000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BA7E46C-F8B1-9BF6-289A-DBFFCF8C9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4201"/>
                <a:ext cx="3822189" cy="3742762"/>
              </a:xfrm>
              <a:blipFill>
                <a:blip r:embed="rId3"/>
                <a:stretch>
                  <a:fillRect l="-1278" r="-143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B76F9-528C-97E6-EA2C-3D78F57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valovoima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6D9564-D242-64F7-E144-B90B31BD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Kuvaa pistemäisen valolähteen lähettämään valon määrää avaruuskulmaa kohti</a:t>
            </a:r>
          </a:p>
          <a:p>
            <a:r>
              <a:rPr lang="fi-FI" dirty="0"/>
              <a:t>Yksikkö kandela (cd)</a:t>
            </a:r>
          </a:p>
          <a:p>
            <a:r>
              <a:rPr lang="fi-FI" dirty="0"/>
              <a:t>SI järjestelmän perusyksikkö</a:t>
            </a:r>
          </a:p>
          <a:p>
            <a:r>
              <a:rPr lang="fi-FI" dirty="0"/>
              <a:t>Yksi kandela vastaa kynttilän valoa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241CD5-DDE9-DEAA-8564-8C069D97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51" y="4346086"/>
            <a:ext cx="3170098" cy="19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F18B17-4C93-B356-02BF-EB81F100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polarisaatio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4D6882-F070-0B45-056D-4AC251CF6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262" y="668342"/>
            <a:ext cx="4748167" cy="2896896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A1C4A14-AF03-4937-2751-1FC4ECB0A23D}"/>
              </a:ext>
            </a:extLst>
          </p:cNvPr>
          <p:cNvSpPr txBox="1"/>
          <p:nvPr/>
        </p:nvSpPr>
        <p:spPr>
          <a:xfrm>
            <a:off x="5823857" y="3679371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Sininen = Sähkökenttä</a:t>
            </a:r>
          </a:p>
          <a:p>
            <a:r>
              <a:rPr lang="fi-FI" dirty="0"/>
              <a:t>Punainen = Magneettikenttä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C35DC2-5BDB-C267-EFCF-3BA8B93CFA47}"/>
              </a:ext>
            </a:extLst>
          </p:cNvPr>
          <p:cNvSpPr txBox="1"/>
          <p:nvPr/>
        </p:nvSpPr>
        <p:spPr>
          <a:xfrm>
            <a:off x="838200" y="1785257"/>
            <a:ext cx="4898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Auringon valo, lampun valo ym. värähtelee joka suuntaan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Osittain polarisoitunut valo = jotkin värähtelysuunnat heikentyneet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Täysin polarisoitunut valo = vain yhden suuntaisia värähtelyitä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Heijasteet osittain polarisoituneita tai täysin polarisoituneita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Esim. Aurinkolasit!</a:t>
            </a:r>
          </a:p>
        </p:txBody>
      </p:sp>
    </p:spTree>
    <p:extLst>
      <p:ext uri="{BB962C8B-B14F-4D97-AF65-F5344CB8AC3E}">
        <p14:creationId xmlns:p14="http://schemas.microsoft.com/office/powerpoint/2010/main" val="18499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5B164-85CD-DE64-727B-A3B07093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Ilmakehä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CF279-B734-58D4-0BF4-9D04EEA3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Siroaminen</a:t>
            </a:r>
            <a:endParaRPr lang="fi-FI" dirty="0"/>
          </a:p>
          <a:p>
            <a:pPr lvl="1"/>
            <a:r>
              <a:rPr lang="fi-FI" dirty="0"/>
              <a:t>Osittain polarisoitunutta</a:t>
            </a:r>
          </a:p>
          <a:p>
            <a:pPr lvl="1"/>
            <a:r>
              <a:rPr lang="fi-FI" dirty="0"/>
              <a:t>Mm. mehiläiset suunnistavat polarisoituneen auringonvalon avulla </a:t>
            </a:r>
          </a:p>
        </p:txBody>
      </p:sp>
    </p:spTree>
    <p:extLst>
      <p:ext uri="{BB962C8B-B14F-4D97-AF65-F5344CB8AC3E}">
        <p14:creationId xmlns:p14="http://schemas.microsoft.com/office/powerpoint/2010/main" val="6466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48F24-EAAD-2451-ED61-229BC513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FCCE6-0A0B-9669-5E08-925AF751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14-7, 14-9, 14-11, 14-17</a:t>
            </a:r>
          </a:p>
        </p:txBody>
      </p:sp>
    </p:spTree>
    <p:extLst>
      <p:ext uri="{BB962C8B-B14F-4D97-AF65-F5344CB8AC3E}">
        <p14:creationId xmlns:p14="http://schemas.microsoft.com/office/powerpoint/2010/main" val="148241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167</Words>
  <Application>Microsoft Office PowerPoint</Application>
  <PresentationFormat>Laajakuva</PresentationFormat>
  <Paragraphs>40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Office-teema</vt:lpstr>
      <vt:lpstr>Valo</vt:lpstr>
      <vt:lpstr>Valo valkoista valoa</vt:lpstr>
      <vt:lpstr>Valovirta</vt:lpstr>
      <vt:lpstr>valaistusvoimakkuus</vt:lpstr>
      <vt:lpstr>valovoima</vt:lpstr>
      <vt:lpstr>Valon polarisaatio</vt:lpstr>
      <vt:lpstr>Ilmakehä </vt:lpstr>
      <vt:lpstr>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</dc:title>
  <dc:creator>Leppänen Riku Joonatan</dc:creator>
  <cp:lastModifiedBy>Pynnönen Antti Ilari</cp:lastModifiedBy>
  <cp:revision>4</cp:revision>
  <dcterms:created xsi:type="dcterms:W3CDTF">2023-09-10T12:06:54Z</dcterms:created>
  <dcterms:modified xsi:type="dcterms:W3CDTF">2025-09-08T20:09:20Z</dcterms:modified>
</cp:coreProperties>
</file>