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56CB4A-C618-DD21-2649-5895CBADF8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E610A6D-BC4A-8B38-1F4D-241E2EBDC0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4E557DD-BBD6-4AF0-58ED-48C779869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DF9A-F05E-4A2C-840C-4322269B364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38454F9-3A33-3777-5571-AD770822A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2225E3D-F3AF-2895-200A-CCCCA902E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20EA-0FF8-47F7-95B0-5AFEC7E84A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773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F50A40-D3AE-159D-5242-248206CB0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58FB434-A4E4-0925-EE8A-FDC809D56A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E8AAE15-DBBA-4103-D7C8-754E15215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DF9A-F05E-4A2C-840C-4322269B364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E20C50F-E17D-929D-9790-AD620003D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6E742C9-C677-09AD-9184-D0CC704BF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20EA-0FF8-47F7-95B0-5AFEC7E84A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828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4DA5EFF-3608-BA51-3A6A-169016F56E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09667A0-881E-23D1-521A-007006DAED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AEF47D8-3A7B-69B7-566C-C5C56DF1E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DF9A-F05E-4A2C-840C-4322269B364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B604383-6F43-831B-A2C1-99D8CE4BA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8F751C-7B6D-68EE-11B4-A5C6F858B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20EA-0FF8-47F7-95B0-5AFEC7E84A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6629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BDE266-A26F-DD5B-DEC2-3382E8C60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F2F192-C28E-8BFA-EB35-4A387D123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8C21DB2-D600-A7B9-6883-E0C80A20A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DF9A-F05E-4A2C-840C-4322269B364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B9BDA7-3B57-31D7-800B-FE37822DC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291BBBD-2633-FC26-814A-656BE12E6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20EA-0FF8-47F7-95B0-5AFEC7E84A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2900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7E7201-BA0B-D184-8EF3-EFC92F7FE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1EA1A27-9340-C9A4-87DB-ADA45EE6A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38D5B53-329F-F60E-2B8B-9156BF2AF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DF9A-F05E-4A2C-840C-4322269B364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EE4EDFF-0E43-0D36-190D-C5BA4965C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100178-FBDA-1F54-1D29-E61748740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20EA-0FF8-47F7-95B0-5AFEC7E84A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5835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A71496-3EA9-7085-5017-58FC447BE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1CCFE6-5F48-9F00-A7CA-D393E7EA6D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7D9522D-21B3-5F40-BB24-69A758BC15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6650523-52AC-C915-56EE-B98796CF3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DF9A-F05E-4A2C-840C-4322269B364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4AB8005-2A69-556C-E6E5-F4F51E967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6AC4FDC-B532-60C2-448B-6AF1FD024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20EA-0FF8-47F7-95B0-5AFEC7E84A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6986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6A79C5-F4BC-0D92-D9CC-B4BF7F32C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80EF7A3-2F41-A026-6B28-2443713F8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768E650-7EB2-AACF-6369-7D88D4416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1BB2FCE-7E20-AA9A-AFFD-CB84461095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E210048-F2FC-3687-D3A0-D25895AE3E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7B498FF-F881-E39B-FBA0-0B562BB01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DF9A-F05E-4A2C-840C-4322269B364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1A77F0D-EC99-1170-28C0-293804B23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7A6CE33-77E5-8302-4934-001F524CD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20EA-0FF8-47F7-95B0-5AFEC7E84A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292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AD1F46-C302-50E6-B814-1F1FC9298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5AB4A97-70D9-35ED-BC0C-C7C98DC4B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DF9A-F05E-4A2C-840C-4322269B364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E2E928C-F232-B196-9296-54C6B0349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E4465F5-A760-16E7-2461-8617100B5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20EA-0FF8-47F7-95B0-5AFEC7E84A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8332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21813E7-F10E-BC02-16A9-B3C25A18B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DF9A-F05E-4A2C-840C-4322269B364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6E54269-AB2D-8FC3-A065-1BC340BED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3A83C5C-E369-E6AE-B542-FB6F70A30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20EA-0FF8-47F7-95B0-5AFEC7E84A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5479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8026CF-6582-6E40-4101-272F88460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456F6C-3023-8EF0-4E5D-AB58AA9EB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0DFA1DE-6CB7-3898-2B93-794B28B169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A1817AD-1613-3F2E-9CA9-0F51C9AC7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DF9A-F05E-4A2C-840C-4322269B364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A3E9B85-9D6E-8200-2E1C-852F6934B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84F5BD4-DAC8-D2A3-26D6-98D675B4F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20EA-0FF8-47F7-95B0-5AFEC7E84A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0460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20D226-6011-8FDF-ECFD-C441C155D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215B543-5451-FD89-79C4-A35D4F2680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24E9753-1319-1CB2-59BA-E5AB537465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6BE091F-9A44-EDD2-AC24-917DF08B2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DF9A-F05E-4A2C-840C-4322269B364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054CF2E-F50C-370A-D7A0-2C50451D2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89D5CEB-59BB-BFA4-1D47-963EBE288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20EA-0FF8-47F7-95B0-5AFEC7E84A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7046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6125CFB-DB7D-6426-BCAE-37A7D320D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B54909B-D360-3B8F-5257-07EE560ADE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76A5055-360A-60A7-7F82-2D30CC7C14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ADF9A-F05E-4A2C-840C-4322269B364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F8BE583-393D-D92B-3E64-626707C299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15BDBFA-3C67-F9E5-4747-10A48B4A91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920EA-0FF8-47F7-95B0-5AFEC7E84A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0885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0203FDED-8ACD-478A-20D9-890A4A1DE4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1274215"/>
          </a:xfrm>
        </p:spPr>
        <p:txBody>
          <a:bodyPr>
            <a:normAutofit/>
          </a:bodyPr>
          <a:lstStyle/>
          <a:p>
            <a:r>
              <a:rPr lang="fi-FI" sz="5200" b="1" dirty="0" err="1">
                <a:solidFill>
                  <a:schemeClr val="tx2"/>
                </a:solidFill>
              </a:rPr>
              <a:t>Fy</a:t>
            </a:r>
            <a:r>
              <a:rPr lang="fi-FI" sz="5200" b="1" dirty="0">
                <a:solidFill>
                  <a:schemeClr val="tx2"/>
                </a:solidFill>
              </a:rPr>
              <a:t> 6 Sähkö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EC291C9-B724-72A8-961F-C7E1093606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3305908"/>
            <a:ext cx="5760846" cy="1541323"/>
          </a:xfrm>
        </p:spPr>
        <p:txBody>
          <a:bodyPr>
            <a:normAutofit/>
          </a:bodyPr>
          <a:lstStyle/>
          <a:p>
            <a:r>
              <a:rPr lang="fi-FI" b="1" dirty="0">
                <a:solidFill>
                  <a:schemeClr val="tx2"/>
                </a:solidFill>
              </a:rPr>
              <a:t>V/2026</a:t>
            </a:r>
          </a:p>
        </p:txBody>
      </p:sp>
    </p:spTree>
    <p:extLst>
      <p:ext uri="{BB962C8B-B14F-4D97-AF65-F5344CB8AC3E}">
        <p14:creationId xmlns:p14="http://schemas.microsoft.com/office/powerpoint/2010/main" val="1244466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51F4AB-A909-1CA6-A62F-91F3A3648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Opiskelu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741632-EC3F-7B2A-2447-C7850A08C4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Oppikirja!! </a:t>
            </a:r>
          </a:p>
          <a:p>
            <a:pPr marL="0" indent="0">
              <a:buNone/>
            </a:pPr>
            <a:r>
              <a:rPr lang="fi-FI" dirty="0"/>
              <a:t>					AVAIN: </a:t>
            </a:r>
            <a:r>
              <a:rPr lang="fi-FI" b="1" dirty="0">
                <a:solidFill>
                  <a:srgbClr val="444548"/>
                </a:solidFill>
                <a:latin typeface="Open Sans" panose="020B0606030504020204" pitchFamily="34" charset="0"/>
              </a:rPr>
              <a:t>BVD2</a:t>
            </a:r>
            <a:endParaRPr lang="fi-FI" b="1" dirty="0"/>
          </a:p>
          <a:p>
            <a:r>
              <a:rPr lang="fi-FI" dirty="0"/>
              <a:t>Tehtävät, kotiläksyt</a:t>
            </a:r>
          </a:p>
          <a:p>
            <a:r>
              <a:rPr lang="fi-FI" dirty="0"/>
              <a:t>Ole aktiivinen</a:t>
            </a:r>
          </a:p>
          <a:p>
            <a:r>
              <a:rPr lang="fi-FI" dirty="0"/>
              <a:t>Mittaustyö</a:t>
            </a:r>
          </a:p>
          <a:p>
            <a:r>
              <a:rPr lang="fi-FI" dirty="0"/>
              <a:t>Demotyöt</a:t>
            </a:r>
          </a:p>
          <a:p>
            <a:r>
              <a:rPr lang="fi-FI" dirty="0"/>
              <a:t>TI-laskin, </a:t>
            </a:r>
            <a:r>
              <a:rPr lang="fi-FI" dirty="0" err="1"/>
              <a:t>Vernier</a:t>
            </a:r>
            <a:r>
              <a:rPr lang="fi-FI" dirty="0"/>
              <a:t> </a:t>
            </a:r>
            <a:r>
              <a:rPr lang="fi-FI" dirty="0" err="1"/>
              <a:t>Graphical</a:t>
            </a:r>
            <a:r>
              <a:rPr lang="fi-FI" dirty="0"/>
              <a:t> Analysis</a:t>
            </a:r>
          </a:p>
        </p:txBody>
      </p:sp>
    </p:spTree>
    <p:extLst>
      <p:ext uri="{BB962C8B-B14F-4D97-AF65-F5344CB8AC3E}">
        <p14:creationId xmlns:p14="http://schemas.microsoft.com/office/powerpoint/2010/main" val="2790567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8562BD-A85E-DAEA-4AD7-477759444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Sähköinen vuorovaikutus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F7E605-1EC6-EC9F-65D3-4A5E990A6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Mistä sähköisyys johtuu?</a:t>
            </a:r>
          </a:p>
          <a:p>
            <a:r>
              <a:rPr lang="fi-FI" dirty="0"/>
              <a:t>Missä sähköisyyttä voi havaita?</a:t>
            </a:r>
          </a:p>
          <a:p>
            <a:r>
              <a:rPr lang="fi-FI" dirty="0"/>
              <a:t>Mitä sähköllä voidaan tehdä, miksi se tekee sen?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2756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 descr="Kuva, joka sisältää kohteen henkilö&#10;&#10;Kuvaus luotu automaattisesti">
            <a:extLst>
              <a:ext uri="{FF2B5EF4-FFF2-40B4-BE49-F238E27FC236}">
                <a16:creationId xmlns:a16="http://schemas.microsoft.com/office/drawing/2014/main" id="{B25FDFBC-00F3-965A-3C2D-E25DDB2EB4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190"/>
          <a:stretch/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CD1B78E-B7A8-EECC-4005-729FD6F70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189" cy="1899912"/>
          </a:xfrm>
        </p:spPr>
        <p:txBody>
          <a:bodyPr>
            <a:normAutofit/>
          </a:bodyPr>
          <a:lstStyle/>
          <a:p>
            <a:r>
              <a:rPr lang="fi-FI" sz="4000"/>
              <a:t>1. Sähköinen vuorovaikutus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E11042-707F-26BD-04A7-3E113A037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201"/>
            <a:ext cx="3822189" cy="3742762"/>
          </a:xfrm>
        </p:spPr>
        <p:txBody>
          <a:bodyPr>
            <a:normAutofit/>
          </a:bodyPr>
          <a:lstStyle/>
          <a:p>
            <a:r>
              <a:rPr lang="fi-FI" sz="2000" dirty="0"/>
              <a:t>Kappaleet varautuvat mm. hangatessa</a:t>
            </a:r>
          </a:p>
          <a:p>
            <a:r>
              <a:rPr lang="fi-FI" sz="2000" dirty="0"/>
              <a:t>Varaus syntyy, kun elektroneita liikkuu kappaleeseen (-) tai pois kappaleesta (+)</a:t>
            </a:r>
          </a:p>
          <a:p>
            <a:r>
              <a:rPr lang="fi-FI" sz="2000" dirty="0"/>
              <a:t>Ilmenee sähköisinä voimina tai sähkökipinöinä</a:t>
            </a:r>
          </a:p>
          <a:p>
            <a:r>
              <a:rPr lang="fi-FI" sz="2000" dirty="0"/>
              <a:t>Vuorovaikutus voi olla puoleensa vetävä tai hylkivä</a:t>
            </a:r>
          </a:p>
          <a:p>
            <a:pPr marL="0" indent="0">
              <a:buNone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4210724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74279166-2AEE-9E36-AAB9-7444E4A00D7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11" r="1" b="1"/>
          <a:stretch/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BB451E8-8474-29DC-7FC6-34C4201F2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189" cy="1899912"/>
          </a:xfrm>
        </p:spPr>
        <p:txBody>
          <a:bodyPr>
            <a:normAutofit/>
          </a:bodyPr>
          <a:lstStyle/>
          <a:p>
            <a:r>
              <a:rPr lang="fi-FI" sz="4000"/>
              <a:t>Alkeisvaraus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CF9C91F0-F155-C2EC-A366-442D3CABE52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749287"/>
                <a:ext cx="4845148" cy="4743588"/>
              </a:xfrm>
            </p:spPr>
            <p:txBody>
              <a:bodyPr>
                <a:normAutofit/>
              </a:bodyPr>
              <a:lstStyle/>
              <a:p>
                <a:r>
                  <a:rPr lang="fi-FI" sz="1700" dirty="0"/>
                  <a:t>Atomi on ulospäin neutraali; </a:t>
                </a:r>
              </a:p>
              <a:p>
                <a:pPr lvl="1"/>
                <a:r>
                  <a:rPr lang="fi-FI" sz="1800" dirty="0"/>
                  <a:t>Protoni (+e), elektroni (-e), neutroni (0)</a:t>
                </a:r>
              </a:p>
              <a:p>
                <a:r>
                  <a:rPr lang="fi-FI" sz="1700" dirty="0"/>
                  <a:t>Varaus syntyy siirtyvistä elektroneista</a:t>
                </a:r>
              </a:p>
              <a:p>
                <a:r>
                  <a:rPr lang="fi-FI" sz="1700" dirty="0"/>
                  <a:t>Varauksen tunnus on Q ja yksikkö coulombi, 1 </a:t>
                </a:r>
                <a:r>
                  <a:rPr lang="fi-FI" sz="1700" i="1" dirty="0"/>
                  <a:t>C</a:t>
                </a:r>
                <a:endParaRPr lang="fi-FI" sz="1700" dirty="0"/>
              </a:p>
              <a:p>
                <a:r>
                  <a:rPr lang="fi-FI" sz="1700" dirty="0"/>
                  <a:t>Kappaleen varaus on alkeisvarauksen monikerta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1700" b="0" i="1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fi-FI" sz="1700" b="0" i="1">
                          <a:latin typeface="Cambria Math" panose="02040503050406030204" pitchFamily="18" charset="0"/>
                        </a:rPr>
                        <m:t>=±</m:t>
                      </m:r>
                      <m:r>
                        <a:rPr lang="fi-FI" sz="1700" b="0" i="1">
                          <a:latin typeface="Cambria Math" panose="02040503050406030204" pitchFamily="18" charset="0"/>
                        </a:rPr>
                        <m:t>𝑛𝑒</m:t>
                      </m:r>
                    </m:oMath>
                  </m:oMathPara>
                </a14:m>
                <a:endParaRPr lang="fi-FI" sz="1700" dirty="0"/>
              </a:p>
              <a:p>
                <a:pPr marL="0" indent="0">
                  <a:buNone/>
                </a:pPr>
                <a:r>
                  <a:rPr lang="fi-FI" sz="1700" dirty="0"/>
                  <a:t>Alkeisvaraus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1700" b="0" i="1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fi-FI" sz="1700" b="0" i="1">
                          <a:latin typeface="Cambria Math" panose="02040503050406030204" pitchFamily="18" charset="0"/>
                        </a:rPr>
                        <m:t>=1,602 176 620 8∙</m:t>
                      </m:r>
                      <m:sSup>
                        <m:sSupPr>
                          <m:ctrlPr>
                            <a:rPr lang="fi-FI" sz="17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sz="17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i-FI" sz="17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−19</m:t>
                          </m:r>
                        </m:sup>
                      </m:sSup>
                      <m:r>
                        <a:rPr lang="fi-FI" sz="1700" b="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i-FI" sz="1700" b="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fi-FI" sz="1700" dirty="0"/>
              </a:p>
              <a:p>
                <a:pPr marL="0" indent="0">
                  <a:buNone/>
                </a:pPr>
                <a:endParaRPr lang="fi-FI" sz="1700" dirty="0"/>
              </a:p>
              <a:p>
                <a:pPr marL="0" indent="0">
                  <a:buNone/>
                </a:pPr>
                <a:endParaRPr lang="fi-FI" sz="1700" dirty="0"/>
              </a:p>
              <a:p>
                <a:pPr marL="0" indent="0">
                  <a:buNone/>
                </a:pPr>
                <a:endParaRPr lang="fi-FI" sz="1700" dirty="0"/>
              </a:p>
              <a:p>
                <a:r>
                  <a:rPr lang="fi-FI" sz="1700" dirty="0"/>
                  <a:t>Varaus voidaan päätellä hohtolampun avulla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CF9C91F0-F155-C2EC-A366-442D3CABE52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749287"/>
                <a:ext cx="4845148" cy="4743588"/>
              </a:xfrm>
              <a:blipFill>
                <a:blip r:embed="rId3"/>
                <a:stretch>
                  <a:fillRect l="-882" t="-1028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Kuva 6">
            <a:extLst>
              <a:ext uri="{FF2B5EF4-FFF2-40B4-BE49-F238E27FC236}">
                <a16:creationId xmlns:a16="http://schemas.microsoft.com/office/drawing/2014/main" id="{8D98DFB7-B293-9D1F-F564-EDFC8A2250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9888" y="3763617"/>
            <a:ext cx="6927276" cy="1325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152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1CDD0B-20FC-79FB-E58C-DB68D3276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Esimerkit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7D0A91C5-511D-0C94-2837-6CE4FE622F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387509"/>
            <a:ext cx="7236655" cy="2159960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CC887D90-5496-1474-8A5E-090DEE888C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547469"/>
            <a:ext cx="9938857" cy="2945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285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BEB5E1-0744-B069-3B0E-35A139C46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BB4522-D04C-C054-FF6D-2CFBBD442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KPL 1</a:t>
            </a:r>
          </a:p>
          <a:p>
            <a:pPr marL="0" indent="0">
              <a:buNone/>
            </a:pPr>
            <a:r>
              <a:rPr lang="fi-FI" dirty="0" err="1"/>
              <a:t>Teht</a:t>
            </a:r>
            <a:r>
              <a:rPr lang="fi-FI" dirty="0"/>
              <a:t>. 3</a:t>
            </a:r>
            <a:r>
              <a:rPr lang="fi-FI"/>
              <a:t>, 8, </a:t>
            </a:r>
            <a:r>
              <a:rPr lang="fi-FI" dirty="0"/>
              <a:t>10, 11, 12</a:t>
            </a:r>
          </a:p>
        </p:txBody>
      </p:sp>
    </p:spTree>
    <p:extLst>
      <p:ext uri="{BB962C8B-B14F-4D97-AF65-F5344CB8AC3E}">
        <p14:creationId xmlns:p14="http://schemas.microsoft.com/office/powerpoint/2010/main" val="2008520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153</Words>
  <Application>Microsoft Office PowerPoint</Application>
  <PresentationFormat>Laajakuva</PresentationFormat>
  <Paragraphs>36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Open Sans</vt:lpstr>
      <vt:lpstr>Office-teema</vt:lpstr>
      <vt:lpstr>Fy 6 Sähkö</vt:lpstr>
      <vt:lpstr>Opiskelu</vt:lpstr>
      <vt:lpstr>Sähköinen vuorovaikutus</vt:lpstr>
      <vt:lpstr>1. Sähköinen vuorovaikutus</vt:lpstr>
      <vt:lpstr>Alkeisvaraus</vt:lpstr>
      <vt:lpstr>Esimerkit</vt:lpstr>
      <vt:lpstr>Tehtävät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 6 Sähkö</dc:title>
  <dc:creator>Pynnönen Antti Ilari</dc:creator>
  <cp:lastModifiedBy>Pynnönen Antti Ilari</cp:lastModifiedBy>
  <cp:revision>6</cp:revision>
  <dcterms:created xsi:type="dcterms:W3CDTF">2023-04-05T06:30:09Z</dcterms:created>
  <dcterms:modified xsi:type="dcterms:W3CDTF">2026-04-01T15:00:51Z</dcterms:modified>
</cp:coreProperties>
</file>