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412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3441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18923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33028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1627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5045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47967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03792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30708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66726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80628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E1ACA-C5FD-4C21-84B3-C080778867B7}" type="datetimeFigureOut">
              <a:rPr lang="fi-FI" smtClean="0"/>
              <a:t>15.10.2026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3E3720-7773-4273-8510-3487A6D7CFA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2520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55077"/>
          </a:xfrm>
        </p:spPr>
        <p:txBody>
          <a:bodyPr/>
          <a:lstStyle/>
          <a:p>
            <a:r>
              <a:rPr lang="fi-FI" dirty="0"/>
              <a:t>Harmoninen voima</a:t>
            </a:r>
          </a:p>
        </p:txBody>
      </p:sp>
    </p:spTree>
    <p:extLst>
      <p:ext uri="{BB962C8B-B14F-4D97-AF65-F5344CB8AC3E}">
        <p14:creationId xmlns:p14="http://schemas.microsoft.com/office/powerpoint/2010/main" val="2829924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680" y="636928"/>
            <a:ext cx="3116989" cy="4574685"/>
          </a:xfrm>
          <a:prstGeom prst="rect">
            <a:avLst/>
          </a:prstGeom>
        </p:spPr>
      </p:pic>
      <p:cxnSp>
        <p:nvCxnSpPr>
          <p:cNvPr id="6" name="Suora nuoliyhdysviiva 5"/>
          <p:cNvCxnSpPr/>
          <p:nvPr/>
        </p:nvCxnSpPr>
        <p:spPr>
          <a:xfrm flipH="1">
            <a:off x="2308110" y="3193634"/>
            <a:ext cx="1" cy="16981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uora nuoliyhdysviiva 7"/>
          <p:cNvCxnSpPr/>
          <p:nvPr/>
        </p:nvCxnSpPr>
        <p:spPr>
          <a:xfrm flipV="1">
            <a:off x="2286000" y="339634"/>
            <a:ext cx="0" cy="16981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kstiruutu 10"/>
              <p:cNvSpPr txBox="1"/>
              <p:nvPr/>
            </p:nvSpPr>
            <p:spPr>
              <a:xfrm>
                <a:off x="2011681" y="927110"/>
                <a:ext cx="118872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fi-FI" sz="2800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i-FI" sz="2800" b="0" i="1" dirty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fi-FI" sz="2800" dirty="0"/>
              </a:p>
            </p:txBody>
          </p:sp>
        </mc:Choice>
        <mc:Fallback xmlns="">
          <p:sp>
            <p:nvSpPr>
              <p:cNvPr id="11" name="Tekstiruutu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1681" y="927110"/>
                <a:ext cx="1188720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iruutu 11"/>
              <p:cNvSpPr txBox="1"/>
              <p:nvPr/>
            </p:nvSpPr>
            <p:spPr>
              <a:xfrm>
                <a:off x="2444266" y="3826827"/>
                <a:ext cx="323550" cy="4317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fi-FI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i-FI" sz="28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</m:acc>
                    </m:oMath>
                  </m:oMathPara>
                </a14:m>
                <a:endParaRPr lang="fi-FI" sz="2800" dirty="0"/>
              </a:p>
            </p:txBody>
          </p:sp>
        </mc:Choice>
        <mc:Fallback xmlns="">
          <p:sp>
            <p:nvSpPr>
              <p:cNvPr id="12" name="Tekstiruut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4266" y="3826827"/>
                <a:ext cx="323550" cy="4317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iruutu 12"/>
              <p:cNvSpPr txBox="1"/>
              <p:nvPr/>
            </p:nvSpPr>
            <p:spPr>
              <a:xfrm>
                <a:off x="4454434" y="636928"/>
                <a:ext cx="7367452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i-FI" dirty="0"/>
                  <a:t>Tasapainotilanteessa jousen voima on yhtä suuri kuin painovoima, mutta eri suuntainen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endParaRPr lang="fi-FI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i-FI" dirty="0"/>
                  <a:t>Mitataan painon aiheuttama venymä ja piirretään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𝐺</m:t>
                    </m:r>
                    <m:r>
                      <a:rPr lang="fi-FI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i-FI" dirty="0"/>
                  <a:t>-kuvaaja</a:t>
                </a:r>
              </a:p>
            </p:txBody>
          </p:sp>
        </mc:Choice>
        <mc:Fallback xmlns="">
          <p:sp>
            <p:nvSpPr>
              <p:cNvPr id="13" name="Tekstiruutu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4434" y="636928"/>
                <a:ext cx="7367452" cy="923330"/>
              </a:xfrm>
              <a:prstGeom prst="rect">
                <a:avLst/>
              </a:prstGeom>
              <a:blipFill>
                <a:blip r:embed="rId5"/>
                <a:stretch>
                  <a:fillRect l="-579" t="-3289" b="-921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Kuva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2989" y="1796181"/>
            <a:ext cx="4857750" cy="30956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kstiruutu 14"/>
              <p:cNvSpPr txBox="1"/>
              <p:nvPr/>
            </p:nvSpPr>
            <p:spPr>
              <a:xfrm>
                <a:off x="4572000" y="4891806"/>
                <a:ext cx="6871063" cy="1752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i-FI" dirty="0"/>
                  <a:t>Suoran kulmakerroin kuvaa jousen jäykkyyttä, </a:t>
                </a:r>
                <a:r>
                  <a:rPr lang="fi-FI" b="1" u="sng" dirty="0"/>
                  <a:t>JOUSIVAKIO</a:t>
                </a: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num>
                        <m:den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</m:oMath>
                  </m:oMathPara>
                </a14:m>
                <a:endParaRPr lang="fi-FI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fi-FI" dirty="0"/>
                  <a:t>yksikkö</a:t>
                </a:r>
              </a:p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</m:d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["/>
                              <m:endChr m:val="]"/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d>
                        </m:num>
                        <m:den>
                          <m:d>
                            <m:dPr>
                              <m:begChr m:val="["/>
                              <m:endChr m:val="]"/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den>
                      </m:f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=1</m:t>
                      </m:r>
                      <m:f>
                        <m:f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fi-FI" dirty="0"/>
              </a:p>
            </p:txBody>
          </p:sp>
        </mc:Choice>
        <mc:Fallback xmlns="">
          <p:sp>
            <p:nvSpPr>
              <p:cNvPr id="15" name="Tekstiruutu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891806"/>
                <a:ext cx="6871063" cy="1752788"/>
              </a:xfrm>
              <a:prstGeom prst="rect">
                <a:avLst/>
              </a:prstGeom>
              <a:blipFill>
                <a:blip r:embed="rId7"/>
                <a:stretch>
                  <a:fillRect l="-532" t="-1736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946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Sisällön paikkamerkki 2"/>
              <p:cNvSpPr>
                <a:spLocks noGrp="1"/>
              </p:cNvSpPr>
              <p:nvPr>
                <p:ph idx="1"/>
              </p:nvPr>
            </p:nvSpPr>
            <p:spPr>
              <a:xfrm>
                <a:off x="3892732" y="561703"/>
                <a:ext cx="7461068" cy="5615260"/>
              </a:xfrm>
            </p:spPr>
            <p:txBody>
              <a:bodyPr/>
              <a:lstStyle/>
              <a:p>
                <a:r>
                  <a:rPr lang="fi-FI" dirty="0"/>
                  <a:t>Venymä alaspäin, jousivoima ylöspäin.</a:t>
                </a:r>
              </a:p>
              <a:p>
                <a:pPr marL="0" indent="0">
                  <a:buNone/>
                </a:pPr>
                <a:endParaRPr lang="fi-FI" dirty="0"/>
              </a:p>
              <a:p>
                <a:pPr marL="0" indent="0">
                  <a:buNone/>
                </a:pPr>
                <a:r>
                  <a:rPr lang="fi-FI" dirty="0"/>
                  <a:t>Jousivoima: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𝐹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𝑘𝑥</m:t>
                    </m:r>
                  </m:oMath>
                </a14:m>
                <a:r>
                  <a:rPr lang="fi-FI" dirty="0"/>
                  <a:t> </a:t>
                </a:r>
              </a:p>
              <a:p>
                <a:pPr marL="0" indent="0">
                  <a:buNone/>
                </a:pPr>
                <a:r>
                  <a:rPr lang="fi-FI" dirty="0"/>
                  <a:t>	missä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fi-FI" dirty="0"/>
                  <a:t> on jousivakio ja </a:t>
                </a:r>
                <a14:m>
                  <m:oMath xmlns:m="http://schemas.openxmlformats.org/officeDocument/2006/math">
                    <m:r>
                      <a:rPr lang="fi-FI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fi-FI" dirty="0"/>
                  <a:t> venymä</a:t>
                </a:r>
              </a:p>
              <a:p>
                <a:pPr marL="0" indent="0">
                  <a:buNone/>
                </a:pPr>
                <a:endParaRPr lang="fi-FI" dirty="0"/>
              </a:p>
              <a:p>
                <a:pPr marL="0" indent="0">
                  <a:buNone/>
                </a:pPr>
                <a:r>
                  <a:rPr lang="fi-FI" dirty="0"/>
                  <a:t>Voima kohdistuu kohti tasapainoasemaa ja kasvaa etäisyyden kasvaessa</a:t>
                </a:r>
              </a:p>
              <a:p>
                <a:pPr>
                  <a:buFont typeface="Symbol" panose="05050102010706020507" pitchFamily="18" charset="2"/>
                  <a:buChar char="Þ"/>
                </a:pPr>
                <a:r>
                  <a:rPr lang="fi-FI" b="1" dirty="0"/>
                  <a:t> </a:t>
                </a:r>
                <a:r>
                  <a:rPr lang="fi-FI" b="1" u="sng" dirty="0"/>
                  <a:t>HARMONINEN VOIMA</a:t>
                </a:r>
              </a:p>
              <a:p>
                <a:pPr marL="0" indent="0">
                  <a:buNone/>
                </a:pPr>
                <a:endParaRPr lang="fi-FI" dirty="0"/>
              </a:p>
            </p:txBody>
          </p:sp>
        </mc:Choice>
        <mc:Fallback xmlns="">
          <p:sp>
            <p:nvSpPr>
              <p:cNvPr id="3" name="Sisällön paikkamerkki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92732" y="561703"/>
                <a:ext cx="7461068" cy="5615260"/>
              </a:xfrm>
              <a:blipFill>
                <a:blip r:embed="rId2"/>
                <a:stretch>
                  <a:fillRect l="-1716" t="-1737" r="-1471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uorakulmio 3"/>
          <p:cNvSpPr/>
          <p:nvPr/>
        </p:nvSpPr>
        <p:spPr>
          <a:xfrm>
            <a:off x="1593668" y="1841863"/>
            <a:ext cx="836023" cy="6792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6" name="Suora nuoliyhdysviiva 5"/>
          <p:cNvCxnSpPr/>
          <p:nvPr/>
        </p:nvCxnSpPr>
        <p:spPr>
          <a:xfrm>
            <a:off x="1998618" y="2207623"/>
            <a:ext cx="13061" cy="117300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uolivapaa piirto 6"/>
          <p:cNvSpPr/>
          <p:nvPr/>
        </p:nvSpPr>
        <p:spPr>
          <a:xfrm>
            <a:off x="1731665" y="809897"/>
            <a:ext cx="384518" cy="1050419"/>
          </a:xfrm>
          <a:custGeom>
            <a:avLst/>
            <a:gdLst>
              <a:gd name="connsiteX0" fmla="*/ 110198 w 384518"/>
              <a:gd name="connsiteY0" fmla="*/ 0 h 1050419"/>
              <a:gd name="connsiteX1" fmla="*/ 175512 w 384518"/>
              <a:gd name="connsiteY1" fmla="*/ 13063 h 1050419"/>
              <a:gd name="connsiteX2" fmla="*/ 371455 w 384518"/>
              <a:gd name="connsiteY2" fmla="*/ 26126 h 1050419"/>
              <a:gd name="connsiteX3" fmla="*/ 384518 w 384518"/>
              <a:gd name="connsiteY3" fmla="*/ 91440 h 1050419"/>
              <a:gd name="connsiteX4" fmla="*/ 371455 w 384518"/>
              <a:gd name="connsiteY4" fmla="*/ 261257 h 1050419"/>
              <a:gd name="connsiteX5" fmla="*/ 240826 w 384518"/>
              <a:gd name="connsiteY5" fmla="*/ 339634 h 1050419"/>
              <a:gd name="connsiteX6" fmla="*/ 201638 w 384518"/>
              <a:gd name="connsiteY6" fmla="*/ 352697 h 1050419"/>
              <a:gd name="connsiteX7" fmla="*/ 57946 w 384518"/>
              <a:gd name="connsiteY7" fmla="*/ 339634 h 1050419"/>
              <a:gd name="connsiteX8" fmla="*/ 71009 w 384518"/>
              <a:gd name="connsiteY8" fmla="*/ 261257 h 1050419"/>
              <a:gd name="connsiteX9" fmla="*/ 188575 w 384518"/>
              <a:gd name="connsiteY9" fmla="*/ 248194 h 1050419"/>
              <a:gd name="connsiteX10" fmla="*/ 358392 w 384518"/>
              <a:gd name="connsiteY10" fmla="*/ 287383 h 1050419"/>
              <a:gd name="connsiteX11" fmla="*/ 384518 w 384518"/>
              <a:gd name="connsiteY11" fmla="*/ 365760 h 1050419"/>
              <a:gd name="connsiteX12" fmla="*/ 371455 w 384518"/>
              <a:gd name="connsiteY12" fmla="*/ 522514 h 1050419"/>
              <a:gd name="connsiteX13" fmla="*/ 306141 w 384518"/>
              <a:gd name="connsiteY13" fmla="*/ 587829 h 1050419"/>
              <a:gd name="connsiteX14" fmla="*/ 214701 w 384518"/>
              <a:gd name="connsiteY14" fmla="*/ 666206 h 1050419"/>
              <a:gd name="connsiteX15" fmla="*/ 57946 w 384518"/>
              <a:gd name="connsiteY15" fmla="*/ 613954 h 1050419"/>
              <a:gd name="connsiteX16" fmla="*/ 71009 w 384518"/>
              <a:gd name="connsiteY16" fmla="*/ 548640 h 1050419"/>
              <a:gd name="connsiteX17" fmla="*/ 319203 w 384518"/>
              <a:gd name="connsiteY17" fmla="*/ 561703 h 1050419"/>
              <a:gd name="connsiteX18" fmla="*/ 345329 w 384518"/>
              <a:gd name="connsiteY18" fmla="*/ 640080 h 1050419"/>
              <a:gd name="connsiteX19" fmla="*/ 358392 w 384518"/>
              <a:gd name="connsiteY19" fmla="*/ 679269 h 1050419"/>
              <a:gd name="connsiteX20" fmla="*/ 345329 w 384518"/>
              <a:gd name="connsiteY20" fmla="*/ 809897 h 1050419"/>
              <a:gd name="connsiteX21" fmla="*/ 306141 w 384518"/>
              <a:gd name="connsiteY21" fmla="*/ 836023 h 1050419"/>
              <a:gd name="connsiteX22" fmla="*/ 253889 w 384518"/>
              <a:gd name="connsiteY22" fmla="*/ 875211 h 1050419"/>
              <a:gd name="connsiteX23" fmla="*/ 5695 w 384518"/>
              <a:gd name="connsiteY23" fmla="*/ 862149 h 1050419"/>
              <a:gd name="connsiteX24" fmla="*/ 18758 w 384518"/>
              <a:gd name="connsiteY24" fmla="*/ 822960 h 1050419"/>
              <a:gd name="connsiteX25" fmla="*/ 266952 w 384518"/>
              <a:gd name="connsiteY25" fmla="*/ 836023 h 1050419"/>
              <a:gd name="connsiteX26" fmla="*/ 306141 w 384518"/>
              <a:gd name="connsiteY26" fmla="*/ 1045029 h 1050419"/>
              <a:gd name="connsiteX27" fmla="*/ 266952 w 384518"/>
              <a:gd name="connsiteY27" fmla="*/ 1045029 h 1050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384518" h="1050419">
                <a:moveTo>
                  <a:pt x="110198" y="0"/>
                </a:moveTo>
                <a:cubicBezTo>
                  <a:pt x="131969" y="4354"/>
                  <a:pt x="153420" y="10854"/>
                  <a:pt x="175512" y="13063"/>
                </a:cubicBezTo>
                <a:cubicBezTo>
                  <a:pt x="240646" y="19577"/>
                  <a:pt x="310164" y="3142"/>
                  <a:pt x="371455" y="26126"/>
                </a:cubicBezTo>
                <a:cubicBezTo>
                  <a:pt x="392244" y="33922"/>
                  <a:pt x="380164" y="69669"/>
                  <a:pt x="384518" y="91440"/>
                </a:cubicBezTo>
                <a:cubicBezTo>
                  <a:pt x="380164" y="148046"/>
                  <a:pt x="393071" y="208760"/>
                  <a:pt x="371455" y="261257"/>
                </a:cubicBezTo>
                <a:cubicBezTo>
                  <a:pt x="364820" y="277370"/>
                  <a:pt x="266621" y="328579"/>
                  <a:pt x="240826" y="339634"/>
                </a:cubicBezTo>
                <a:cubicBezTo>
                  <a:pt x="228170" y="345058"/>
                  <a:pt x="214701" y="348343"/>
                  <a:pt x="201638" y="352697"/>
                </a:cubicBezTo>
                <a:cubicBezTo>
                  <a:pt x="153741" y="348343"/>
                  <a:pt x="97347" y="367215"/>
                  <a:pt x="57946" y="339634"/>
                </a:cubicBezTo>
                <a:cubicBezTo>
                  <a:pt x="36248" y="324445"/>
                  <a:pt x="49311" y="276446"/>
                  <a:pt x="71009" y="261257"/>
                </a:cubicBezTo>
                <a:cubicBezTo>
                  <a:pt x="103311" y="238646"/>
                  <a:pt x="149386" y="252548"/>
                  <a:pt x="188575" y="248194"/>
                </a:cubicBezTo>
                <a:cubicBezTo>
                  <a:pt x="203712" y="249708"/>
                  <a:pt x="329832" y="241687"/>
                  <a:pt x="358392" y="287383"/>
                </a:cubicBezTo>
                <a:cubicBezTo>
                  <a:pt x="372988" y="310736"/>
                  <a:pt x="384518" y="365760"/>
                  <a:pt x="384518" y="365760"/>
                </a:cubicBezTo>
                <a:cubicBezTo>
                  <a:pt x="380164" y="418011"/>
                  <a:pt x="381738" y="471100"/>
                  <a:pt x="371455" y="522514"/>
                </a:cubicBezTo>
                <a:cubicBezTo>
                  <a:pt x="364488" y="557347"/>
                  <a:pt x="330525" y="570412"/>
                  <a:pt x="306141" y="587829"/>
                </a:cubicBezTo>
                <a:cubicBezTo>
                  <a:pt x="247484" y="629727"/>
                  <a:pt x="262178" y="618728"/>
                  <a:pt x="214701" y="666206"/>
                </a:cubicBezTo>
                <a:cubicBezTo>
                  <a:pt x="184035" y="663139"/>
                  <a:pt x="66878" y="685407"/>
                  <a:pt x="57946" y="613954"/>
                </a:cubicBezTo>
                <a:cubicBezTo>
                  <a:pt x="55192" y="591923"/>
                  <a:pt x="66655" y="570411"/>
                  <a:pt x="71009" y="548640"/>
                </a:cubicBezTo>
                <a:cubicBezTo>
                  <a:pt x="153740" y="552994"/>
                  <a:pt x="240609" y="535505"/>
                  <a:pt x="319203" y="561703"/>
                </a:cubicBezTo>
                <a:cubicBezTo>
                  <a:pt x="345329" y="570412"/>
                  <a:pt x="336620" y="613954"/>
                  <a:pt x="345329" y="640080"/>
                </a:cubicBezTo>
                <a:lnTo>
                  <a:pt x="358392" y="679269"/>
                </a:lnTo>
                <a:cubicBezTo>
                  <a:pt x="354038" y="722812"/>
                  <a:pt x="359167" y="768383"/>
                  <a:pt x="345329" y="809897"/>
                </a:cubicBezTo>
                <a:cubicBezTo>
                  <a:pt x="340364" y="824791"/>
                  <a:pt x="318916" y="826898"/>
                  <a:pt x="306141" y="836023"/>
                </a:cubicBezTo>
                <a:cubicBezTo>
                  <a:pt x="288425" y="848677"/>
                  <a:pt x="271306" y="862148"/>
                  <a:pt x="253889" y="875211"/>
                </a:cubicBezTo>
                <a:cubicBezTo>
                  <a:pt x="171158" y="870857"/>
                  <a:pt x="86568" y="880121"/>
                  <a:pt x="5695" y="862149"/>
                </a:cubicBezTo>
                <a:cubicBezTo>
                  <a:pt x="-7747" y="859162"/>
                  <a:pt x="5057" y="824330"/>
                  <a:pt x="18758" y="822960"/>
                </a:cubicBezTo>
                <a:cubicBezTo>
                  <a:pt x="101193" y="814716"/>
                  <a:pt x="184221" y="831669"/>
                  <a:pt x="266952" y="836023"/>
                </a:cubicBezTo>
                <a:cubicBezTo>
                  <a:pt x="321699" y="918144"/>
                  <a:pt x="352678" y="928684"/>
                  <a:pt x="306141" y="1045029"/>
                </a:cubicBezTo>
                <a:cubicBezTo>
                  <a:pt x="301290" y="1057158"/>
                  <a:pt x="280015" y="1045029"/>
                  <a:pt x="266952" y="104502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10" name="Suora yhdysviiva 9"/>
          <p:cNvCxnSpPr/>
          <p:nvPr/>
        </p:nvCxnSpPr>
        <p:spPr>
          <a:xfrm>
            <a:off x="725491" y="1154555"/>
            <a:ext cx="2264898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ikea aaltosulje 10"/>
          <p:cNvSpPr/>
          <p:nvPr/>
        </p:nvSpPr>
        <p:spPr>
          <a:xfrm>
            <a:off x="2737171" y="1224894"/>
            <a:ext cx="112541" cy="61696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kstiruutu 11"/>
              <p:cNvSpPr txBox="1"/>
              <p:nvPr/>
            </p:nvSpPr>
            <p:spPr>
              <a:xfrm>
                <a:off x="2990389" y="1307291"/>
                <a:ext cx="39389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i-FI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i-FI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fi-FI" sz="2800" dirty="0"/>
              </a:p>
            </p:txBody>
          </p:sp>
        </mc:Choice>
        <mc:Fallback xmlns="">
          <p:sp>
            <p:nvSpPr>
              <p:cNvPr id="12" name="Tekstiruutu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0389" y="1307291"/>
                <a:ext cx="393896" cy="430887"/>
              </a:xfrm>
              <a:prstGeom prst="rect">
                <a:avLst/>
              </a:prstGeom>
              <a:blipFill>
                <a:blip r:embed="rId3"/>
                <a:stretch>
                  <a:fillRect r="-1563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uora nuoliyhdysviiva 12"/>
          <p:cNvCxnSpPr/>
          <p:nvPr/>
        </p:nvCxnSpPr>
        <p:spPr>
          <a:xfrm flipH="1" flipV="1">
            <a:off x="1985554" y="658533"/>
            <a:ext cx="13063" cy="1201783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kstiruutu 15"/>
              <p:cNvSpPr txBox="1"/>
              <p:nvPr/>
            </p:nvSpPr>
            <p:spPr>
              <a:xfrm>
                <a:off x="920930" y="1158222"/>
                <a:ext cx="134547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fi-FI" sz="28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i-FI" sz="28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fi-FI" sz="2800" dirty="0"/>
              </a:p>
            </p:txBody>
          </p:sp>
        </mc:Choice>
        <mc:Fallback xmlns="">
          <p:sp>
            <p:nvSpPr>
              <p:cNvPr id="16" name="Tekstiruutu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0930" y="1158222"/>
                <a:ext cx="1345475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Pyöristetty suorakulmio 17"/>
          <p:cNvSpPr/>
          <p:nvPr/>
        </p:nvSpPr>
        <p:spPr>
          <a:xfrm>
            <a:off x="3384285" y="2886891"/>
            <a:ext cx="8176344" cy="1737360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948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05194" y="348132"/>
            <a:ext cx="4545910" cy="1150007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3235" y="1803626"/>
            <a:ext cx="5566442" cy="1775597"/>
          </a:xfrm>
          <a:prstGeom prst="rect">
            <a:avLst/>
          </a:prstGeom>
        </p:spPr>
      </p:pic>
      <p:pic>
        <p:nvPicPr>
          <p:cNvPr id="7" name="Kuva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3235" y="3579223"/>
            <a:ext cx="5695489" cy="165898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kstiruutu 7"/>
              <p:cNvSpPr txBox="1"/>
              <p:nvPr/>
            </p:nvSpPr>
            <p:spPr>
              <a:xfrm>
                <a:off x="524690" y="2252984"/>
                <a:ext cx="5510349" cy="2980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i-FI" dirty="0"/>
                  <a:t>Venyttävä voima F</a:t>
                </a:r>
                <a:r>
                  <a:rPr lang="fi-FI" baseline="-25000" dirty="0"/>
                  <a:t>1</a:t>
                </a:r>
                <a:r>
                  <a:rPr lang="fi-FI" dirty="0"/>
                  <a:t> = 5,0 N on yhtä suuri kuin jousen voima ylöspäin. Jousi tasapainossa, joten </a:t>
                </a:r>
                <a:r>
                  <a:rPr lang="fi-FI" dirty="0" err="1"/>
                  <a:t>newtonin</a:t>
                </a:r>
                <a:r>
                  <a:rPr lang="fi-FI" dirty="0"/>
                  <a:t> II-lain mukaan</a:t>
                </a:r>
              </a:p>
              <a:p>
                <a:pPr/>
                <a14:m>
                  <m:oMathPara xmlns:m="http://schemas.openxmlformats.org/officeDocument/2006/math">
                    <m:oMath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fi-FI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̅"/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e>
                      </m:nary>
                    </m:oMath>
                  </m:oMathPara>
                </a14:m>
                <a:endParaRPr lang="fi-FI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𝑘𝑥</m:t>
                      </m:r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fi-FI" dirty="0"/>
              </a:p>
              <a:p>
                <a:r>
                  <a:rPr lang="fi-FI" dirty="0"/>
                  <a:t>saadaan jousivakio</a:t>
                </a:r>
              </a:p>
              <a:p>
                <a:endParaRPr lang="fi-FI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5,0</m:t>
                          </m:r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0,020</m:t>
                          </m:r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fi-FI" b="0" i="1" smtClean="0">
                          <a:latin typeface="Cambria Math" panose="02040503050406030204" pitchFamily="18" charset="0"/>
                        </a:rPr>
                        <m:t>=250 </m:t>
                      </m:r>
                      <m:f>
                        <m:fPr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𝑁</m:t>
                          </m:r>
                        </m:num>
                        <m:den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fi-FI" dirty="0"/>
              </a:p>
            </p:txBody>
          </p:sp>
        </mc:Choice>
        <mc:Fallback>
          <p:sp>
            <p:nvSpPr>
              <p:cNvPr id="8" name="Tekstiruutu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690" y="2252984"/>
                <a:ext cx="5510349" cy="2980368"/>
              </a:xfrm>
              <a:prstGeom prst="rect">
                <a:avLst/>
              </a:prstGeom>
              <a:blipFill>
                <a:blip r:embed="rId5"/>
                <a:stretch>
                  <a:fillRect l="-885" t="-1230" r="-1438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kstiruutu 1">
            <a:extLst>
              <a:ext uri="{FF2B5EF4-FFF2-40B4-BE49-F238E27FC236}">
                <a16:creationId xmlns:a16="http://schemas.microsoft.com/office/drawing/2014/main" id="{1D6ECDEB-E90C-B31C-3F95-E9EA5FF0F1C8}"/>
              </a:ext>
            </a:extLst>
          </p:cNvPr>
          <p:cNvSpPr txBox="1"/>
          <p:nvPr/>
        </p:nvSpPr>
        <p:spPr>
          <a:xfrm>
            <a:off x="524690" y="348132"/>
            <a:ext cx="166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Tehtävä 6-10</a:t>
            </a:r>
          </a:p>
        </p:txBody>
      </p:sp>
    </p:spTree>
    <p:extLst>
      <p:ext uri="{BB962C8B-B14F-4D97-AF65-F5344CB8AC3E}">
        <p14:creationId xmlns:p14="http://schemas.microsoft.com/office/powerpoint/2010/main" val="104432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642" y="332813"/>
            <a:ext cx="3787140" cy="2978909"/>
          </a:xfrm>
          <a:prstGeom prst="rect">
            <a:avLst/>
          </a:prstGeom>
        </p:spPr>
      </p:pic>
      <p:cxnSp>
        <p:nvCxnSpPr>
          <p:cNvPr id="8" name="Suora yhdysviiva 7"/>
          <p:cNvCxnSpPr/>
          <p:nvPr/>
        </p:nvCxnSpPr>
        <p:spPr>
          <a:xfrm flipV="1">
            <a:off x="5878286" y="1802674"/>
            <a:ext cx="5042263" cy="391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orakulmio 8"/>
          <p:cNvSpPr/>
          <p:nvPr/>
        </p:nvSpPr>
        <p:spPr>
          <a:xfrm>
            <a:off x="7341326" y="1384663"/>
            <a:ext cx="1058091" cy="4310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9" name="Puolivapaa piirto 18"/>
          <p:cNvSpPr/>
          <p:nvPr/>
        </p:nvSpPr>
        <p:spPr>
          <a:xfrm>
            <a:off x="6253541" y="1463040"/>
            <a:ext cx="1074722" cy="395331"/>
          </a:xfrm>
          <a:custGeom>
            <a:avLst/>
            <a:gdLst>
              <a:gd name="connsiteX0" fmla="*/ 16630 w 1074722"/>
              <a:gd name="connsiteY0" fmla="*/ 195943 h 395331"/>
              <a:gd name="connsiteX1" fmla="*/ 16630 w 1074722"/>
              <a:gd name="connsiteY1" fmla="*/ 26126 h 395331"/>
              <a:gd name="connsiteX2" fmla="*/ 95008 w 1074722"/>
              <a:gd name="connsiteY2" fmla="*/ 0 h 395331"/>
              <a:gd name="connsiteX3" fmla="*/ 108070 w 1074722"/>
              <a:gd name="connsiteY3" fmla="*/ 248194 h 395331"/>
              <a:gd name="connsiteX4" fmla="*/ 42756 w 1074722"/>
              <a:gd name="connsiteY4" fmla="*/ 235131 h 395331"/>
              <a:gd name="connsiteX5" fmla="*/ 55819 w 1074722"/>
              <a:gd name="connsiteY5" fmla="*/ 130629 h 395331"/>
              <a:gd name="connsiteX6" fmla="*/ 68882 w 1074722"/>
              <a:gd name="connsiteY6" fmla="*/ 91440 h 395331"/>
              <a:gd name="connsiteX7" fmla="*/ 108070 w 1074722"/>
              <a:gd name="connsiteY7" fmla="*/ 78377 h 395331"/>
              <a:gd name="connsiteX8" fmla="*/ 264825 w 1074722"/>
              <a:gd name="connsiteY8" fmla="*/ 91440 h 395331"/>
              <a:gd name="connsiteX9" fmla="*/ 290950 w 1074722"/>
              <a:gd name="connsiteY9" fmla="*/ 169817 h 395331"/>
              <a:gd name="connsiteX10" fmla="*/ 317076 w 1074722"/>
              <a:gd name="connsiteY10" fmla="*/ 209006 h 395331"/>
              <a:gd name="connsiteX11" fmla="*/ 304013 w 1074722"/>
              <a:gd name="connsiteY11" fmla="*/ 326571 h 395331"/>
              <a:gd name="connsiteX12" fmla="*/ 199510 w 1074722"/>
              <a:gd name="connsiteY12" fmla="*/ 287383 h 395331"/>
              <a:gd name="connsiteX13" fmla="*/ 199510 w 1074722"/>
              <a:gd name="connsiteY13" fmla="*/ 156754 h 395331"/>
              <a:gd name="connsiteX14" fmla="*/ 238699 w 1074722"/>
              <a:gd name="connsiteY14" fmla="*/ 130629 h 395331"/>
              <a:gd name="connsiteX15" fmla="*/ 473830 w 1074722"/>
              <a:gd name="connsiteY15" fmla="*/ 104503 h 395331"/>
              <a:gd name="connsiteX16" fmla="*/ 486893 w 1074722"/>
              <a:gd name="connsiteY16" fmla="*/ 195943 h 395331"/>
              <a:gd name="connsiteX17" fmla="*/ 473830 w 1074722"/>
              <a:gd name="connsiteY17" fmla="*/ 300446 h 395331"/>
              <a:gd name="connsiteX18" fmla="*/ 421579 w 1074722"/>
              <a:gd name="connsiteY18" fmla="*/ 287383 h 395331"/>
              <a:gd name="connsiteX19" fmla="*/ 408516 w 1074722"/>
              <a:gd name="connsiteY19" fmla="*/ 248194 h 395331"/>
              <a:gd name="connsiteX20" fmla="*/ 460768 w 1074722"/>
              <a:gd name="connsiteY20" fmla="*/ 91440 h 395331"/>
              <a:gd name="connsiteX21" fmla="*/ 499956 w 1074722"/>
              <a:gd name="connsiteY21" fmla="*/ 65314 h 395331"/>
              <a:gd name="connsiteX22" fmla="*/ 591396 w 1074722"/>
              <a:gd name="connsiteY22" fmla="*/ 78377 h 395331"/>
              <a:gd name="connsiteX23" fmla="*/ 604459 w 1074722"/>
              <a:gd name="connsiteY23" fmla="*/ 117566 h 395331"/>
              <a:gd name="connsiteX24" fmla="*/ 643648 w 1074722"/>
              <a:gd name="connsiteY24" fmla="*/ 235131 h 395331"/>
              <a:gd name="connsiteX25" fmla="*/ 630585 w 1074722"/>
              <a:gd name="connsiteY25" fmla="*/ 339634 h 395331"/>
              <a:gd name="connsiteX26" fmla="*/ 617522 w 1074722"/>
              <a:gd name="connsiteY26" fmla="*/ 300446 h 395331"/>
              <a:gd name="connsiteX27" fmla="*/ 578333 w 1074722"/>
              <a:gd name="connsiteY27" fmla="*/ 222069 h 395331"/>
              <a:gd name="connsiteX28" fmla="*/ 591396 w 1074722"/>
              <a:gd name="connsiteY28" fmla="*/ 156754 h 395331"/>
              <a:gd name="connsiteX29" fmla="*/ 774276 w 1074722"/>
              <a:gd name="connsiteY29" fmla="*/ 143691 h 395331"/>
              <a:gd name="connsiteX30" fmla="*/ 761213 w 1074722"/>
              <a:gd name="connsiteY30" fmla="*/ 391886 h 395331"/>
              <a:gd name="connsiteX31" fmla="*/ 735088 w 1074722"/>
              <a:gd name="connsiteY31" fmla="*/ 352697 h 395331"/>
              <a:gd name="connsiteX32" fmla="*/ 722025 w 1074722"/>
              <a:gd name="connsiteY32" fmla="*/ 313509 h 395331"/>
              <a:gd name="connsiteX33" fmla="*/ 735088 w 1074722"/>
              <a:gd name="connsiteY33" fmla="*/ 235131 h 395331"/>
              <a:gd name="connsiteX34" fmla="*/ 813465 w 1074722"/>
              <a:gd name="connsiteY34" fmla="*/ 182880 h 395331"/>
              <a:gd name="connsiteX35" fmla="*/ 931030 w 1074722"/>
              <a:gd name="connsiteY35" fmla="*/ 195943 h 395331"/>
              <a:gd name="connsiteX36" fmla="*/ 944093 w 1074722"/>
              <a:gd name="connsiteY36" fmla="*/ 235131 h 395331"/>
              <a:gd name="connsiteX37" fmla="*/ 904905 w 1074722"/>
              <a:gd name="connsiteY37" fmla="*/ 313509 h 395331"/>
              <a:gd name="connsiteX38" fmla="*/ 865716 w 1074722"/>
              <a:gd name="connsiteY38" fmla="*/ 300446 h 395331"/>
              <a:gd name="connsiteX39" fmla="*/ 917968 w 1074722"/>
              <a:gd name="connsiteY39" fmla="*/ 182880 h 395331"/>
              <a:gd name="connsiteX40" fmla="*/ 957156 w 1074722"/>
              <a:gd name="connsiteY40" fmla="*/ 169817 h 395331"/>
              <a:gd name="connsiteX41" fmla="*/ 1061659 w 1074722"/>
              <a:gd name="connsiteY41" fmla="*/ 222069 h 395331"/>
              <a:gd name="connsiteX42" fmla="*/ 1022470 w 1074722"/>
              <a:gd name="connsiteY42" fmla="*/ 248194 h 395331"/>
              <a:gd name="connsiteX43" fmla="*/ 1009408 w 1074722"/>
              <a:gd name="connsiteY43" fmla="*/ 222069 h 395331"/>
              <a:gd name="connsiteX44" fmla="*/ 1048596 w 1074722"/>
              <a:gd name="connsiteY44" fmla="*/ 182880 h 395331"/>
              <a:gd name="connsiteX45" fmla="*/ 1074722 w 1074722"/>
              <a:gd name="connsiteY45" fmla="*/ 169817 h 3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074722" h="395331">
                <a:moveTo>
                  <a:pt x="16630" y="195943"/>
                </a:moveTo>
                <a:cubicBezTo>
                  <a:pt x="6909" y="147335"/>
                  <a:pt x="-15353" y="71817"/>
                  <a:pt x="16630" y="26126"/>
                </a:cubicBezTo>
                <a:cubicBezTo>
                  <a:pt x="32423" y="3565"/>
                  <a:pt x="95008" y="0"/>
                  <a:pt x="95008" y="0"/>
                </a:cubicBezTo>
                <a:cubicBezTo>
                  <a:pt x="139086" y="132237"/>
                  <a:pt x="123245" y="50919"/>
                  <a:pt x="108070" y="248194"/>
                </a:cubicBezTo>
                <a:cubicBezTo>
                  <a:pt x="86299" y="243840"/>
                  <a:pt x="51773" y="255420"/>
                  <a:pt x="42756" y="235131"/>
                </a:cubicBezTo>
                <a:cubicBezTo>
                  <a:pt x="28498" y="203052"/>
                  <a:pt x="49539" y="165168"/>
                  <a:pt x="55819" y="130629"/>
                </a:cubicBezTo>
                <a:cubicBezTo>
                  <a:pt x="58282" y="117082"/>
                  <a:pt x="59146" y="101177"/>
                  <a:pt x="68882" y="91440"/>
                </a:cubicBezTo>
                <a:cubicBezTo>
                  <a:pt x="78618" y="81704"/>
                  <a:pt x="95007" y="82731"/>
                  <a:pt x="108070" y="78377"/>
                </a:cubicBezTo>
                <a:cubicBezTo>
                  <a:pt x="160322" y="82731"/>
                  <a:pt x="217928" y="67991"/>
                  <a:pt x="264825" y="91440"/>
                </a:cubicBezTo>
                <a:cubicBezTo>
                  <a:pt x="289456" y="103756"/>
                  <a:pt x="275674" y="146903"/>
                  <a:pt x="290950" y="169817"/>
                </a:cubicBezTo>
                <a:lnTo>
                  <a:pt x="317076" y="209006"/>
                </a:lnTo>
                <a:cubicBezTo>
                  <a:pt x="312722" y="248194"/>
                  <a:pt x="327671" y="295027"/>
                  <a:pt x="304013" y="326571"/>
                </a:cubicBezTo>
                <a:cubicBezTo>
                  <a:pt x="285180" y="351681"/>
                  <a:pt x="213419" y="296655"/>
                  <a:pt x="199510" y="287383"/>
                </a:cubicBezTo>
                <a:cubicBezTo>
                  <a:pt x="182786" y="237206"/>
                  <a:pt x="170920" y="221081"/>
                  <a:pt x="199510" y="156754"/>
                </a:cubicBezTo>
                <a:cubicBezTo>
                  <a:pt x="205886" y="142408"/>
                  <a:pt x="225636" y="139337"/>
                  <a:pt x="238699" y="130629"/>
                </a:cubicBezTo>
                <a:cubicBezTo>
                  <a:pt x="293081" y="49056"/>
                  <a:pt x="295684" y="20669"/>
                  <a:pt x="473830" y="104503"/>
                </a:cubicBezTo>
                <a:cubicBezTo>
                  <a:pt x="501689" y="117613"/>
                  <a:pt x="482539" y="165463"/>
                  <a:pt x="486893" y="195943"/>
                </a:cubicBezTo>
                <a:cubicBezTo>
                  <a:pt x="482539" y="230777"/>
                  <a:pt x="494235" y="271879"/>
                  <a:pt x="473830" y="300446"/>
                </a:cubicBezTo>
                <a:cubicBezTo>
                  <a:pt x="463395" y="315055"/>
                  <a:pt x="435598" y="298598"/>
                  <a:pt x="421579" y="287383"/>
                </a:cubicBezTo>
                <a:cubicBezTo>
                  <a:pt x="410827" y="278781"/>
                  <a:pt x="412870" y="261257"/>
                  <a:pt x="408516" y="248194"/>
                </a:cubicBezTo>
                <a:cubicBezTo>
                  <a:pt x="427528" y="39063"/>
                  <a:pt x="374606" y="134521"/>
                  <a:pt x="460768" y="91440"/>
                </a:cubicBezTo>
                <a:cubicBezTo>
                  <a:pt x="474810" y="84419"/>
                  <a:pt x="486893" y="74023"/>
                  <a:pt x="499956" y="65314"/>
                </a:cubicBezTo>
                <a:cubicBezTo>
                  <a:pt x="530436" y="69668"/>
                  <a:pt x="563857" y="64607"/>
                  <a:pt x="591396" y="78377"/>
                </a:cubicBezTo>
                <a:cubicBezTo>
                  <a:pt x="603712" y="84535"/>
                  <a:pt x="601472" y="104124"/>
                  <a:pt x="604459" y="117566"/>
                </a:cubicBezTo>
                <a:cubicBezTo>
                  <a:pt x="627925" y="223161"/>
                  <a:pt x="598194" y="166951"/>
                  <a:pt x="643648" y="235131"/>
                </a:cubicBezTo>
                <a:cubicBezTo>
                  <a:pt x="639294" y="269965"/>
                  <a:pt x="643623" y="307039"/>
                  <a:pt x="630585" y="339634"/>
                </a:cubicBezTo>
                <a:cubicBezTo>
                  <a:pt x="625471" y="352418"/>
                  <a:pt x="623680" y="312762"/>
                  <a:pt x="617522" y="300446"/>
                </a:cubicBezTo>
                <a:cubicBezTo>
                  <a:pt x="566876" y="199156"/>
                  <a:pt x="611167" y="320568"/>
                  <a:pt x="578333" y="222069"/>
                </a:cubicBezTo>
                <a:cubicBezTo>
                  <a:pt x="582687" y="200297"/>
                  <a:pt x="580380" y="176031"/>
                  <a:pt x="591396" y="156754"/>
                </a:cubicBezTo>
                <a:cubicBezTo>
                  <a:pt x="623990" y="99714"/>
                  <a:pt x="757743" y="142188"/>
                  <a:pt x="774276" y="143691"/>
                </a:cubicBezTo>
                <a:cubicBezTo>
                  <a:pt x="769922" y="226423"/>
                  <a:pt x="776480" y="310459"/>
                  <a:pt x="761213" y="391886"/>
                </a:cubicBezTo>
                <a:cubicBezTo>
                  <a:pt x="758320" y="407317"/>
                  <a:pt x="742109" y="366739"/>
                  <a:pt x="735088" y="352697"/>
                </a:cubicBezTo>
                <a:cubicBezTo>
                  <a:pt x="728930" y="340381"/>
                  <a:pt x="726379" y="326572"/>
                  <a:pt x="722025" y="313509"/>
                </a:cubicBezTo>
                <a:cubicBezTo>
                  <a:pt x="726379" y="287383"/>
                  <a:pt x="719899" y="256830"/>
                  <a:pt x="735088" y="235131"/>
                </a:cubicBezTo>
                <a:cubicBezTo>
                  <a:pt x="753094" y="209408"/>
                  <a:pt x="813465" y="182880"/>
                  <a:pt x="813465" y="182880"/>
                </a:cubicBezTo>
                <a:cubicBezTo>
                  <a:pt x="852653" y="187234"/>
                  <a:pt x="894421" y="181299"/>
                  <a:pt x="931030" y="195943"/>
                </a:cubicBezTo>
                <a:cubicBezTo>
                  <a:pt x="943814" y="201057"/>
                  <a:pt x="944093" y="221362"/>
                  <a:pt x="944093" y="235131"/>
                </a:cubicBezTo>
                <a:cubicBezTo>
                  <a:pt x="944093" y="262171"/>
                  <a:pt x="918113" y="293696"/>
                  <a:pt x="904905" y="313509"/>
                </a:cubicBezTo>
                <a:cubicBezTo>
                  <a:pt x="891842" y="309155"/>
                  <a:pt x="869056" y="313804"/>
                  <a:pt x="865716" y="300446"/>
                </a:cubicBezTo>
                <a:cubicBezTo>
                  <a:pt x="848347" y="230972"/>
                  <a:pt x="869810" y="206959"/>
                  <a:pt x="917968" y="182880"/>
                </a:cubicBezTo>
                <a:cubicBezTo>
                  <a:pt x="930284" y="176722"/>
                  <a:pt x="944093" y="174171"/>
                  <a:pt x="957156" y="169817"/>
                </a:cubicBezTo>
                <a:cubicBezTo>
                  <a:pt x="964387" y="171022"/>
                  <a:pt x="1072193" y="169401"/>
                  <a:pt x="1061659" y="222069"/>
                </a:cubicBezTo>
                <a:cubicBezTo>
                  <a:pt x="1058580" y="237464"/>
                  <a:pt x="1035533" y="239486"/>
                  <a:pt x="1022470" y="248194"/>
                </a:cubicBezTo>
                <a:cubicBezTo>
                  <a:pt x="930204" y="225127"/>
                  <a:pt x="973632" y="245919"/>
                  <a:pt x="1009408" y="222069"/>
                </a:cubicBezTo>
                <a:cubicBezTo>
                  <a:pt x="1024779" y="211822"/>
                  <a:pt x="1034171" y="194420"/>
                  <a:pt x="1048596" y="182880"/>
                </a:cubicBezTo>
                <a:cubicBezTo>
                  <a:pt x="1056199" y="176798"/>
                  <a:pt x="1066013" y="174171"/>
                  <a:pt x="1074722" y="16981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21" name="Suora yhdysviiva 20"/>
          <p:cNvCxnSpPr/>
          <p:nvPr/>
        </p:nvCxnSpPr>
        <p:spPr>
          <a:xfrm>
            <a:off x="8608423" y="718457"/>
            <a:ext cx="1005" cy="1602712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ikea aaltosulje 23"/>
          <p:cNvSpPr/>
          <p:nvPr/>
        </p:nvSpPr>
        <p:spPr>
          <a:xfrm rot="16200000">
            <a:off x="7765240" y="511084"/>
            <a:ext cx="388369" cy="1236198"/>
          </a:xfrm>
          <a:prstGeom prst="rightBrace">
            <a:avLst>
              <a:gd name="adj1" fmla="val 8333"/>
              <a:gd name="adj2" fmla="val 53979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kstiruutu 24"/>
              <p:cNvSpPr txBox="1"/>
              <p:nvPr/>
            </p:nvSpPr>
            <p:spPr>
              <a:xfrm>
                <a:off x="7798835" y="556846"/>
                <a:ext cx="32117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i-FI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fi-FI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fi-FI" dirty="0"/>
              </a:p>
            </p:txBody>
          </p:sp>
        </mc:Choice>
        <mc:Fallback xmlns="">
          <p:sp>
            <p:nvSpPr>
              <p:cNvPr id="25" name="Tekstiruutu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98835" y="556846"/>
                <a:ext cx="321178" cy="276999"/>
              </a:xfrm>
              <a:prstGeom prst="rect">
                <a:avLst/>
              </a:prstGeom>
              <a:blipFill>
                <a:blip r:embed="rId3"/>
                <a:stretch>
                  <a:fillRect l="-15094" r="-9434" b="-6522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uora nuoliyhdysviiva 26"/>
          <p:cNvCxnSpPr>
            <a:endCxn id="9" idx="3"/>
          </p:cNvCxnSpPr>
          <p:nvPr/>
        </p:nvCxnSpPr>
        <p:spPr>
          <a:xfrm flipH="1">
            <a:off x="8399417" y="1600200"/>
            <a:ext cx="125403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uora nuoliyhdysviiva 27"/>
          <p:cNvCxnSpPr/>
          <p:nvPr/>
        </p:nvCxnSpPr>
        <p:spPr>
          <a:xfrm>
            <a:off x="6074229" y="1688876"/>
            <a:ext cx="1254034" cy="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kstiruutu 30"/>
              <p:cNvSpPr txBox="1"/>
              <p:nvPr/>
            </p:nvSpPr>
            <p:spPr>
              <a:xfrm>
                <a:off x="8959604" y="1246163"/>
                <a:ext cx="27071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fi-FI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fi-FI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fi-FI" dirty="0"/>
              </a:p>
            </p:txBody>
          </p:sp>
        </mc:Choice>
        <mc:Fallback xmlns="">
          <p:sp>
            <p:nvSpPr>
              <p:cNvPr id="31" name="Tekstiruutu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9604" y="1246163"/>
                <a:ext cx="270715" cy="276999"/>
              </a:xfrm>
              <a:prstGeom prst="rect">
                <a:avLst/>
              </a:prstGeom>
              <a:blipFill>
                <a:blip r:embed="rId4"/>
                <a:stretch>
                  <a:fillRect l="-22727" t="-4348" r="-34091" b="-15217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iruutu 32"/>
              <p:cNvSpPr txBox="1"/>
              <p:nvPr/>
            </p:nvSpPr>
            <p:spPr>
              <a:xfrm>
                <a:off x="6587898" y="1298959"/>
                <a:ext cx="20300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</m:acc>
                    </m:oMath>
                  </m:oMathPara>
                </a14:m>
                <a:endParaRPr lang="fi-FI" dirty="0"/>
              </a:p>
            </p:txBody>
          </p:sp>
        </mc:Choice>
        <mc:Fallback xmlns="">
          <p:sp>
            <p:nvSpPr>
              <p:cNvPr id="33" name="Tekstiruutu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7898" y="1298959"/>
                <a:ext cx="203004" cy="276999"/>
              </a:xfrm>
              <a:prstGeom prst="rect">
                <a:avLst/>
              </a:prstGeom>
              <a:blipFill>
                <a:blip r:embed="rId5"/>
                <a:stretch>
                  <a:fillRect l="-30303" t="-4348" r="-45455" b="-6522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Kuva 3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35670" y="2262146"/>
            <a:ext cx="5153025" cy="2333625"/>
          </a:xfrm>
          <a:prstGeom prst="rect">
            <a:avLst/>
          </a:prstGeom>
        </p:spPr>
      </p:pic>
      <p:pic>
        <p:nvPicPr>
          <p:cNvPr id="35" name="Kuva 3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8187" y="4720997"/>
            <a:ext cx="4314825" cy="1857375"/>
          </a:xfrm>
          <a:prstGeom prst="rect">
            <a:avLst/>
          </a:prstGeom>
        </p:spPr>
      </p:pic>
      <p:pic>
        <p:nvPicPr>
          <p:cNvPr id="36" name="Kuva 3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84346" y="4720996"/>
            <a:ext cx="5327196" cy="1857375"/>
          </a:xfrm>
          <a:prstGeom prst="rect">
            <a:avLst/>
          </a:prstGeom>
        </p:spPr>
      </p:pic>
      <p:cxnSp>
        <p:nvCxnSpPr>
          <p:cNvPr id="38" name="Suora nuoliyhdysviiva 37"/>
          <p:cNvCxnSpPr/>
          <p:nvPr/>
        </p:nvCxnSpPr>
        <p:spPr>
          <a:xfrm>
            <a:off x="8294914" y="556846"/>
            <a:ext cx="13585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kstiruutu 38"/>
              <p:cNvSpPr txBox="1"/>
              <p:nvPr/>
            </p:nvSpPr>
            <p:spPr>
              <a:xfrm>
                <a:off x="8755907" y="279847"/>
                <a:ext cx="184666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̅"/>
                          <m:ctrlPr>
                            <a:rPr lang="fi-FI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fi-FI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</m:oMath>
                  </m:oMathPara>
                </a14:m>
                <a:endParaRPr lang="fi-FI" dirty="0"/>
              </a:p>
            </p:txBody>
          </p:sp>
        </mc:Choice>
        <mc:Fallback xmlns="">
          <p:sp>
            <p:nvSpPr>
              <p:cNvPr id="39" name="Tekstiruutu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5907" y="279847"/>
                <a:ext cx="184666" cy="276999"/>
              </a:xfrm>
              <a:prstGeom prst="rect">
                <a:avLst/>
              </a:prstGeom>
              <a:blipFill>
                <a:blip r:embed="rId9"/>
                <a:stretch>
                  <a:fillRect l="-19355" r="-90323"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kstiruutu 2">
            <a:extLst>
              <a:ext uri="{FF2B5EF4-FFF2-40B4-BE49-F238E27FC236}">
                <a16:creationId xmlns:a16="http://schemas.microsoft.com/office/drawing/2014/main" id="{A8763EBB-40D4-262B-126C-A2A64CA0E1DD}"/>
              </a:ext>
            </a:extLst>
          </p:cNvPr>
          <p:cNvSpPr txBox="1"/>
          <p:nvPr/>
        </p:nvSpPr>
        <p:spPr>
          <a:xfrm>
            <a:off x="292522" y="380710"/>
            <a:ext cx="166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/>
              <a:t>Tehtävä 6-17</a:t>
            </a:r>
          </a:p>
        </p:txBody>
      </p:sp>
    </p:spTree>
    <p:extLst>
      <p:ext uri="{BB962C8B-B14F-4D97-AF65-F5344CB8AC3E}">
        <p14:creationId xmlns:p14="http://schemas.microsoft.com/office/powerpoint/2010/main" val="122651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</TotalTime>
  <Words>131</Words>
  <Application>Microsoft Office PowerPoint</Application>
  <PresentationFormat>Laajakuva</PresentationFormat>
  <Paragraphs>30</Paragraphs>
  <Slides>5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Symbol</vt:lpstr>
      <vt:lpstr>Office-teema</vt:lpstr>
      <vt:lpstr>Harmoninen voima</vt:lpstr>
      <vt:lpstr>PowerPoint-esitys</vt:lpstr>
      <vt:lpstr>PowerPoint-esitys</vt:lpstr>
      <vt:lpstr>PowerPoint-esitys</vt:lpstr>
      <vt:lpstr>PowerPoint-esitys</vt:lpstr>
    </vt:vector>
  </TitlesOfParts>
  <Company>Kotkan kaupunki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Harmoninen voima</dc:title>
  <dc:creator>Pynnönen Antti Ilari</dc:creator>
  <cp:lastModifiedBy>Pynnönen Antti Ilari</cp:lastModifiedBy>
  <cp:revision>14</cp:revision>
  <dcterms:created xsi:type="dcterms:W3CDTF">2021-04-27T17:27:35Z</dcterms:created>
  <dcterms:modified xsi:type="dcterms:W3CDTF">2026-10-15T15:12:00Z</dcterms:modified>
</cp:coreProperties>
</file>