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49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59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97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12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9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54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87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69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3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48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1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F69DF-F973-435E-9DFB-D46B2A3F42C4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632C-C538-4BB9-8988-6E09543C5B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15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06434" y="325528"/>
            <a:ext cx="9144000" cy="2387600"/>
          </a:xfrm>
        </p:spPr>
        <p:txBody>
          <a:bodyPr/>
          <a:lstStyle/>
          <a:p>
            <a:r>
              <a:rPr lang="fi-FI" dirty="0"/>
              <a:t>5.Planeettojen ja satelliittien liike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4" y="3467313"/>
            <a:ext cx="4107180" cy="317610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3467313"/>
            <a:ext cx="3783874" cy="31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09451"/>
            <a:ext cx="10515600" cy="5667512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FF0000"/>
                </a:solidFill>
              </a:rPr>
              <a:t>Satelliittien kiertoradat</a:t>
            </a:r>
          </a:p>
          <a:p>
            <a:r>
              <a:rPr lang="fi-FI" dirty="0">
                <a:solidFill>
                  <a:srgbClr val="FF0000"/>
                </a:solidFill>
              </a:rPr>
              <a:t>LEO, 100 km – 2 000 km (150-900km)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tiedustelu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avaruusasema</a:t>
            </a:r>
          </a:p>
          <a:p>
            <a:r>
              <a:rPr lang="fi-FI" dirty="0">
                <a:solidFill>
                  <a:srgbClr val="FF0000"/>
                </a:solidFill>
              </a:rPr>
              <a:t>MEO, 2 000 km – 35 786 km (34780km)</a:t>
            </a:r>
          </a:p>
          <a:p>
            <a:r>
              <a:rPr lang="fi-FI" dirty="0">
                <a:solidFill>
                  <a:srgbClr val="FF0000"/>
                </a:solidFill>
              </a:rPr>
              <a:t>HEO, yli 35 786 km</a:t>
            </a:r>
          </a:p>
          <a:p>
            <a:r>
              <a:rPr lang="fi-FI" dirty="0">
                <a:solidFill>
                  <a:srgbClr val="FF0000"/>
                </a:solidFill>
              </a:rPr>
              <a:t>GEO, 36 000 km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tietoliikenne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paikkaseuranta</a:t>
            </a:r>
          </a:p>
          <a:p>
            <a:r>
              <a:rPr lang="fi-FI" dirty="0">
                <a:solidFill>
                  <a:srgbClr val="FF0000"/>
                </a:solidFill>
              </a:rPr>
              <a:t>GPS, 20 230 km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509451"/>
            <a:ext cx="44005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1337" y="457200"/>
            <a:ext cx="6871063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200" dirty="0">
                <a:solidFill>
                  <a:srgbClr val="FF0000"/>
                </a:solidFill>
              </a:rPr>
              <a:t>Planeetat</a:t>
            </a:r>
          </a:p>
          <a:p>
            <a:r>
              <a:rPr lang="fi-FI" sz="2200" dirty="0">
                <a:solidFill>
                  <a:srgbClr val="FF0000"/>
                </a:solidFill>
              </a:rPr>
              <a:t>Merkurius</a:t>
            </a:r>
          </a:p>
          <a:p>
            <a:r>
              <a:rPr lang="fi-FI" sz="2200" dirty="0">
                <a:solidFill>
                  <a:srgbClr val="FF0000"/>
                </a:solidFill>
              </a:rPr>
              <a:t>Venus</a:t>
            </a:r>
          </a:p>
          <a:p>
            <a:r>
              <a:rPr lang="fi-FI" sz="2200" dirty="0">
                <a:solidFill>
                  <a:srgbClr val="FF0000"/>
                </a:solidFill>
              </a:rPr>
              <a:t>Maa</a:t>
            </a:r>
          </a:p>
          <a:p>
            <a:r>
              <a:rPr lang="fi-FI" sz="2200" dirty="0">
                <a:solidFill>
                  <a:srgbClr val="FF0000"/>
                </a:solidFill>
              </a:rPr>
              <a:t>Mars</a:t>
            </a:r>
          </a:p>
          <a:p>
            <a:r>
              <a:rPr lang="fi-FI" sz="2200" dirty="0">
                <a:solidFill>
                  <a:srgbClr val="FF0000"/>
                </a:solidFill>
              </a:rPr>
              <a:t>Jupiter</a:t>
            </a:r>
          </a:p>
          <a:p>
            <a:r>
              <a:rPr lang="fi-FI" sz="2200" dirty="0">
                <a:solidFill>
                  <a:srgbClr val="FF0000"/>
                </a:solidFill>
              </a:rPr>
              <a:t>Saturnus</a:t>
            </a:r>
          </a:p>
          <a:p>
            <a:r>
              <a:rPr lang="fi-FI" sz="2200" dirty="0">
                <a:solidFill>
                  <a:srgbClr val="FF0000"/>
                </a:solidFill>
              </a:rPr>
              <a:t>Uranus</a:t>
            </a:r>
          </a:p>
          <a:p>
            <a:r>
              <a:rPr lang="fi-FI" sz="2200" dirty="0">
                <a:solidFill>
                  <a:srgbClr val="FF0000"/>
                </a:solidFill>
              </a:rPr>
              <a:t>Neptunus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625" y="457200"/>
            <a:ext cx="4238625" cy="423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iruutu 4"/>
              <p:cNvSpPr txBox="1"/>
              <p:nvPr/>
            </p:nvSpPr>
            <p:spPr>
              <a:xfrm>
                <a:off x="8068762" y="3317081"/>
                <a:ext cx="3709851" cy="333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dirty="0"/>
                  <a:t>Ratanopeus</a:t>
                </a:r>
              </a:p>
              <a:p>
                <a:endParaRPr lang="fi-FI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i-FI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i-FI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fi-FI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fi-FI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fi-FI" sz="2800" dirty="0"/>
              </a:p>
              <a:p>
                <a:endParaRPr lang="fi-FI" sz="2800" dirty="0"/>
              </a:p>
              <a:p>
                <a:r>
                  <a:rPr lang="fi-FI" sz="2800" dirty="0"/>
                  <a:t>T = kiertoaika, </a:t>
                </a:r>
              </a:p>
              <a:p>
                <a:r>
                  <a:rPr lang="fi-FI" sz="2800" dirty="0"/>
                  <a:t>r = ratasäde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762" y="3317081"/>
                <a:ext cx="3709851" cy="3333220"/>
              </a:xfrm>
              <a:prstGeom prst="rect">
                <a:avLst/>
              </a:prstGeom>
              <a:blipFill>
                <a:blip r:embed="rId3"/>
                <a:stretch>
                  <a:fillRect l="-3454" t="-164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5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35577"/>
                <a:ext cx="10515600" cy="564138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fi-FI" dirty="0"/>
                  <a:t>Gravitaatiovoima kohdistuu satelliittiin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𝑚𝑀</m:t>
                          </m:r>
                        </m:num>
                        <m:den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Satelliitti ympyräradalla joten sillä on </a:t>
                </a:r>
                <a:r>
                  <a:rPr lang="fi-FI" dirty="0" err="1"/>
                  <a:t>normaali-</a:t>
                </a:r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kiihtyvyyttä. Newtonin II –lain mukaan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i-FI" dirty="0"/>
              </a:p>
              <a:p>
                <a:pPr marL="0" indent="0">
                  <a:buNone/>
                </a:pPr>
                <a:r>
                  <a:rPr lang="fi-FI" dirty="0"/>
                  <a:t>Jolloin saadaan ratanopeudeksi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𝑚𝑀</m:t>
                          </m:r>
                        </m:num>
                        <m:den>
                          <m:sSup>
                            <m:sSup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i-F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i-F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fi-FI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>
                            <m:fPr>
                              <m:ctrlP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35577"/>
                <a:ext cx="10515600" cy="5641386"/>
              </a:xfrm>
              <a:blipFill>
                <a:blip r:embed="rId2"/>
                <a:stretch>
                  <a:fillRect l="-1043" t="-16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79" y="535577"/>
            <a:ext cx="3554321" cy="3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627017"/>
            <a:ext cx="10944497" cy="554994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Tehtävä: Kuinka suurella nopeudella kansainvälisen ISS-avaruusaseman pitää liikkua, jotta se pysyy kiertoradallaan? Asema on keskimäärin 360 km korkeudella. Maapallon säde 6370 km.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46" y="1869757"/>
            <a:ext cx="2543175" cy="275272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468" y="2006917"/>
            <a:ext cx="7514460" cy="42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Pakonopeudet (3 kpl)</a:t>
            </a:r>
          </a:p>
          <a:p>
            <a:pPr marL="514350" indent="-514350">
              <a:buAutoNum type="arabicParenR"/>
            </a:pPr>
            <a:r>
              <a:rPr lang="fi-FI" dirty="0"/>
              <a:t>Mikä nopeus tarvitaan poistumiseen Maan pinnalta (esim. 4)</a:t>
            </a:r>
          </a:p>
          <a:p>
            <a:pPr marL="514350" indent="-514350">
              <a:buAutoNum type="arabicParenR"/>
            </a:pPr>
            <a:r>
              <a:rPr lang="fi-FI" dirty="0"/>
              <a:t>Mikä nopeus tarvitaan poistumiseen Maan vetovoimasta</a:t>
            </a:r>
          </a:p>
          <a:p>
            <a:pPr marL="514350" indent="-514350">
              <a:buAutoNum type="arabicParenR"/>
            </a:pPr>
            <a:r>
              <a:rPr lang="fi-FI" dirty="0"/>
              <a:t>Mikä nopeus tarvitaan poistumiseen Auringon vetovoimasta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23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65694FC-712A-D3DE-57BD-3A55C025A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63826"/>
                <a:ext cx="10515600" cy="57131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i-FI" b="1" dirty="0"/>
                  <a:t>Pyörimisnopeus (kierrostaajuus)</a:t>
                </a:r>
              </a:p>
              <a:p>
                <a:r>
                  <a:rPr lang="fi-FI" dirty="0"/>
                  <a:t>Kuinka monta kierrosta tietyssä ajassa oman akselinsa ympäri (kierrosta sekunnissa)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i-F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i-FI" dirty="0"/>
              </a:p>
              <a:p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i-FI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fi-FI" dirty="0"/>
                  <a:t> jos yhteen kierrokseen kulunut aika on </a:t>
                </a:r>
                <a14:m>
                  <m:oMath xmlns:m="http://schemas.openxmlformats.org/officeDocument/2006/math">
                    <m:r>
                      <a:rPr lang="fi-FI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i-FI" dirty="0"/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:r>
                  <a:rPr lang="fi-FI" b="1" dirty="0"/>
                  <a:t>Kulmanopeus</a:t>
                </a:r>
              </a:p>
              <a:p>
                <a:r>
                  <a:rPr lang="fi-FI" dirty="0"/>
                  <a:t>kuinka monta radiaania sekunnissa</a:t>
                </a:r>
              </a:p>
              <a:p>
                <a:pPr marL="0" indent="0">
                  <a:buNone/>
                </a:pPr>
                <a:endParaRPr lang="fi-F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i-F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fi-FI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Sisällön paikkamerkki 2">
                <a:extLst>
                  <a:ext uri="{FF2B5EF4-FFF2-40B4-BE49-F238E27FC236}">
                    <a16:creationId xmlns:a16="http://schemas.microsoft.com/office/drawing/2014/main" id="{A65694FC-712A-D3DE-57BD-3A55C025A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63826"/>
                <a:ext cx="10515600" cy="5713137"/>
              </a:xfrm>
              <a:blipFill>
                <a:blip r:embed="rId2"/>
                <a:stretch>
                  <a:fillRect l="-1217" t="-170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7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167BD3B-190C-055A-067D-C7686462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90525"/>
            <a:ext cx="10991850" cy="24003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21F3929-80F8-10AF-CB21-8A8207D2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693795"/>
            <a:ext cx="3533775" cy="5334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324673F-4F06-C671-851A-C3EDBA09C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3077210"/>
            <a:ext cx="8201025" cy="58102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A55352C-5BFC-090E-3330-244890812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4767580"/>
            <a:ext cx="80486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DFC15-293C-B571-7AC8-15461174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3769C-58FD-F6BB-0502-59D900241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3,5,9,11,13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80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208</Words>
  <Application>Microsoft Office PowerPoint</Application>
  <PresentationFormat>Laajakuva</PresentationFormat>
  <Paragraphs>51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Office-teema</vt:lpstr>
      <vt:lpstr>5.Planeettojen ja satelliittien liike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Tehtävät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Planeettojen ja satelliittien liike</dc:title>
  <dc:creator>Pynnönen Antti Ilari</dc:creator>
  <cp:lastModifiedBy>Pynnönen Antti Ilari</cp:lastModifiedBy>
  <cp:revision>12</cp:revision>
  <dcterms:created xsi:type="dcterms:W3CDTF">2021-04-20T16:51:43Z</dcterms:created>
  <dcterms:modified xsi:type="dcterms:W3CDTF">2023-10-10T15:32:51Z</dcterms:modified>
</cp:coreProperties>
</file>