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65" r:id="rId20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D5B061E-C61A-4806-A0AB-32ABA90DC2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DEB4801-1DB3-4DF9-A899-D120441B2C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1EBB28A3-28CC-4821-9588-11D92F152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6096EA4-9BBD-4E59-BAD9-A1599F2C9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1A7067C1-28BD-47CA-89CA-96A17F7500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64675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80A6CB-651C-4EC1-A380-FF878F8DA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ECC3FA0B-2C34-4FF7-80AE-AA39C0BB26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34018268-12A0-4303-8C3A-BA3E206C0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5707084-E7B3-483D-80E3-8056B5933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E9B1171E-1A22-4661-A1E5-3792A8316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42080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33D94AD5-C3AD-4F67-AC25-C30DDC47C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B78209F5-7325-4AC2-8F37-BD7D61323A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548952-402E-4AFF-B962-45A37A92B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B966C44-F4BD-4E26-8C51-CAB2F21D2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4C5793C-9A33-49BF-93EF-0B19946A7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1568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5487E96-79EA-4A51-AA38-8A2AE6AB72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EA58852-DA1E-42C8-910D-E87BEB308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F1E7725-301B-4876-A771-43D2CD5EB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3250B72-4514-4ABA-ACC4-0DD1999C4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C0ACF0BC-D65E-4B79-953C-145C4B02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7776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4FA3142-F429-4209-8BE8-F0B1F024C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284855F-9780-4D6A-8A71-9F37DEF1F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B0E298A-8276-474C-AF85-B8194FE38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724731FC-8EA1-4B69-A4FE-5EE24A21D5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F50AC59-5E60-422A-BF97-976A9B8E4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14031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8C2F5A-83DF-4F53-A8E9-16CA505773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66DBE49-DF60-4F3E-9C86-1B3B87F4A3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37AFE86-DAAD-4861-94F3-770E2C3581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590FE8A-9539-4871-BD19-46768B6EE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077EA8CA-30D7-4A5B-91B8-37E615554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37AB02BC-A369-46E0-A434-ABA9D8F31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6577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BE2DBA6-EB60-4AC6-88DC-73EF18028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E7AED4A-A577-4A74-9C6E-85E1C89845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6D4699D1-D8BA-4B42-A6BC-7DB6958B50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5EFF0D5-BBA0-4F06-83A4-154EAA8C5B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14FD1970-C4B1-4CE0-A16F-A1C0BB59B8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08F6802C-C01F-472A-8B68-732ABD924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872D21B-B71F-462D-A1B4-ABC2DA152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AB24BBB2-FC6C-4043-8557-BFCE99DA8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53110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92214D0-B2E3-4827-A4EA-413B988B8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DD51CBDC-E745-4587-869D-25A3758DB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F4CA8A13-4177-4064-BF48-E6F6676C2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3D724FC-620A-4109-9ADC-30C3F331C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57768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7334AA7-B7A3-40A5-A7E1-A848B3573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EA782EA9-CA15-4CE3-8BC4-4C52937D6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5CF813A2-62CA-408A-8387-7FC20436E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1875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63AF1A4-B1E0-42C4-A379-142064C5FC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D190C75-FA39-4963-AA6F-51294968E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11DE001-3121-47E7-9609-F49CC85478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63A164C-F20A-4581-9FA6-99CE4CE76A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01A9088-241A-443A-9FB1-FE016CA28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E2370DD4-1F90-4492-B681-B3B165E19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23023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F49AFD8-B3A5-493B-BD16-766E5DE0F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A6F00AF-5943-4A7E-BA75-5C4821F582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BD8A630-BD76-4058-9887-079E3199C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4CD637F4-2686-4F96-9800-2741E3E90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64357EE7-6478-4DF5-B097-2C32F615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610B83B-03D4-4235-9C63-3214F38B9D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384977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B571DCB1-703D-4A3E-A0E5-B84E5D7D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C9C41807-60CD-4674-A1AF-599C7DE65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80CB820A-2BEB-4223-B83F-5C31CB79AC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11D835-61AF-4F7E-8984-D6AA1B7F38F1}" type="datetimeFigureOut">
              <a:rPr lang="fi-FI" smtClean="0"/>
              <a:t>14.11.2023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E5E2722-F30D-4A86-84D8-27B7E79D25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6F3B8AF9-622D-4AF0-8894-4A48BC6A77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86E32-7CE9-449A-969F-1A550CDCB4F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73244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68486B9-63B2-4B2C-BB7E-A9B50C98F7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Äänen kuuleminen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E0C451F-3128-4D8B-97D9-87E2EDC82E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594493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594DF0-CB06-41A5-B751-AD3210BAC1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Äänen sovelluksia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3BDA0D9-8493-4FF0-A644-6DE68A14848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670245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9ADBF86-0AC7-428F-B769-09B97A9C8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Ultraääni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878DE50-70BF-41CE-B50B-BE6E9EC5D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ääni jonka taajuus on yli 20000Hz eli ihmisen kuulokynnyksen yläpuolella</a:t>
            </a:r>
          </a:p>
        </p:txBody>
      </p:sp>
    </p:spTree>
    <p:extLst>
      <p:ext uri="{BB962C8B-B14F-4D97-AF65-F5344CB8AC3E}">
        <p14:creationId xmlns:p14="http://schemas.microsoft.com/office/powerpoint/2010/main" val="18790366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62BB2A-464C-44CE-882B-C679293B9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Ultraäänen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105EE3-2EDB-4674-A779-F70231ED2F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462531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7B8B7CD-2A68-41E9-A4F1-0C43ABBB9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Ultraäänen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96DC9BC-F01F-4BBA-8292-AFA80FC5D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kaikuluotaus</a:t>
            </a:r>
          </a:p>
          <a:p>
            <a:r>
              <a:rPr lang="fi-FI" dirty="0"/>
              <a:t>lääketiede, vauvan kehitys, sydänkuvat, sappikivien tai kasvainten etsiminen</a:t>
            </a:r>
          </a:p>
          <a:p>
            <a:r>
              <a:rPr lang="fi-FI" dirty="0"/>
              <a:t>Rakennusmateriaalien tarkastus</a:t>
            </a:r>
          </a:p>
          <a:p>
            <a:r>
              <a:rPr lang="fi-FI" dirty="0"/>
              <a:t>Kalaparvien etsiminen</a:t>
            </a:r>
          </a:p>
          <a:p>
            <a:r>
              <a:rPr lang="fi-FI" dirty="0"/>
              <a:t>veden puhdistus, leviä</a:t>
            </a:r>
          </a:p>
          <a:p>
            <a:r>
              <a:rPr lang="fi-FI" dirty="0" err="1"/>
              <a:t>dopplerin</a:t>
            </a:r>
            <a:r>
              <a:rPr lang="fi-FI" dirty="0"/>
              <a:t> ilmiö, veren virtaus</a:t>
            </a:r>
          </a:p>
          <a:p>
            <a:r>
              <a:rPr lang="fi-FI" dirty="0"/>
              <a:t>hammaskiven poisto</a:t>
            </a:r>
          </a:p>
          <a:p>
            <a:r>
              <a:rPr lang="fi-FI" dirty="0"/>
              <a:t>lian poisto</a:t>
            </a:r>
          </a:p>
          <a:p>
            <a:r>
              <a:rPr lang="fi-FI" dirty="0"/>
              <a:t>lepakot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21432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96B47D-B293-4950-8A9A-64A90A0FE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Ultraäänen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DBDC439-3496-4F30-8451-4F5DFD72E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Teollisuuden rakennevirheet</a:t>
            </a:r>
          </a:p>
          <a:p>
            <a:r>
              <a:rPr lang="fi-FI" dirty="0"/>
              <a:t>Lääketiede-&gt; pehmeät kudokset, tai lihasten lämmitys, Veren virtaukset Dopplerin ilmiö, </a:t>
            </a:r>
          </a:p>
          <a:p>
            <a:r>
              <a:rPr lang="fi-FI" dirty="0"/>
              <a:t>Veden puhdistus levistä paineaalloilla</a:t>
            </a:r>
          </a:p>
          <a:p>
            <a:r>
              <a:rPr lang="fi-FI" dirty="0"/>
              <a:t>Hammasten puhdistus</a:t>
            </a:r>
          </a:p>
          <a:p>
            <a:r>
              <a:rPr lang="fi-FI" dirty="0"/>
              <a:t>Kaikuluotaus Dopplerin ilmiö</a:t>
            </a:r>
          </a:p>
          <a:p>
            <a:r>
              <a:rPr lang="fi-FI" dirty="0"/>
              <a:t>Lepakot</a:t>
            </a:r>
          </a:p>
        </p:txBody>
      </p:sp>
    </p:spTree>
    <p:extLst>
      <p:ext uri="{BB962C8B-B14F-4D97-AF65-F5344CB8AC3E}">
        <p14:creationId xmlns:p14="http://schemas.microsoft.com/office/powerpoint/2010/main" val="25423180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62220EC-6EDA-4C17-A786-CD80B8B15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Infraääni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4BB306-C5E8-4552-A123-DBABB5EF08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ihmisen kuuloalueen alapuolella olevaa ääntä eli alle 20 Hz ääntä.</a:t>
            </a:r>
          </a:p>
        </p:txBody>
      </p:sp>
    </p:spTree>
    <p:extLst>
      <p:ext uri="{BB962C8B-B14F-4D97-AF65-F5344CB8AC3E}">
        <p14:creationId xmlns:p14="http://schemas.microsoft.com/office/powerpoint/2010/main" val="27734788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4F58719-1A63-4AF1-BC8F-D507FABFF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E87BFFB-9037-4A2B-A245-2564039BF7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valaiden laulu</a:t>
            </a:r>
          </a:p>
          <a:p>
            <a:r>
              <a:rPr lang="fi-FI" dirty="0"/>
              <a:t>tuulivoimalat</a:t>
            </a:r>
          </a:p>
          <a:p>
            <a:r>
              <a:rPr lang="fi-FI" dirty="0"/>
              <a:t>viestintä</a:t>
            </a:r>
          </a:p>
          <a:p>
            <a:r>
              <a:rPr lang="fi-FI" dirty="0"/>
              <a:t>Infraäänen kantama on suurempi kuin kuultavan äänen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9903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8B7B822-EBF2-4688-82A8-E5C44946C1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Äänivalli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3DF95AA-2335-471C-A94D-B54BF25F6C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660439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670E9CC-C426-48FA-ADAF-034F2EF27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Akustiikka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52FC115-6B5B-44D8-9505-5CAF07B6B0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304885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FE7BEC-611A-4499-B6E6-5242648B50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tehtäviä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B0AC835-F5B1-48E1-AB2D-F1A36F889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i-FI" dirty="0"/>
              <a:t>15-2, 15-6, 15-13</a:t>
            </a:r>
          </a:p>
          <a:p>
            <a:r>
              <a:rPr lang="fi-FI" dirty="0"/>
              <a:t>16-3</a:t>
            </a:r>
            <a:r>
              <a:rPr lang="fi-FI"/>
              <a:t>, 16-6, 16-10, </a:t>
            </a:r>
            <a:endParaRPr lang="fi-FI" dirty="0"/>
          </a:p>
          <a:p>
            <a:r>
              <a:rPr lang="fi-FI" dirty="0"/>
              <a:t>Bonus F3-42</a:t>
            </a:r>
          </a:p>
          <a:p>
            <a:r>
              <a:rPr lang="fi-FI" dirty="0"/>
              <a:t>Lepakot suunnistavat havaitsemalla lähettämänsä ultraäänen heijastuksia. Oletetaan, että vampyyri lentää nopeudella 9,0 m/s kohti yöperhosta, jonka nopeus on 8,0 m/s. Vampyyri lähettää sieraimistaan ultraääniaaltoja, jotka heijastuvat yöperhosesta. Lepakko muuttaa lähetystaajuutta, kunnes sen kuulemma heijastuneen signaalin taajuus on 83 kHz, jolla taajuudella lepakon kuulo on tarkin.</a:t>
            </a:r>
            <a:br>
              <a:rPr lang="fi-FI" dirty="0"/>
            </a:br>
            <a:r>
              <a:rPr lang="fi-FI" dirty="0"/>
              <a:t>A) Minkä taajuisena yöperhonen kuulee lepakon lähettämän ultraäänen ja minkä taajuisena signaali heijastuu perhosesta?</a:t>
            </a:r>
            <a:br>
              <a:rPr lang="fi-FI" dirty="0"/>
            </a:br>
            <a:r>
              <a:rPr lang="fi-FI" dirty="0"/>
              <a:t>B) minkä taajuista ultraääntä lepakko lähettää, kun se kuulee heijastuneen aallon 83 kHz:n taajuisena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159978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528B64C-CAB6-4AD8-B2AB-35EEE0CDA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Äänen intensiteetti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01AD437-F826-4EA9-B930-B8D51528A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Intensiteetti kertoo kuinka paljon energiaa saapuu sekunnissa neliömetrin kokoiselle alueelle.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158720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BD40EB-2FC7-42A2-A0F2-58D83E5A7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Äänen intensiteetti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B5A11E3A-5756-49EE-9AEE-FD51396FD7F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fi-FI" b="0" i="1" smtClean="0">
                        <a:latin typeface="Cambria Math" panose="02040503050406030204" pitchFamily="18" charset="0"/>
                      </a:rPr>
                      <m:t>𝐼</m:t>
                    </m:r>
                    <m:r>
                      <a:rPr lang="fi-FI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den>
                    </m:f>
                  </m:oMath>
                </a14:m>
                <a:r>
                  <a:rPr lang="fi-FI" dirty="0"/>
                  <a:t>, missä </a:t>
                </a:r>
              </a:p>
              <a:p>
                <a:r>
                  <a:rPr lang="fi-FI" i="1" dirty="0"/>
                  <a:t>I</a:t>
                </a:r>
                <a:r>
                  <a:rPr lang="fi-FI" dirty="0"/>
                  <a:t> on äänen intensiteetti</a:t>
                </a:r>
              </a:p>
              <a:p>
                <a:r>
                  <a:rPr lang="fi-FI" i="1" dirty="0"/>
                  <a:t>P </a:t>
                </a:r>
                <a:r>
                  <a:rPr lang="fi-FI" dirty="0"/>
                  <a:t>on äänen kuljettama teho</a:t>
                </a:r>
              </a:p>
              <a:p>
                <a:r>
                  <a:rPr lang="fi-FI" i="1" dirty="0"/>
                  <a:t>A </a:t>
                </a:r>
                <a:r>
                  <a:rPr lang="fi-FI" dirty="0"/>
                  <a:t>on pinta-ala.</a:t>
                </a:r>
              </a:p>
              <a:p>
                <a:endParaRPr lang="fi-FI" i="1" dirty="0"/>
              </a:p>
            </p:txBody>
          </p:sp>
        </mc:Choice>
        <mc:Fallback xmlns="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B5A11E3A-5756-49EE-9AEE-FD51396FD7F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00373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C1C1ACE-AC0E-426F-83DA-F6365B2D9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Intensiteetin riippuvuus etäisyydestä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414B594-1631-4A6A-926A-02811B2973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Intensiteetti on kääntäen verrannollinen säteen neliöön</a:t>
            </a:r>
          </a:p>
        </p:txBody>
      </p:sp>
    </p:spTree>
    <p:extLst>
      <p:ext uri="{BB962C8B-B14F-4D97-AF65-F5344CB8AC3E}">
        <p14:creationId xmlns:p14="http://schemas.microsoft.com/office/powerpoint/2010/main" val="1103232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860A793-7FF1-49E5-AFE7-7E62C71A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Ihmisen aistima äänen voimakkuus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891796-CB22-49D8-83A6-399F6B0532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Äänilähteiden määrän kaksinkertaistuessa äänen intensiteetti kaksinkertaistuu. Kuullun äänen voimakkuus kasvoi vain hieman</a:t>
            </a:r>
          </a:p>
        </p:txBody>
      </p:sp>
    </p:spTree>
    <p:extLst>
      <p:ext uri="{BB962C8B-B14F-4D97-AF65-F5344CB8AC3E}">
        <p14:creationId xmlns:p14="http://schemas.microsoft.com/office/powerpoint/2010/main" val="31846700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1D575BC-2FE2-44F8-9836-D051E7496C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Intensiteettitaso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DE511C53-EF99-4CF1-976C-5005B88D36A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fi-FI" dirty="0"/>
                  <a:t>L=10 </a:t>
                </a:r>
                <a:r>
                  <a:rPr lang="fi-FI" dirty="0" err="1"/>
                  <a:t>db</a:t>
                </a:r>
                <a:r>
                  <a:rPr lang="fi-FI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fi-FI" b="0" i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fi-FI" b="0" i="0" smtClean="0">
                            <a:latin typeface="Cambria Math" panose="02040503050406030204" pitchFamily="18" charset="0"/>
                          </a:rPr>
                          <m:t>log</m:t>
                        </m:r>
                      </m:e>
                      <m:sub>
                        <m:r>
                          <a:rPr lang="fi-FI" b="0" i="0" smtClean="0">
                            <a:latin typeface="Cambria Math" panose="02040503050406030204" pitchFamily="18" charset="0"/>
                          </a:rPr>
                          <m:t>10</m:t>
                        </m:r>
                      </m:sub>
                    </m:sSub>
                    <m:f>
                      <m:fPr>
                        <m:ctrlPr>
                          <a:rPr lang="fi-FI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fi-FI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num>
                      <m:den>
                        <m:sSub>
                          <m:sSubPr>
                            <m:ctrlPr>
                              <a:rPr lang="fi-FI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𝐼</m:t>
                            </m:r>
                          </m:e>
                          <m:sub>
                            <m:r>
                              <a:rPr lang="fi-FI" b="0" i="1" smtClean="0">
                                <a:latin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fi-FI" dirty="0"/>
                  <a:t>, missä</a:t>
                </a:r>
              </a:p>
              <a:p>
                <a:r>
                  <a:rPr lang="fi-FI" i="1" dirty="0"/>
                  <a:t>L </a:t>
                </a:r>
                <a:r>
                  <a:rPr lang="fi-FI" dirty="0"/>
                  <a:t>on äänen </a:t>
                </a:r>
                <a:r>
                  <a:rPr lang="fi-FI" dirty="0" err="1"/>
                  <a:t>intesiteettitaso</a:t>
                </a:r>
                <a:r>
                  <a:rPr lang="fi-FI" dirty="0"/>
                  <a:t> (</a:t>
                </a:r>
                <a:r>
                  <a:rPr lang="fi-FI" dirty="0" err="1"/>
                  <a:t>db</a:t>
                </a:r>
                <a:r>
                  <a:rPr lang="fi-FI" dirty="0"/>
                  <a:t>=desibeli)</a:t>
                </a:r>
              </a:p>
              <a:p>
                <a:r>
                  <a:rPr lang="fi-FI" i="1" dirty="0"/>
                  <a:t>I </a:t>
                </a:r>
                <a:r>
                  <a:rPr lang="fi-FI" dirty="0"/>
                  <a:t>on äänen intensiteetti</a:t>
                </a:r>
              </a:p>
              <a:p>
                <a:r>
                  <a:rPr lang="fi-FI" i="1" dirty="0"/>
                  <a:t>I</a:t>
                </a:r>
                <a:r>
                  <a:rPr lang="fi-FI" i="1" baseline="-25000" dirty="0"/>
                  <a:t>0 </a:t>
                </a:r>
                <a:r>
                  <a:rPr lang="fi-FI" dirty="0"/>
                  <a:t>on vertailuarvo 1pW/m</a:t>
                </a:r>
                <a:r>
                  <a:rPr lang="fi-FI" baseline="30000" dirty="0"/>
                  <a:t>2</a:t>
                </a:r>
                <a:endParaRPr lang="fi-FI" dirty="0"/>
              </a:p>
              <a:p>
                <a:endParaRPr lang="fi-FI" baseline="-25000" dirty="0"/>
              </a:p>
            </p:txBody>
          </p:sp>
        </mc:Choice>
        <mc:Fallback>
          <p:sp>
            <p:nvSpPr>
              <p:cNvPr id="3" name="Sisällön paikkamerkki 2">
                <a:extLst>
                  <a:ext uri="{FF2B5EF4-FFF2-40B4-BE49-F238E27FC236}">
                    <a16:creationId xmlns:a16="http://schemas.microsoft.com/office/drawing/2014/main" id="{DE511C53-EF99-4CF1-976C-5005B88D36A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80"/>
                </a:stretch>
              </a:blipFill>
            </p:spPr>
            <p:txBody>
              <a:bodyPr/>
              <a:lstStyle/>
              <a:p>
                <a:r>
                  <a:rPr lang="fi-FI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3714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BE77E92-3F35-467D-9878-C3C4513A8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Esim.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D236641-6D61-4A44-9519-31B982AAF0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Tykin laukaus aiheuttaa 180db suuruisen äänen 0,5m etäisyydellä, joka repäisee tärykalvon. Kuinka kaukana tykistä täytyy seistä jotta äänen kuuleminen ei aiheuta kipua (n. 125db)?</a:t>
            </a:r>
          </a:p>
        </p:txBody>
      </p:sp>
    </p:spTree>
    <p:extLst>
      <p:ext uri="{BB962C8B-B14F-4D97-AF65-F5344CB8AC3E}">
        <p14:creationId xmlns:p14="http://schemas.microsoft.com/office/powerpoint/2010/main" val="4170238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56C1657-FF0E-47CE-B1CF-CA2ADA2F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Äänen havaitseminen eri taajuuksilla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43B03D6-6045-4271-BE3F-E0037A2A6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Ihmiskorva kuule eri taajuudet eri voimakuudella (MAOL)</a:t>
            </a:r>
          </a:p>
        </p:txBody>
      </p:sp>
    </p:spTree>
    <p:extLst>
      <p:ext uri="{BB962C8B-B14F-4D97-AF65-F5344CB8AC3E}">
        <p14:creationId xmlns:p14="http://schemas.microsoft.com/office/powerpoint/2010/main" val="4145629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28A5AE8-C34F-4B95-ACAE-ABA5BA3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Melu ja sen ehkäisy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23F04F2-6B5B-4721-99F3-B687B6841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Ehkäisy:</a:t>
            </a:r>
          </a:p>
          <a:p>
            <a:r>
              <a:rPr lang="fi-FI" dirty="0"/>
              <a:t>Kuulosuojaimet</a:t>
            </a:r>
          </a:p>
          <a:p>
            <a:r>
              <a:rPr lang="fi-FI" dirty="0"/>
              <a:t>Vastamelu</a:t>
            </a:r>
          </a:p>
          <a:p>
            <a:r>
              <a:rPr lang="fi-FI" dirty="0"/>
              <a:t>Meluvalli</a:t>
            </a:r>
          </a:p>
          <a:p>
            <a:r>
              <a:rPr lang="fi-FI" dirty="0"/>
              <a:t>Äänieristys rakennuksissa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03621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352</Words>
  <Application>Microsoft Office PowerPoint</Application>
  <PresentationFormat>Laajakuva</PresentationFormat>
  <Paragraphs>61</Paragraphs>
  <Slides>19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Office-teema</vt:lpstr>
      <vt:lpstr>Äänen kuuleminen</vt:lpstr>
      <vt:lpstr>Äänen intensiteetti</vt:lpstr>
      <vt:lpstr>Äänen intensiteetti</vt:lpstr>
      <vt:lpstr>Intensiteetin riippuvuus etäisyydestä</vt:lpstr>
      <vt:lpstr>Ihmisen aistima äänen voimakkuus</vt:lpstr>
      <vt:lpstr>Intensiteettitaso</vt:lpstr>
      <vt:lpstr>Esim.</vt:lpstr>
      <vt:lpstr>Äänen havaitseminen eri taajuuksilla</vt:lpstr>
      <vt:lpstr>Melu ja sen ehkäisy</vt:lpstr>
      <vt:lpstr>Äänen sovelluksia</vt:lpstr>
      <vt:lpstr>Ultraääni</vt:lpstr>
      <vt:lpstr>Ultraäänen käyttö</vt:lpstr>
      <vt:lpstr>Ultraäänen käyttö</vt:lpstr>
      <vt:lpstr>Ultraäänen käyttö</vt:lpstr>
      <vt:lpstr>Infraääni</vt:lpstr>
      <vt:lpstr>PowerPoint-esitys</vt:lpstr>
      <vt:lpstr>Äänivalli</vt:lpstr>
      <vt:lpstr>Akustiikka</vt:lpstr>
      <vt:lpstr>tehtäviä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Äänen kuuleminen</dc:title>
  <dc:creator>User</dc:creator>
  <cp:lastModifiedBy>Leppänen Riku Joonatan</cp:lastModifiedBy>
  <cp:revision>7</cp:revision>
  <dcterms:created xsi:type="dcterms:W3CDTF">2019-05-13T16:33:20Z</dcterms:created>
  <dcterms:modified xsi:type="dcterms:W3CDTF">2023-11-14T09:29:11Z</dcterms:modified>
</cp:coreProperties>
</file>