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1332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81DE88-499A-4BC8-B83C-C493018E81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4294684-81AA-4351-A83C-9141E8D17E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997EA95-A18D-48A3-A081-662E6F651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7B9A-590B-4E38-B74C-269395482E22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660AAD6-BE34-45AE-9C38-AA051BECE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284F6B-7B37-44C5-AC50-1178FB929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35D7-30EF-4236-AEFB-99D80F3A18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67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2C2083-F53A-4161-8882-484CC4243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8056503-F260-4CC7-9282-B9C8C0535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AA8D5F-7486-4192-BC7D-98EB59BCD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7B9A-590B-4E38-B74C-269395482E22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88398F-ED73-455A-999B-E3EF7B74E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B2DA9E-998A-423C-9600-822B761FA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35D7-30EF-4236-AEFB-99D80F3A18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637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19EB7BA-8777-4A81-A9BB-40565F2A74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87C2EE7-2A5C-49FA-9AC2-7B602F69DF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5D11724-468C-47AB-9E84-9772009BD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7B9A-590B-4E38-B74C-269395482E22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5E0B15-2E39-4120-AE1C-367F95C6B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7D7152-2342-42F7-8C80-BC623654D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35D7-30EF-4236-AEFB-99D80F3A18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06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27DA28-B783-498C-B647-A4BCB16D9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E8AF09-4713-42C0-B09C-11D828436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C66E764-935D-4927-AB9C-A81E9BED7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7B9A-590B-4E38-B74C-269395482E22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0E22DBA-1D74-4CF2-AAE4-D328684DB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0237D3-A506-4CD1-A7CD-330BF7442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35D7-30EF-4236-AEFB-99D80F3A18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2799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E0B31C-71BA-4E0C-8F56-52BAFDBDC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57257F-F34C-4122-90EC-C04F30D35D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C3104E-1E5B-4A0B-B1E3-CDE1F50AA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7B9A-590B-4E38-B74C-269395482E22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E272FB-0C2A-4E15-AEE5-ED9F9025A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861F7F-7509-43C3-8FBC-4DC7AF9BF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35D7-30EF-4236-AEFB-99D80F3A18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945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547FD3-246B-4822-9FFE-BBF6C206B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4FE40E-6867-491A-87A6-48F3F37637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3386EAF-6170-40DA-9458-F0E8779633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5C00F17-3AAB-4894-9AA2-C5177227D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7B9A-590B-4E38-B74C-269395482E22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109CB4B-8860-4922-9F30-B2D0ACB6B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36703B-018D-47B5-9386-4129D35AA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35D7-30EF-4236-AEFB-99D80F3A18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0729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07DF52-87D4-4CC5-844D-2D91023D1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3524354-6D8F-4143-81DC-A4FA29168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8473D3D-6D52-453E-9A33-3DA24AF4F1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8723DA2-F1E8-49A7-B6DA-B61A3B8DEA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E7C1A04-FEC6-4943-9009-C4F0722DE5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CC25322-2485-46C8-9F77-0A790296F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7B9A-590B-4E38-B74C-269395482E22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6C11D22-5A87-4D78-AF0D-C5BBB11A9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592B647-0327-4164-B94F-67BE0DBCE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35D7-30EF-4236-AEFB-99D80F3A18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9251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4D918F-A51E-46FD-B5D8-7BBC920B3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9558D21-9FB6-4FF7-8896-94F89CB47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7B9A-590B-4E38-B74C-269395482E22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B20B05E-E322-4FED-BD9B-F2ABDDA63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45E1C66-603F-47BF-AD36-63A0C0BE8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35D7-30EF-4236-AEFB-99D80F3A18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6960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AF83C4D-FAAC-457C-BCCA-65E653BB5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7B9A-590B-4E38-B74C-269395482E22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C3DDAC1-76DD-4FB1-B7DE-BEA67FE68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C1433DB-FFB4-4C38-917F-11D56307F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35D7-30EF-4236-AEFB-99D80F3A18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4806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290CFA-3DDA-44AD-A2EA-523E3EFB8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4360B7-79E1-4C9F-86FC-D9F657566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7E70845-8624-47FC-BB6C-6F85AC1C3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C3F8AC5-34AD-48DF-B4AF-F2768CB96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7B9A-590B-4E38-B74C-269395482E22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85694BC-CECB-4669-92AF-F20DE5C3B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A83CD49-D685-45CB-B0B7-759FD6380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35D7-30EF-4236-AEFB-99D80F3A18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9376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4F5D8A-2AFA-43DB-AD27-66DDEF412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6795E38-4247-438E-AC13-5D6E09B0AC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B64C9F5-E9FC-4E6A-945E-CB0755DF0E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8B12A9B-B34A-4532-BE13-1FB7B5AB4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67B9A-590B-4E38-B74C-269395482E22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849A2CC-268F-4C0A-8F19-8F6D58A3B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9B6951E-728C-41AE-AFF2-2B1D586BA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E35D7-30EF-4236-AEFB-99D80F3A18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377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5D5B08A-BF2C-450F-9386-E1E451AD4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6736E67-2AA6-434F-BE24-C3DFEF59C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278DD3-8095-42CA-8942-6321794984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67B9A-590B-4E38-B74C-269395482E22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37EFF2C-B930-4015-B26A-27E46D2B3B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7979AB-62AB-4E77-84E6-F89138D603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E35D7-30EF-4236-AEFB-99D80F3A18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632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BF0777-464F-4A7C-8955-A4B51B8C2D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Impulssi ja liikemäärä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A0689D5-9027-4D32-BBCC-0EC1381C63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0440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90DB56-5B69-4326-9753-7B7A0EF56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Lyhytkestoisen voiman vaikutus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3A5615-832B-4927-890B-8585BF8EB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tilanteita on joissa voiman vaikutus on lyhytaikainen ja sen suuruus on vaihteleva?</a:t>
            </a:r>
          </a:p>
          <a:p>
            <a:r>
              <a:rPr lang="fi-FI" dirty="0"/>
              <a:t>Lentopalloa lyödään vastapalloon</a:t>
            </a:r>
          </a:p>
          <a:p>
            <a:r>
              <a:rPr lang="fi-FI" dirty="0"/>
              <a:t>Jääkiekon lämäri</a:t>
            </a:r>
          </a:p>
          <a:p>
            <a:r>
              <a:rPr lang="fi-FI" dirty="0"/>
              <a:t>Räjähdys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9573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FD9C84-2A16-405D-B3C4-A2E6BD4BF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Lyhytkestoisen voiman vaikutus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BF9FA2-BA2F-4DB2-B220-788759F5E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Tällaisissa tilanteissa ei yleensä pystytä mittamaan tarkasti voiman vaikutusmatkaa. </a:t>
            </a:r>
          </a:p>
          <a:p>
            <a:r>
              <a:rPr lang="fi-FI" dirty="0"/>
              <a:t>Sen sijaan usein voidaan mitata voiman vaikutusaika.</a:t>
            </a:r>
          </a:p>
        </p:txBody>
      </p:sp>
    </p:spTree>
    <p:extLst>
      <p:ext uri="{BB962C8B-B14F-4D97-AF65-F5344CB8AC3E}">
        <p14:creationId xmlns:p14="http://schemas.microsoft.com/office/powerpoint/2010/main" val="4149252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96A47F-0A95-4C8E-B78B-E0F8B4582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Voiman impulssi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FE2CF41-84D6-4090-B2B1-56134E5E13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i="1" dirty="0"/>
                  <a:t>t</a:t>
                </a:r>
                <a:r>
                  <a:rPr lang="fi-FI" i="1" dirty="0" err="1"/>
                  <a:t>,F</a:t>
                </a:r>
                <a:r>
                  <a:rPr lang="fi-FI" dirty="0"/>
                  <a:t> kuvaajan pinta-ala on voiman impulssi </a:t>
                </a:r>
              </a:p>
              <a:p>
                <a:r>
                  <a:rPr lang="fi-FI" i="1" dirty="0"/>
                  <a:t>I=</a:t>
                </a:r>
                <a:r>
                  <a:rPr lang="fi-FI" i="1" dirty="0" err="1"/>
                  <a:t>Ft</a:t>
                </a:r>
                <a:endParaRPr lang="fi-FI" i="1" dirty="0"/>
              </a:p>
              <a:p>
                <a:r>
                  <a:rPr lang="fi-FI" dirty="0"/>
                  <a:t>Missä I on voiman impulssi</a:t>
                </a:r>
              </a:p>
              <a:p>
                <a:r>
                  <a:rPr lang="fi-FI" dirty="0"/>
                  <a:t>F on vaikuttava voima</a:t>
                </a:r>
              </a:p>
              <a:p>
                <a:r>
                  <a:rPr lang="fi-FI" dirty="0"/>
                  <a:t>t on voiman vaikutusaika.</a:t>
                </a:r>
              </a:p>
              <a:p>
                <a:r>
                  <a:rPr lang="fi-FI" dirty="0"/>
                  <a:t>Yksikkö </a:t>
                </a:r>
                <a:r>
                  <a:rPr lang="fi-FI" dirty="0" err="1"/>
                  <a:t>Ns</a:t>
                </a:r>
                <a:r>
                  <a:rPr lang="fi-FI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kgm</m:t>
                        </m:r>
                      </m:num>
                      <m:den>
                        <m:sSup>
                          <m:s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fi-FI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p>
                            <m:r>
                              <a:rPr lang="fi-FI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m:rPr>
                        <m:sty m:val="p"/>
                      </m:rPr>
                      <a:rPr lang="fi-FI" b="0" i="0" smtClean="0">
                        <a:latin typeface="Cambria Math" panose="02040503050406030204" pitchFamily="18" charset="0"/>
                      </a:rPr>
                      <m:t>s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fi-FI" b="0" i="0" smtClean="0">
                        <a:latin typeface="Cambria Math" panose="02040503050406030204" pitchFamily="18" charset="0"/>
                      </a:rPr>
                      <m:t>kg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den>
                    </m:f>
                  </m:oMath>
                </a14:m>
                <a:endParaRPr lang="fi-FI" dirty="0"/>
              </a:p>
              <a:p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FE2CF41-84D6-4090-B2B1-56134E5E13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uora yhdysviiva 4">
            <a:extLst>
              <a:ext uri="{FF2B5EF4-FFF2-40B4-BE49-F238E27FC236}">
                <a16:creationId xmlns:a16="http://schemas.microsoft.com/office/drawing/2014/main" id="{B23658E5-0D58-407A-9472-CFB8EF21B0DB}"/>
              </a:ext>
            </a:extLst>
          </p:cNvPr>
          <p:cNvCxnSpPr/>
          <p:nvPr/>
        </p:nvCxnSpPr>
        <p:spPr>
          <a:xfrm>
            <a:off x="1174376" y="2402541"/>
            <a:ext cx="16136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uora yhdysviiva 6">
            <a:extLst>
              <a:ext uri="{FF2B5EF4-FFF2-40B4-BE49-F238E27FC236}">
                <a16:creationId xmlns:a16="http://schemas.microsoft.com/office/drawing/2014/main" id="{C7A1AEA5-A127-433A-835C-D59F68FABB8D}"/>
              </a:ext>
            </a:extLst>
          </p:cNvPr>
          <p:cNvCxnSpPr>
            <a:cxnSpLocks/>
          </p:cNvCxnSpPr>
          <p:nvPr/>
        </p:nvCxnSpPr>
        <p:spPr>
          <a:xfrm>
            <a:off x="1479176" y="2357718"/>
            <a:ext cx="14343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uora yhdysviiva 8">
            <a:extLst>
              <a:ext uri="{FF2B5EF4-FFF2-40B4-BE49-F238E27FC236}">
                <a16:creationId xmlns:a16="http://schemas.microsoft.com/office/drawing/2014/main" id="{B34B6A2F-4175-4E14-A6AC-2DFFECA38749}"/>
              </a:ext>
            </a:extLst>
          </p:cNvPr>
          <p:cNvCxnSpPr>
            <a:cxnSpLocks/>
          </p:cNvCxnSpPr>
          <p:nvPr/>
        </p:nvCxnSpPr>
        <p:spPr>
          <a:xfrm>
            <a:off x="1407459" y="1882588"/>
            <a:ext cx="13447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7B168ED6-FFE8-4F36-84F6-573449D6E72C}"/>
              </a:ext>
            </a:extLst>
          </p:cNvPr>
          <p:cNvCxnSpPr/>
          <p:nvPr/>
        </p:nvCxnSpPr>
        <p:spPr>
          <a:xfrm>
            <a:off x="2088776" y="2922494"/>
            <a:ext cx="10757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uora yhdysviiva 12">
            <a:extLst>
              <a:ext uri="{FF2B5EF4-FFF2-40B4-BE49-F238E27FC236}">
                <a16:creationId xmlns:a16="http://schemas.microsoft.com/office/drawing/2014/main" id="{D258363B-7F45-4E84-98B0-50CB414242AB}"/>
              </a:ext>
            </a:extLst>
          </p:cNvPr>
          <p:cNvCxnSpPr>
            <a:cxnSpLocks/>
          </p:cNvCxnSpPr>
          <p:nvPr/>
        </p:nvCxnSpPr>
        <p:spPr>
          <a:xfrm>
            <a:off x="1174376" y="3429000"/>
            <a:ext cx="16136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4378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052CC0-A23F-4177-91EE-D51B8D40D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Liikemäärä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CCFB95-56EB-4E5F-82F4-6631D74C8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1" dirty="0"/>
              <a:t>p=mv, </a:t>
            </a:r>
            <a:r>
              <a:rPr lang="fi-FI" dirty="0"/>
              <a:t>missä</a:t>
            </a:r>
          </a:p>
          <a:p>
            <a:r>
              <a:rPr lang="fi-FI" i="1" dirty="0"/>
              <a:t>p</a:t>
            </a:r>
            <a:r>
              <a:rPr lang="fi-FI" dirty="0"/>
              <a:t> on kappaleen liikemäärä</a:t>
            </a:r>
          </a:p>
          <a:p>
            <a:r>
              <a:rPr lang="fi-FI" i="1" dirty="0"/>
              <a:t>m </a:t>
            </a:r>
            <a:r>
              <a:rPr lang="fi-FI" dirty="0"/>
              <a:t>on kappaleen massa</a:t>
            </a:r>
          </a:p>
          <a:p>
            <a:r>
              <a:rPr lang="fi-FI" i="1" dirty="0"/>
              <a:t>v </a:t>
            </a:r>
            <a:r>
              <a:rPr lang="fi-FI" dirty="0"/>
              <a:t>on kappaleen nopeus.</a:t>
            </a:r>
          </a:p>
          <a:p>
            <a:r>
              <a:rPr lang="fi-FI" dirty="0"/>
              <a:t>Liikemäärä on vektorisuure joka säilyy kaikissa fysikaalisissa tapahtumissa</a:t>
            </a:r>
          </a:p>
        </p:txBody>
      </p:sp>
      <p:cxnSp>
        <p:nvCxnSpPr>
          <p:cNvPr id="5" name="Suora yhdysviiva 4">
            <a:extLst>
              <a:ext uri="{FF2B5EF4-FFF2-40B4-BE49-F238E27FC236}">
                <a16:creationId xmlns:a16="http://schemas.microsoft.com/office/drawing/2014/main" id="{9B34CCD3-ED07-4FB6-91A0-CD14F95796AC}"/>
              </a:ext>
            </a:extLst>
          </p:cNvPr>
          <p:cNvCxnSpPr/>
          <p:nvPr/>
        </p:nvCxnSpPr>
        <p:spPr>
          <a:xfrm>
            <a:off x="1850751" y="1915347"/>
            <a:ext cx="13447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uora yhdysviiva 6">
            <a:extLst>
              <a:ext uri="{FF2B5EF4-FFF2-40B4-BE49-F238E27FC236}">
                <a16:creationId xmlns:a16="http://schemas.microsoft.com/office/drawing/2014/main" id="{E95C9CD0-816C-4DC2-9EB4-342B42562389}"/>
              </a:ext>
            </a:extLst>
          </p:cNvPr>
          <p:cNvCxnSpPr/>
          <p:nvPr/>
        </p:nvCxnSpPr>
        <p:spPr>
          <a:xfrm>
            <a:off x="1129553" y="1915347"/>
            <a:ext cx="20618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uora yhdysviiva 8">
            <a:extLst>
              <a:ext uri="{FF2B5EF4-FFF2-40B4-BE49-F238E27FC236}">
                <a16:creationId xmlns:a16="http://schemas.microsoft.com/office/drawing/2014/main" id="{3EE1F71E-AFD1-45F8-97EE-A7DA1C494D75}"/>
              </a:ext>
            </a:extLst>
          </p:cNvPr>
          <p:cNvCxnSpPr/>
          <p:nvPr/>
        </p:nvCxnSpPr>
        <p:spPr>
          <a:xfrm>
            <a:off x="1201271" y="3429000"/>
            <a:ext cx="13447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F4EC426D-4ABA-47EE-B517-9F156F9755F6}"/>
              </a:ext>
            </a:extLst>
          </p:cNvPr>
          <p:cNvCxnSpPr/>
          <p:nvPr/>
        </p:nvCxnSpPr>
        <p:spPr>
          <a:xfrm>
            <a:off x="1201271" y="4482353"/>
            <a:ext cx="13447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uora yhdysviiva 3">
            <a:extLst>
              <a:ext uri="{FF2B5EF4-FFF2-40B4-BE49-F238E27FC236}">
                <a16:creationId xmlns:a16="http://schemas.microsoft.com/office/drawing/2014/main" id="{5B9F4201-1C61-78E5-30FC-01D86E9D4B60}"/>
              </a:ext>
            </a:extLst>
          </p:cNvPr>
          <p:cNvCxnSpPr/>
          <p:nvPr/>
        </p:nvCxnSpPr>
        <p:spPr>
          <a:xfrm>
            <a:off x="1129553" y="2463987"/>
            <a:ext cx="20618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7702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BDD5BD-44AD-41BF-9CE2-D55C43E2B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Impulssiperiaate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257BB5-4E1A-4DC1-8957-5914B8104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Kappaleeseen kohdistuvan voiman impulssi on yhtä suuri kuin kappaleen liikemäärän muutos</a:t>
            </a:r>
          </a:p>
          <a:p>
            <a:r>
              <a:rPr lang="fi-FI" dirty="0"/>
              <a:t>I=</a:t>
            </a:r>
            <a:r>
              <a:rPr lang="fi-FI" dirty="0" err="1"/>
              <a:t>Δp</a:t>
            </a:r>
            <a:endParaRPr lang="fi-FI" dirty="0"/>
          </a:p>
        </p:txBody>
      </p:sp>
      <p:cxnSp>
        <p:nvCxnSpPr>
          <p:cNvPr id="5" name="Suora yhdysviiva 4">
            <a:extLst>
              <a:ext uri="{FF2B5EF4-FFF2-40B4-BE49-F238E27FC236}">
                <a16:creationId xmlns:a16="http://schemas.microsoft.com/office/drawing/2014/main" id="{E0241F14-04D8-4417-AB16-CD1613352D9B}"/>
              </a:ext>
            </a:extLst>
          </p:cNvPr>
          <p:cNvCxnSpPr/>
          <p:nvPr/>
        </p:nvCxnSpPr>
        <p:spPr>
          <a:xfrm>
            <a:off x="1174376" y="2761129"/>
            <a:ext cx="7171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uora yhdysviiva 6">
            <a:extLst>
              <a:ext uri="{FF2B5EF4-FFF2-40B4-BE49-F238E27FC236}">
                <a16:creationId xmlns:a16="http://schemas.microsoft.com/office/drawing/2014/main" id="{FB2A3A15-11FC-4B23-94A5-6715C26804DA}"/>
              </a:ext>
            </a:extLst>
          </p:cNvPr>
          <p:cNvCxnSpPr/>
          <p:nvPr/>
        </p:nvCxnSpPr>
        <p:spPr>
          <a:xfrm>
            <a:off x="1622612" y="2832847"/>
            <a:ext cx="17929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397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D3D051-9C06-4E89-B66B-863465BB3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Impulssiperiaatteen hyödyntäminen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BF10CF-C196-44D9-95A6-ACAAE12AB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fi-FI" b="0" i="0" dirty="0">
                <a:solidFill>
                  <a:srgbClr val="0E0E0F"/>
                </a:solidFill>
                <a:effectLst/>
                <a:latin typeface="Stix"/>
              </a:rPr>
              <a:t>Golfpalloa lyötäessä maila kohdistaa 1 </a:t>
            </a:r>
            <a:r>
              <a:rPr lang="fi-FI" b="0" i="0" dirty="0" err="1">
                <a:solidFill>
                  <a:srgbClr val="0E0E0F"/>
                </a:solidFill>
                <a:effectLst/>
                <a:latin typeface="Stix"/>
              </a:rPr>
              <a:t>ms:n</a:t>
            </a:r>
            <a:r>
              <a:rPr lang="fi-FI" b="0" i="0" dirty="0">
                <a:solidFill>
                  <a:srgbClr val="0E0E0F"/>
                </a:solidFill>
                <a:effectLst/>
                <a:latin typeface="Stix"/>
              </a:rPr>
              <a:t> aikana palloon keskimäärin 3 kN:n suuruisen voiman.</a:t>
            </a:r>
          </a:p>
          <a:p>
            <a:pPr algn="l"/>
            <a:r>
              <a:rPr lang="fi-FI" b="0" i="0" dirty="0">
                <a:solidFill>
                  <a:srgbClr val="0E0E0F"/>
                </a:solidFill>
                <a:effectLst/>
                <a:latin typeface="Stix"/>
              </a:rPr>
              <a:t>a) Mitkä voimat vaikuttavat palloon juuri sillä hetkellä, kun maila koskettaa palloa? Piirrä tilanteesta voimakuvio.</a:t>
            </a:r>
          </a:p>
          <a:p>
            <a:pPr algn="l"/>
            <a:r>
              <a:rPr lang="fi-FI" b="0" i="0" dirty="0">
                <a:solidFill>
                  <a:srgbClr val="0E0E0F"/>
                </a:solidFill>
                <a:effectLst/>
                <a:latin typeface="Stix"/>
              </a:rPr>
              <a:t>b) Laske pallon nopeus heti lyönnin jälkeen. Golfpallon massa on 45 g.</a:t>
            </a:r>
          </a:p>
          <a:p>
            <a:pPr algn="l"/>
            <a:r>
              <a:rPr lang="fi-FI" b="0" i="0" dirty="0">
                <a:solidFill>
                  <a:srgbClr val="0E0E0F"/>
                </a:solidFill>
                <a:effectLst/>
                <a:latin typeface="Stix"/>
              </a:rPr>
              <a:t>c) Mitkä voimat vaikuttavat palloon sen ilmalennon aikana?</a:t>
            </a:r>
          </a:p>
        </p:txBody>
      </p:sp>
    </p:spTree>
    <p:extLst>
      <p:ext uri="{BB962C8B-B14F-4D97-AF65-F5344CB8AC3E}">
        <p14:creationId xmlns:p14="http://schemas.microsoft.com/office/powerpoint/2010/main" val="3196219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04F145-EBCB-4B01-9E6D-A0B8F96FC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920340-369C-4876-951E-CEB9684BA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15-3 (a-d pisteitä 4/7), 15-5, 15-6, 15-7, 15-9</a:t>
            </a:r>
          </a:p>
        </p:txBody>
      </p:sp>
    </p:spTree>
    <p:extLst>
      <p:ext uri="{BB962C8B-B14F-4D97-AF65-F5344CB8AC3E}">
        <p14:creationId xmlns:p14="http://schemas.microsoft.com/office/powerpoint/2010/main" val="1321815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4265</TotalTime>
  <Words>202</Words>
  <Application>Microsoft Office PowerPoint</Application>
  <PresentationFormat>Laajakuva</PresentationFormat>
  <Paragraphs>31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Stix</vt:lpstr>
      <vt:lpstr>Office-teema</vt:lpstr>
      <vt:lpstr>Impulssi ja liikemäärä</vt:lpstr>
      <vt:lpstr>Lyhytkestoisen voiman vaikutus</vt:lpstr>
      <vt:lpstr>Lyhytkestoisen voiman vaikutus</vt:lpstr>
      <vt:lpstr>Voiman impulssi</vt:lpstr>
      <vt:lpstr>Liikemäärä</vt:lpstr>
      <vt:lpstr>Impulssiperiaate</vt:lpstr>
      <vt:lpstr>Impulssiperiaatteen hyödyntäminen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Impulssi ja liikemäärä</dc:title>
  <dc:creator>User</dc:creator>
  <cp:lastModifiedBy>Leppänen Riku Joonatan</cp:lastModifiedBy>
  <cp:revision>10</cp:revision>
  <dcterms:created xsi:type="dcterms:W3CDTF">2018-11-14T09:08:38Z</dcterms:created>
  <dcterms:modified xsi:type="dcterms:W3CDTF">2025-09-15T06:59:28Z</dcterms:modified>
</cp:coreProperties>
</file>