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1" r:id="rId6"/>
    <p:sldId id="260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fi-F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83" autoAdjust="0"/>
    <p:restoredTop sz="94660"/>
  </p:normalViewPr>
  <p:slideViewPr>
    <p:cSldViewPr snapToGrid="0">
      <p:cViewPr varScale="1">
        <p:scale>
          <a:sx n="65" d="100"/>
          <a:sy n="65" d="100"/>
        </p:scale>
        <p:origin x="53" y="37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A2C2FB3-30E0-481B-B2D5-1F9BF6ABA61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A2815254-EEE4-4F93-9D51-64E0F48DB63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BD5E4F7B-C696-480F-B884-1665F1270C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177AC74E-3B32-4484-B730-A07818AFE4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5E643AE-23D5-419F-87CE-7C84E283D3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696876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386A98-11DD-4DEF-A02A-87D7941712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9586171A-E485-477D-A5B5-F2DD4832D0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1023F965-0428-4469-A7D3-F3794B4D7B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CDDBE58-11A2-41B4-BBBF-0CD8A4E390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7505E23-D77E-41F0-98BB-3C7AC07ACF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48670981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ystysuora otsikko 1">
            <a:extLst>
              <a:ext uri="{FF2B5EF4-FFF2-40B4-BE49-F238E27FC236}">
                <a16:creationId xmlns:a16="http://schemas.microsoft.com/office/drawing/2014/main" id="{54F712A3-770C-4F4C-A2EF-B21A8E2DDFF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ystysuoran tekstin paikkamerkki 2">
            <a:extLst>
              <a:ext uri="{FF2B5EF4-FFF2-40B4-BE49-F238E27FC236}">
                <a16:creationId xmlns:a16="http://schemas.microsoft.com/office/drawing/2014/main" id="{B6F77B8E-A826-4181-9904-1BB5190D6AD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2B83B7BA-9B4C-456F-B6C1-FD14E85D24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80285093-17DB-4D1B-8FE5-0564D4CCC1E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E638EF32-D480-4029-9860-2E14AF79066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0139007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AD390EAA-E0DB-42C2-964C-0A9EDA9BAD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989FC26C-5549-4E07-8C2C-8109A01B662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85F09FFF-17B3-4E70-9C5F-25BD269765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35A1CE9D-205E-4B7B-A9AB-D326FF229B8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3E088DB6-CCF5-485F-922D-48122ACC144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835139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955D030-335C-4FA7-9980-155837FBEA3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36404476-71ED-4085-BB26-81172446AE5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58A04A03-E977-42D1-9E69-C75CC15BD1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D0CDB2BB-22E3-4956-A4FB-4A5A1076621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1B75E904-7F55-4AAC-828E-403E42C256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1571934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E8A383B-AAFC-4647-B2FE-61202EDFB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54512ED-8593-4068-B856-EA90B311047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979D4EAA-809B-4B17-8635-37D69EB6136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29F79063-A56A-4A0E-A3E0-955499D6D5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092A3E40-E620-4846-92BF-D2922331E40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017220D5-3920-40D1-8258-DE130C0063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5325859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FFC46BCF-45A5-4563-BBD9-D791AAE3C3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0BF13BA0-E197-4937-A5CE-3F892D3DC1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4" name="Sisällön paikkamerkki 3">
            <a:extLst>
              <a:ext uri="{FF2B5EF4-FFF2-40B4-BE49-F238E27FC236}">
                <a16:creationId xmlns:a16="http://schemas.microsoft.com/office/drawing/2014/main" id="{4A2A0FFA-2456-4E2D-B6D0-0D50665ECD8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5" name="Tekstin paikkamerkki 4">
            <a:extLst>
              <a:ext uri="{FF2B5EF4-FFF2-40B4-BE49-F238E27FC236}">
                <a16:creationId xmlns:a16="http://schemas.microsoft.com/office/drawing/2014/main" id="{2BA303C9-134A-4307-B6C8-D065D6B81BD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6" name="Sisällön paikkamerkki 5">
            <a:extLst>
              <a:ext uri="{FF2B5EF4-FFF2-40B4-BE49-F238E27FC236}">
                <a16:creationId xmlns:a16="http://schemas.microsoft.com/office/drawing/2014/main" id="{39DA286F-7BB9-4308-8640-32CDB5AD2F2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7" name="Päivämäärän paikkamerkki 6">
            <a:extLst>
              <a:ext uri="{FF2B5EF4-FFF2-40B4-BE49-F238E27FC236}">
                <a16:creationId xmlns:a16="http://schemas.microsoft.com/office/drawing/2014/main" id="{85B89BC4-AC05-47D3-92DE-28CB8C9C74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8" name="Alatunnisteen paikkamerkki 7">
            <a:extLst>
              <a:ext uri="{FF2B5EF4-FFF2-40B4-BE49-F238E27FC236}">
                <a16:creationId xmlns:a16="http://schemas.microsoft.com/office/drawing/2014/main" id="{C95A4A8C-7E81-4945-996E-2BD3DDA23A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9" name="Dian numeron paikkamerkki 8">
            <a:extLst>
              <a:ext uri="{FF2B5EF4-FFF2-40B4-BE49-F238E27FC236}">
                <a16:creationId xmlns:a16="http://schemas.microsoft.com/office/drawing/2014/main" id="{2F1C82E8-E74D-4054-A80F-69639F1536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0413588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EE670DF-A741-406C-A2BC-9CE890BCC0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Päivämäärän paikkamerkki 2">
            <a:extLst>
              <a:ext uri="{FF2B5EF4-FFF2-40B4-BE49-F238E27FC236}">
                <a16:creationId xmlns:a16="http://schemas.microsoft.com/office/drawing/2014/main" id="{1BAF17B2-3576-4C03-992D-E069BCD2C5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4" name="Alatunnisteen paikkamerkki 3">
            <a:extLst>
              <a:ext uri="{FF2B5EF4-FFF2-40B4-BE49-F238E27FC236}">
                <a16:creationId xmlns:a16="http://schemas.microsoft.com/office/drawing/2014/main" id="{AD077776-17E0-440E-92F8-8E5AC8B80A7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5" name="Dian numeron paikkamerkki 4">
            <a:extLst>
              <a:ext uri="{FF2B5EF4-FFF2-40B4-BE49-F238E27FC236}">
                <a16:creationId xmlns:a16="http://schemas.microsoft.com/office/drawing/2014/main" id="{79C4DE3A-DB26-4475-8C8F-E32F5AE357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86753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äivämäärän paikkamerkki 1">
            <a:extLst>
              <a:ext uri="{FF2B5EF4-FFF2-40B4-BE49-F238E27FC236}">
                <a16:creationId xmlns:a16="http://schemas.microsoft.com/office/drawing/2014/main" id="{F82F8794-8377-4592-A4D2-77B3B14835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3" name="Alatunnisteen paikkamerkki 2">
            <a:extLst>
              <a:ext uri="{FF2B5EF4-FFF2-40B4-BE49-F238E27FC236}">
                <a16:creationId xmlns:a16="http://schemas.microsoft.com/office/drawing/2014/main" id="{7CB5ED46-B053-4B4F-BAA3-E09D67B947D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4" name="Dian numeron paikkamerkki 3">
            <a:extLst>
              <a:ext uri="{FF2B5EF4-FFF2-40B4-BE49-F238E27FC236}">
                <a16:creationId xmlns:a16="http://schemas.microsoft.com/office/drawing/2014/main" id="{982205C8-391A-4D0B-8716-A1A289FF17E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7631938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Kuvateksti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454397C-2E39-46E4-A4F7-B0914538815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0163925-6253-4BBA-A514-440202A87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EC736B29-48AC-46B7-B05F-891E6B8BE1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5602A106-A77B-4B78-8DE1-30DEB63CC7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1B250374-788B-4472-9A20-96C1AE952A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3BB13FA8-8F76-42E7-82B6-21FFB0397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06194839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uvateksti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1B8662F3-F63D-4581-AE13-FC2A8C7B9E4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ots. perustyyl. napsautt.</a:t>
            </a:r>
          </a:p>
        </p:txBody>
      </p:sp>
      <p:sp>
        <p:nvSpPr>
          <p:cNvPr id="3" name="Kuvan paikkamerkki 2">
            <a:extLst>
              <a:ext uri="{FF2B5EF4-FFF2-40B4-BE49-F238E27FC236}">
                <a16:creationId xmlns:a16="http://schemas.microsoft.com/office/drawing/2014/main" id="{DEDC9C39-4556-45E8-8A79-421809B3017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i-FI"/>
          </a:p>
        </p:txBody>
      </p:sp>
      <p:sp>
        <p:nvSpPr>
          <p:cNvPr id="4" name="Tekstin paikkamerkki 3">
            <a:extLst>
              <a:ext uri="{FF2B5EF4-FFF2-40B4-BE49-F238E27FC236}">
                <a16:creationId xmlns:a16="http://schemas.microsoft.com/office/drawing/2014/main" id="{DE5955B0-7CDC-4E11-AC53-5C41AE2F1E7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 napsauttamalla</a:t>
            </a:r>
          </a:p>
        </p:txBody>
      </p:sp>
      <p:sp>
        <p:nvSpPr>
          <p:cNvPr id="5" name="Päivämäärän paikkamerkki 4">
            <a:extLst>
              <a:ext uri="{FF2B5EF4-FFF2-40B4-BE49-F238E27FC236}">
                <a16:creationId xmlns:a16="http://schemas.microsoft.com/office/drawing/2014/main" id="{C6885765-F4CD-45F2-9D31-4A5F41CE5A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6" name="Alatunnisteen paikkamerkki 5">
            <a:extLst>
              <a:ext uri="{FF2B5EF4-FFF2-40B4-BE49-F238E27FC236}">
                <a16:creationId xmlns:a16="http://schemas.microsoft.com/office/drawing/2014/main" id="{C2B3280F-32C7-4037-810A-17CFDFEFDC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i-FI"/>
          </a:p>
        </p:txBody>
      </p:sp>
      <p:sp>
        <p:nvSpPr>
          <p:cNvPr id="7" name="Dian numeron paikkamerkki 6">
            <a:extLst>
              <a:ext uri="{FF2B5EF4-FFF2-40B4-BE49-F238E27FC236}">
                <a16:creationId xmlns:a16="http://schemas.microsoft.com/office/drawing/2014/main" id="{46FD49EF-833E-4FB8-9B20-89F21D4E30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227818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on paikkamerkki 1">
            <a:extLst>
              <a:ext uri="{FF2B5EF4-FFF2-40B4-BE49-F238E27FC236}">
                <a16:creationId xmlns:a16="http://schemas.microsoft.com/office/drawing/2014/main" id="{5BB2EDBA-6D5A-4DA2-B1A9-4936D337AE6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ots. perustyyl. napsautt.</a:t>
            </a:r>
          </a:p>
        </p:txBody>
      </p:sp>
      <p:sp>
        <p:nvSpPr>
          <p:cNvPr id="3" name="Tekstin paikkamerkki 2">
            <a:extLst>
              <a:ext uri="{FF2B5EF4-FFF2-40B4-BE49-F238E27FC236}">
                <a16:creationId xmlns:a16="http://schemas.microsoft.com/office/drawing/2014/main" id="{578B5A73-46F7-47EF-B6AA-28EE76F4822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 napsauttamalla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</a:p>
        </p:txBody>
      </p:sp>
      <p:sp>
        <p:nvSpPr>
          <p:cNvPr id="4" name="Päivämäärän paikkamerkki 3">
            <a:extLst>
              <a:ext uri="{FF2B5EF4-FFF2-40B4-BE49-F238E27FC236}">
                <a16:creationId xmlns:a16="http://schemas.microsoft.com/office/drawing/2014/main" id="{09CD5AB5-6993-4DB6-B7E7-D2D7FED01D7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3B52CF-1861-49E0-BEA7-88BBAFC98636}" type="datetimeFigureOut">
              <a:rPr lang="fi-FI" smtClean="0"/>
              <a:t>5.10.2022</a:t>
            </a:fld>
            <a:endParaRPr lang="fi-FI"/>
          </a:p>
        </p:txBody>
      </p:sp>
      <p:sp>
        <p:nvSpPr>
          <p:cNvPr id="5" name="Alatunnisteen paikkamerkki 4">
            <a:extLst>
              <a:ext uri="{FF2B5EF4-FFF2-40B4-BE49-F238E27FC236}">
                <a16:creationId xmlns:a16="http://schemas.microsoft.com/office/drawing/2014/main" id="{669CD6DF-20A7-4427-9ED3-F98E58ED6D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i-FI"/>
          </a:p>
        </p:txBody>
      </p:sp>
      <p:sp>
        <p:nvSpPr>
          <p:cNvPr id="6" name="Dian numeron paikkamerkki 5">
            <a:extLst>
              <a:ext uri="{FF2B5EF4-FFF2-40B4-BE49-F238E27FC236}">
                <a16:creationId xmlns:a16="http://schemas.microsoft.com/office/drawing/2014/main" id="{D725AA92-5633-411F-913C-917E7B4C30D5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3CF2797-AF10-4481-8233-4DFC6DA2CF5D}" type="slidenum">
              <a:rPr lang="fi-FI" smtClean="0"/>
              <a:t>‹#›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104257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303F6FE-4934-4818-BB10-04AA04EB3BA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i-FI" dirty="0"/>
              <a:t>FY7</a:t>
            </a:r>
          </a:p>
        </p:txBody>
      </p:sp>
      <p:sp>
        <p:nvSpPr>
          <p:cNvPr id="3" name="Alaotsikko 2">
            <a:extLst>
              <a:ext uri="{FF2B5EF4-FFF2-40B4-BE49-F238E27FC236}">
                <a16:creationId xmlns:a16="http://schemas.microsoft.com/office/drawing/2014/main" id="{6ABCE62C-0C1E-45BB-898F-A90CF164EED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66433484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86AFE37-00B4-4968-AC26-13203D30F1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Valon kvanttiteoria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35F38EAE-ABF3-4E76-B150-8C3B41247F6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fi-FI" dirty="0"/>
                  <a:t>Toinen samoihin aikoihin havaittu ilmiö valosähköinen ilmiö (ensi oppitunti) vaatii valon itsensä kvanttitumista</a:t>
                </a:r>
              </a:p>
              <a:p>
                <a:r>
                  <a:rPr lang="fi-FI" dirty="0"/>
                  <a:t>Valo koostuu erillisistä hiukkasmaisista olioista, fotoneista, joiden energia E=</a:t>
                </a:r>
                <a:r>
                  <a:rPr lang="fi-FI" dirty="0" err="1"/>
                  <a:t>hf</a:t>
                </a:r>
                <a:r>
                  <a:rPr lang="fi-FI" dirty="0"/>
                  <a:t> ja jonka liikemäärä </a:t>
                </a:r>
              </a:p>
              <a:p>
                <a14:m>
                  <m:oMath xmlns:m="http://schemas.openxmlformats.org/officeDocument/2006/math">
                    <m:r>
                      <a:rPr lang="fi-FI" b="0" i="1" smtClean="0">
                        <a:latin typeface="Cambria Math" panose="02040503050406030204" pitchFamily="18" charset="0"/>
                      </a:rPr>
                      <m:t>𝑝</m:t>
                    </m:r>
                    <m:r>
                      <a:rPr lang="fi-FI" b="0" i="1" smtClean="0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fi-FI" b="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h</m:t>
                        </m:r>
                      </m:num>
                      <m:den>
                        <m:r>
                          <a:rPr lang="fi-FI" b="0" i="1" smtClean="0">
                            <a:latin typeface="Cambria Math" panose="02040503050406030204" pitchFamily="18" charset="0"/>
                          </a:rPr>
                          <m:t>𝜆</m:t>
                        </m:r>
                      </m:den>
                    </m:f>
                  </m:oMath>
                </a14:m>
                <a:endParaRPr lang="fi-FI" dirty="0"/>
              </a:p>
            </p:txBody>
          </p:sp>
        </mc:Choice>
        <mc:Fallback xmlns="">
          <p:sp>
            <p:nvSpPr>
              <p:cNvPr id="3" name="Sisällön paikkamerkki 2">
                <a:extLst>
                  <a:ext uri="{FF2B5EF4-FFF2-40B4-BE49-F238E27FC236}">
                    <a16:creationId xmlns:a16="http://schemas.microsoft.com/office/drawing/2014/main" id="{35F38EAE-ABF3-4E76-B150-8C3B41247F6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fi-FI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9514246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975E581C-13EC-4582-882B-8299B028CD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tehtäviä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BD52A51-9A13-4A54-BD81-EA2ED2C870A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1-3, 1-4, 1-6, 1-11</a:t>
            </a:r>
          </a:p>
        </p:txBody>
      </p:sp>
    </p:spTree>
    <p:extLst>
      <p:ext uri="{BB962C8B-B14F-4D97-AF65-F5344CB8AC3E}">
        <p14:creationId xmlns:p14="http://schemas.microsoft.com/office/powerpoint/2010/main" val="8214313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206D66CC-6AAB-4DCB-86C2-C64AAA514DA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arviointi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E55B4879-FEB2-43F1-946D-00AD619D259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Koe n. 70 pistettä</a:t>
            </a:r>
          </a:p>
          <a:p>
            <a:r>
              <a:rPr lang="fi-FI" dirty="0"/>
              <a:t>Bonusessee 10p.</a:t>
            </a:r>
          </a:p>
          <a:p>
            <a:r>
              <a:rPr lang="fi-FI" dirty="0"/>
              <a:t>6p. Saa jos kurssin aikana jää 9 tehtävää tekemättä,  ylimääräisistä </a:t>
            </a:r>
            <a:r>
              <a:rPr lang="fi-FI" dirty="0" err="1"/>
              <a:t>max</a:t>
            </a:r>
            <a:r>
              <a:rPr lang="fi-FI" dirty="0"/>
              <a:t> 2 bonuspistettä, 1/6 tehtävistä tuottaa </a:t>
            </a:r>
            <a:r>
              <a:rPr lang="fi-FI" dirty="0" err="1"/>
              <a:t>ekan</a:t>
            </a:r>
            <a:r>
              <a:rPr lang="fi-FI" dirty="0"/>
              <a:t> pisteen</a:t>
            </a:r>
          </a:p>
          <a:p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246344794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B5EB1F78-08BF-46CB-8701-C7C2C9C9F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Fysiikan historiaa</a:t>
            </a:r>
          </a:p>
        </p:txBody>
      </p:sp>
      <p:pic>
        <p:nvPicPr>
          <p:cNvPr id="6" name="Sisällön paikkamerkki 5">
            <a:extLst>
              <a:ext uri="{FF2B5EF4-FFF2-40B4-BE49-F238E27FC236}">
                <a16:creationId xmlns:a16="http://schemas.microsoft.com/office/drawing/2014/main" id="{83048A7A-A071-42F5-868E-9592C58E4B27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5415" y="-60446"/>
            <a:ext cx="10228386" cy="12506749"/>
          </a:xfrm>
        </p:spPr>
      </p:pic>
    </p:spTree>
    <p:extLst>
      <p:ext uri="{BB962C8B-B14F-4D97-AF65-F5344CB8AC3E}">
        <p14:creationId xmlns:p14="http://schemas.microsoft.com/office/powerpoint/2010/main" val="367756273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C6F0FD71-DB1F-4D92-AC7A-DC5A6784754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Pohdinta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554CAD01-6767-43D3-A4CC-899770E74A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Mitä tapahtuu kun rautatankoa lämmitetään?</a:t>
            </a:r>
          </a:p>
          <a:p>
            <a:r>
              <a:rPr lang="fi-FI" dirty="0"/>
              <a:t>Alkaa hehkumaan lämpöä</a:t>
            </a:r>
          </a:p>
          <a:p>
            <a:r>
              <a:rPr lang="fi-FI" dirty="0"/>
              <a:t>Muuttuu punaiseksi/oranssiksi</a:t>
            </a:r>
          </a:p>
          <a:p>
            <a:r>
              <a:rPr lang="fi-FI" dirty="0"/>
              <a:t>Loistaa valkoisena</a:t>
            </a:r>
          </a:p>
          <a:p>
            <a:r>
              <a:rPr lang="fi-FI" dirty="0"/>
              <a:t>sulaa</a:t>
            </a:r>
          </a:p>
        </p:txBody>
      </p:sp>
    </p:spTree>
    <p:extLst>
      <p:ext uri="{BB962C8B-B14F-4D97-AF65-F5344CB8AC3E}">
        <p14:creationId xmlns:p14="http://schemas.microsoft.com/office/powerpoint/2010/main" val="27082953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5382CAD1-9BF9-4A9D-BD3F-BEB595E6CB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Pohdinta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1EE3B469-2738-42FD-B4D6-8B3CC417F55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8008917" cy="4351338"/>
          </a:xfrm>
        </p:spPr>
        <p:txBody>
          <a:bodyPr/>
          <a:lstStyle/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5A1C446D-BA76-4A03-BDDC-F08A866E3B9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718155" y="111050"/>
            <a:ext cx="3635645" cy="183371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771600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E3EDB661-00E6-48F4-973B-305ACE5EE8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Mustan kappaleen säteily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612F8D53-B732-4D5C-9CFC-B21DA5A74A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Tietyssä lämpötilassa oleva kappale säteilee sähkömagneettista säteilyä</a:t>
            </a:r>
          </a:p>
          <a:p>
            <a:r>
              <a:rPr lang="fi-FI" dirty="0"/>
              <a:t>Ideaalinen musta kappale säteilee kaikilla aallonpituuksilla ja absorboi kaiken siihen osuvan säteilyn</a:t>
            </a:r>
          </a:p>
          <a:p>
            <a:r>
              <a:rPr lang="fi-FI" dirty="0"/>
              <a:t>Kappaleen säteilyn spektri riippuu vain kappaleen lämpötilasta</a:t>
            </a:r>
          </a:p>
        </p:txBody>
      </p:sp>
    </p:spTree>
    <p:extLst>
      <p:ext uri="{BB962C8B-B14F-4D97-AF65-F5344CB8AC3E}">
        <p14:creationId xmlns:p14="http://schemas.microsoft.com/office/powerpoint/2010/main" val="18380803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8C022EB3-E61A-4A45-A78A-74C900446AB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Mustan kappaleen säteilyn spektri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314B5238-9E36-4ECF-B00D-27C795FD9A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Aallonpituuden pienentyessä säteilyn energia kasvaa</a:t>
            </a:r>
          </a:p>
          <a:p>
            <a:endParaRPr lang="fi-FI" dirty="0"/>
          </a:p>
        </p:txBody>
      </p:sp>
      <p:pic>
        <p:nvPicPr>
          <p:cNvPr id="4" name="Kuva 3">
            <a:extLst>
              <a:ext uri="{FF2B5EF4-FFF2-40B4-BE49-F238E27FC236}">
                <a16:creationId xmlns:a16="http://schemas.microsoft.com/office/drawing/2014/main" id="{7EA9BF5B-ADF9-4EC7-B193-6934E57E12F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234189" y="62890"/>
            <a:ext cx="3524770" cy="4243754"/>
          </a:xfrm>
          <a:prstGeom prst="rect">
            <a:avLst/>
          </a:prstGeom>
        </p:spPr>
      </p:pic>
      <p:pic>
        <p:nvPicPr>
          <p:cNvPr id="5" name="Kuva 4">
            <a:extLst>
              <a:ext uri="{FF2B5EF4-FFF2-40B4-BE49-F238E27FC236}">
                <a16:creationId xmlns:a16="http://schemas.microsoft.com/office/drawing/2014/main" id="{0FC6DA37-57C6-4C86-9665-E799156EEBA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309446" y="3811709"/>
            <a:ext cx="2174240" cy="124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8383171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305C7DA3-45C7-4A61-B790-20F244F3199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Mustan kappaleen säteilyn seuraamukset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8366F0B2-6A02-4133-8368-33F8971D6F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Maol s88. Mitkä </a:t>
            </a:r>
            <a:r>
              <a:rPr lang="fi-FI" dirty="0" err="1"/>
              <a:t>smg</a:t>
            </a:r>
            <a:r>
              <a:rPr lang="fi-FI" dirty="0"/>
              <a:t> säteilyt ovat suurienergisiä?</a:t>
            </a:r>
          </a:p>
        </p:txBody>
      </p:sp>
    </p:spTree>
    <p:extLst>
      <p:ext uri="{BB962C8B-B14F-4D97-AF65-F5344CB8AC3E}">
        <p14:creationId xmlns:p14="http://schemas.microsoft.com/office/powerpoint/2010/main" val="10188040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>
            <a:extLst>
              <a:ext uri="{FF2B5EF4-FFF2-40B4-BE49-F238E27FC236}">
                <a16:creationId xmlns:a16="http://schemas.microsoft.com/office/drawing/2014/main" id="{78D2160C-2173-4D16-B1CB-A62E192824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ultraviolettikatastrofi</a:t>
            </a:r>
          </a:p>
        </p:txBody>
      </p:sp>
      <p:sp>
        <p:nvSpPr>
          <p:cNvPr id="3" name="Sisällön paikkamerkki 2">
            <a:extLst>
              <a:ext uri="{FF2B5EF4-FFF2-40B4-BE49-F238E27FC236}">
                <a16:creationId xmlns:a16="http://schemas.microsoft.com/office/drawing/2014/main" id="{258824E9-7BBC-40AD-990E-0C3B153D9D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Mustan kappaleen säteilemä energia kasvaa säteilyn taajuuden funktiona. </a:t>
            </a:r>
          </a:p>
          <a:p>
            <a:r>
              <a:rPr lang="fi-FI" dirty="0"/>
              <a:t>UV säteilystä johtuen säteillyn energian määrä on ääretön.</a:t>
            </a:r>
          </a:p>
          <a:p>
            <a:r>
              <a:rPr lang="fi-FI" dirty="0"/>
              <a:t>Tämä on väistämätön seuraus jos oletetaan energia jatkuvaksi</a:t>
            </a:r>
          </a:p>
          <a:p>
            <a:r>
              <a:rPr lang="fi-FI" dirty="0"/>
              <a:t>Mac </a:t>
            </a:r>
            <a:r>
              <a:rPr lang="fi-FI" dirty="0" err="1"/>
              <a:t>Planck</a:t>
            </a:r>
            <a:r>
              <a:rPr lang="fi-FI" dirty="0"/>
              <a:t>: kvanttihypoteesin</a:t>
            </a:r>
          </a:p>
          <a:p>
            <a:r>
              <a:rPr lang="fi-FI" dirty="0"/>
              <a:t>Aine voi emittoida sähkömagneettista säteilyä vain tietyn suuruisina annoksina eli kvantteina. Yhden kvantin energia</a:t>
            </a:r>
          </a:p>
          <a:p>
            <a:r>
              <a:rPr lang="fi-FI" dirty="0"/>
              <a:t>E=</a:t>
            </a:r>
            <a:r>
              <a:rPr lang="fi-FI" dirty="0" err="1"/>
              <a:t>hf</a:t>
            </a:r>
            <a:r>
              <a:rPr lang="fi-FI" dirty="0"/>
              <a:t>, missä h on </a:t>
            </a:r>
            <a:r>
              <a:rPr lang="fi-FI" dirty="0" err="1"/>
              <a:t>Planckin</a:t>
            </a:r>
            <a:r>
              <a:rPr lang="fi-FI" dirty="0"/>
              <a:t> vakio</a:t>
            </a:r>
          </a:p>
        </p:txBody>
      </p:sp>
      <p:pic>
        <p:nvPicPr>
          <p:cNvPr id="5" name="Kuva 4">
            <a:extLst>
              <a:ext uri="{FF2B5EF4-FFF2-40B4-BE49-F238E27FC236}">
                <a16:creationId xmlns:a16="http://schemas.microsoft.com/office/drawing/2014/main" id="{EEC69A7C-7702-2E82-2B12-23F54D6C6ED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6000" y="365125"/>
            <a:ext cx="2174240" cy="124621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1800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</TotalTime>
  <Words>201</Words>
  <Application>Microsoft Office PowerPoint</Application>
  <PresentationFormat>Laajakuva</PresentationFormat>
  <Paragraphs>34</Paragraphs>
  <Slides>11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4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11</vt:i4>
      </vt:variant>
    </vt:vector>
  </HeadingPairs>
  <TitlesOfParts>
    <vt:vector size="16" baseType="lpstr">
      <vt:lpstr>Arial</vt:lpstr>
      <vt:lpstr>Calibri</vt:lpstr>
      <vt:lpstr>Calibri Light</vt:lpstr>
      <vt:lpstr>Cambria Math</vt:lpstr>
      <vt:lpstr>Office-teema</vt:lpstr>
      <vt:lpstr>FY7</vt:lpstr>
      <vt:lpstr>arviointi</vt:lpstr>
      <vt:lpstr>Fysiikan historiaa</vt:lpstr>
      <vt:lpstr>Pohdinta</vt:lpstr>
      <vt:lpstr>Pohdinta</vt:lpstr>
      <vt:lpstr>Mustan kappaleen säteily</vt:lpstr>
      <vt:lpstr>Mustan kappaleen säteilyn spektri</vt:lpstr>
      <vt:lpstr>Mustan kappaleen säteilyn seuraamukset</vt:lpstr>
      <vt:lpstr>ultraviolettikatastrofi</vt:lpstr>
      <vt:lpstr>Valon kvanttiteoria</vt:lpstr>
      <vt:lpstr>tehtäviä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FY7</dc:title>
  <dc:creator>Riku</dc:creator>
  <cp:lastModifiedBy>Leppänen Riku Joonatan</cp:lastModifiedBy>
  <cp:revision>8</cp:revision>
  <dcterms:created xsi:type="dcterms:W3CDTF">2020-10-04T16:21:10Z</dcterms:created>
  <dcterms:modified xsi:type="dcterms:W3CDTF">2022-10-05T10:32:26Z</dcterms:modified>
</cp:coreProperties>
</file>