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D84C1-9702-4C08-AE21-9155FC1E6027}" type="datetimeFigureOut">
              <a:rPr lang="fi-FI" smtClean="0"/>
              <a:t>14.10.2021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BCC3E-1B68-4664-A20C-B01E45B2D9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0106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D84C1-9702-4C08-AE21-9155FC1E6027}" type="datetimeFigureOut">
              <a:rPr lang="fi-FI" smtClean="0"/>
              <a:t>14.10.2021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BCC3E-1B68-4664-A20C-B01E45B2D9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7320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D84C1-9702-4C08-AE21-9155FC1E6027}" type="datetimeFigureOut">
              <a:rPr lang="fi-FI" smtClean="0"/>
              <a:t>14.10.2021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BCC3E-1B68-4664-A20C-B01E45B2D9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2819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D84C1-9702-4C08-AE21-9155FC1E6027}" type="datetimeFigureOut">
              <a:rPr lang="fi-FI" smtClean="0"/>
              <a:t>14.10.2021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BCC3E-1B68-4664-A20C-B01E45B2D9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2984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D84C1-9702-4C08-AE21-9155FC1E6027}" type="datetimeFigureOut">
              <a:rPr lang="fi-FI" smtClean="0"/>
              <a:t>14.10.2021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BCC3E-1B68-4664-A20C-B01E45B2D9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3540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D84C1-9702-4C08-AE21-9155FC1E6027}" type="datetimeFigureOut">
              <a:rPr lang="fi-FI" smtClean="0"/>
              <a:t>14.10.2021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BCC3E-1B68-4664-A20C-B01E45B2D9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6202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D84C1-9702-4C08-AE21-9155FC1E6027}" type="datetimeFigureOut">
              <a:rPr lang="fi-FI" smtClean="0"/>
              <a:t>14.10.2021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BCC3E-1B68-4664-A20C-B01E45B2D9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1813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D84C1-9702-4C08-AE21-9155FC1E6027}" type="datetimeFigureOut">
              <a:rPr lang="fi-FI" smtClean="0"/>
              <a:t>14.10.2021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BCC3E-1B68-4664-A20C-B01E45B2D9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0907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D84C1-9702-4C08-AE21-9155FC1E6027}" type="datetimeFigureOut">
              <a:rPr lang="fi-FI" smtClean="0"/>
              <a:t>14.10.2021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BCC3E-1B68-4664-A20C-B01E45B2D9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5588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D84C1-9702-4C08-AE21-9155FC1E6027}" type="datetimeFigureOut">
              <a:rPr lang="fi-FI" smtClean="0"/>
              <a:t>14.10.2021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BCC3E-1B68-4664-A20C-B01E45B2D9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1880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D84C1-9702-4C08-AE21-9155FC1E6027}" type="datetimeFigureOut">
              <a:rPr lang="fi-FI" smtClean="0"/>
              <a:t>14.10.2021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BCC3E-1B68-4664-A20C-B01E45B2D9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9536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D84C1-9702-4C08-AE21-9155FC1E6027}" type="datetimeFigureOut">
              <a:rPr lang="fi-FI" smtClean="0"/>
              <a:t>14.10.2021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BCC3E-1B68-4664-A20C-B01E45B2D9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3271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KPL 4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Tehtävien ratkaisut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38778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5319" y="389005"/>
            <a:ext cx="3943689" cy="3007338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9416" y="1316468"/>
            <a:ext cx="6433759" cy="4940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908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151" y="215945"/>
            <a:ext cx="3955601" cy="2932204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592" y="3337968"/>
            <a:ext cx="5105400" cy="2590800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7494" y="215945"/>
            <a:ext cx="4962525" cy="2581275"/>
          </a:xfrm>
          <a:prstGeom prst="rect">
            <a:avLst/>
          </a:prstGeom>
        </p:spPr>
      </p:pic>
      <p:pic>
        <p:nvPicPr>
          <p:cNvPr id="7" name="Kuva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58419" y="3443551"/>
            <a:ext cx="5181600" cy="2914650"/>
          </a:xfrm>
          <a:prstGeom prst="rect">
            <a:avLst/>
          </a:prstGeom>
        </p:spPr>
      </p:pic>
      <p:sp>
        <p:nvSpPr>
          <p:cNvPr id="8" name="Tekstiruutu 7"/>
          <p:cNvSpPr txBox="1"/>
          <p:nvPr/>
        </p:nvSpPr>
        <p:spPr>
          <a:xfrm>
            <a:off x="653143" y="5928768"/>
            <a:ext cx="4767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rgbClr val="FF0000"/>
                </a:solidFill>
              </a:rPr>
              <a:t>Kiihtyvä liike, joten eteenpäin vievät voimat ovat </a:t>
            </a:r>
          </a:p>
          <a:p>
            <a:r>
              <a:rPr lang="fi-FI" dirty="0" smtClean="0">
                <a:solidFill>
                  <a:srgbClr val="FF0000"/>
                </a:solidFill>
              </a:rPr>
              <a:t>suurempia kuin vastustavat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9" name="Tekstiruutu 8"/>
          <p:cNvSpPr txBox="1"/>
          <p:nvPr/>
        </p:nvSpPr>
        <p:spPr>
          <a:xfrm>
            <a:off x="5967957" y="2797220"/>
            <a:ext cx="53444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rgbClr val="FF0000"/>
                </a:solidFill>
              </a:rPr>
              <a:t>Tasainen nopeus, eteenpäin vievät voimat ja vastustavat voimat yhtä suuria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10" name="Tekstiruutu 9"/>
          <p:cNvSpPr txBox="1"/>
          <p:nvPr/>
        </p:nvSpPr>
        <p:spPr>
          <a:xfrm>
            <a:off x="8449219" y="4900876"/>
            <a:ext cx="33334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rgbClr val="FF0000"/>
                </a:solidFill>
              </a:rPr>
              <a:t>Hidastuva liike, vastustavat voimat suurempia kuin eteenpäin vievät</a:t>
            </a:r>
            <a:endParaRPr lang="fi-F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195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784" y="237172"/>
            <a:ext cx="3989823" cy="2048828"/>
          </a:xfrm>
          <a:prstGeom prst="rect">
            <a:avLst/>
          </a:prstGeom>
        </p:spPr>
      </p:pic>
      <p:sp>
        <p:nvSpPr>
          <p:cNvPr id="6" name="Tekstiruutu 5"/>
          <p:cNvSpPr txBox="1"/>
          <p:nvPr/>
        </p:nvSpPr>
        <p:spPr>
          <a:xfrm>
            <a:off x="4558937" y="3814354"/>
            <a:ext cx="6400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i-FI" dirty="0" smtClean="0">
                <a:solidFill>
                  <a:srgbClr val="FF0000"/>
                </a:solidFill>
              </a:rPr>
              <a:t>Voimat T</a:t>
            </a:r>
            <a:r>
              <a:rPr lang="fi-FI" baseline="-25000" dirty="0" smtClean="0">
                <a:solidFill>
                  <a:srgbClr val="FF0000"/>
                </a:solidFill>
              </a:rPr>
              <a:t>1</a:t>
            </a:r>
            <a:r>
              <a:rPr lang="fi-FI" dirty="0" smtClean="0">
                <a:solidFill>
                  <a:srgbClr val="FF0000"/>
                </a:solidFill>
              </a:rPr>
              <a:t> ja T</a:t>
            </a:r>
            <a:r>
              <a:rPr lang="fi-FI" baseline="-25000" dirty="0" smtClean="0">
                <a:solidFill>
                  <a:srgbClr val="FF0000"/>
                </a:solidFill>
              </a:rPr>
              <a:t>2</a:t>
            </a:r>
            <a:r>
              <a:rPr lang="fi-FI" dirty="0" smtClean="0">
                <a:solidFill>
                  <a:srgbClr val="FF0000"/>
                </a:solidFill>
              </a:rPr>
              <a:t> ovat </a:t>
            </a:r>
            <a:r>
              <a:rPr lang="fi-FI" dirty="0" err="1" smtClean="0">
                <a:solidFill>
                  <a:srgbClr val="FF0000"/>
                </a:solidFill>
              </a:rPr>
              <a:t>yhtäsuuria</a:t>
            </a:r>
            <a:r>
              <a:rPr lang="fi-FI" dirty="0" smtClean="0">
                <a:solidFill>
                  <a:srgbClr val="FF0000"/>
                </a:solidFill>
              </a:rPr>
              <a:t> voiman ja vastavoiman lain (N III) mukaisesti</a:t>
            </a:r>
          </a:p>
          <a:p>
            <a:pPr marL="285750" indent="-285750">
              <a:buFontTx/>
              <a:buChar char="-"/>
            </a:pPr>
            <a:r>
              <a:rPr lang="fi-FI" dirty="0" smtClean="0">
                <a:solidFill>
                  <a:srgbClr val="FF0000"/>
                </a:solidFill>
              </a:rPr>
              <a:t>Painovoima G</a:t>
            </a:r>
            <a:r>
              <a:rPr lang="fi-FI" baseline="-25000" dirty="0" smtClean="0">
                <a:solidFill>
                  <a:srgbClr val="FF0000"/>
                </a:solidFill>
              </a:rPr>
              <a:t>1</a:t>
            </a:r>
            <a:r>
              <a:rPr lang="fi-FI" dirty="0" smtClean="0">
                <a:solidFill>
                  <a:srgbClr val="FF0000"/>
                </a:solidFill>
              </a:rPr>
              <a:t> suurempi kuin jännitysvoima T</a:t>
            </a:r>
            <a:r>
              <a:rPr lang="fi-FI" baseline="-25000" dirty="0" smtClean="0">
                <a:solidFill>
                  <a:srgbClr val="FF0000"/>
                </a:solidFill>
              </a:rPr>
              <a:t>1</a:t>
            </a:r>
            <a:r>
              <a:rPr lang="fi-FI" dirty="0" smtClean="0">
                <a:solidFill>
                  <a:srgbClr val="FF0000"/>
                </a:solidFill>
              </a:rPr>
              <a:t> (jos kpl liikkuu)</a:t>
            </a:r>
          </a:p>
          <a:p>
            <a:pPr marL="285750" indent="-285750">
              <a:buFontTx/>
              <a:buChar char="-"/>
            </a:pPr>
            <a:r>
              <a:rPr lang="fi-FI" dirty="0" smtClean="0">
                <a:solidFill>
                  <a:srgbClr val="FF0000"/>
                </a:solidFill>
              </a:rPr>
              <a:t>Painovoima G</a:t>
            </a:r>
            <a:r>
              <a:rPr lang="fi-FI" baseline="-25000" dirty="0" smtClean="0">
                <a:solidFill>
                  <a:srgbClr val="FF0000"/>
                </a:solidFill>
              </a:rPr>
              <a:t>1</a:t>
            </a:r>
            <a:r>
              <a:rPr lang="fi-FI" dirty="0" smtClean="0">
                <a:solidFill>
                  <a:srgbClr val="FF0000"/>
                </a:solidFill>
              </a:rPr>
              <a:t> suurempi kuin G</a:t>
            </a:r>
            <a:r>
              <a:rPr lang="fi-FI" baseline="-25000" dirty="0" smtClean="0">
                <a:solidFill>
                  <a:srgbClr val="FF0000"/>
                </a:solidFill>
              </a:rPr>
              <a:t>2</a:t>
            </a:r>
            <a:r>
              <a:rPr lang="fi-FI" dirty="0" smtClean="0">
                <a:solidFill>
                  <a:srgbClr val="FF0000"/>
                </a:solidFill>
              </a:rPr>
              <a:t> (isompi massa)</a:t>
            </a:r>
          </a:p>
          <a:p>
            <a:pPr marL="285750" indent="-285750">
              <a:buFontTx/>
              <a:buChar char="-"/>
            </a:pPr>
            <a:r>
              <a:rPr lang="fi-FI" dirty="0" smtClean="0">
                <a:solidFill>
                  <a:srgbClr val="FF0000"/>
                </a:solidFill>
              </a:rPr>
              <a:t>Tukivoima N aina kohtisuoraan pintaa vasten!</a:t>
            </a:r>
          </a:p>
          <a:p>
            <a:pPr marL="285750" indent="-285750">
              <a:buFontTx/>
              <a:buChar char="-"/>
            </a:pPr>
            <a:r>
              <a:rPr lang="fi-FI" dirty="0" smtClean="0">
                <a:solidFill>
                  <a:srgbClr val="FF0000"/>
                </a:solidFill>
              </a:rPr>
              <a:t>Jos kappale liikkuu, on sillä kiihtyvyyttä. Molemmissa kappaleissa sama kiihtyvyys</a:t>
            </a:r>
            <a:endParaRPr lang="fi-FI" dirty="0">
              <a:solidFill>
                <a:srgbClr val="FF0000"/>
              </a:solidFill>
            </a:endParaRPr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3972" y="413929"/>
            <a:ext cx="3858851" cy="2988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697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89</Words>
  <Application>Microsoft Office PowerPoint</Application>
  <PresentationFormat>Laajakuva</PresentationFormat>
  <Paragraphs>11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KPL 4</vt:lpstr>
      <vt:lpstr>PowerPoint-esitys</vt:lpstr>
      <vt:lpstr>PowerPoint-esitys</vt:lpstr>
      <vt:lpstr>PowerPoint-esitys</vt:lpstr>
    </vt:vector>
  </TitlesOfParts>
  <Company>Kotkan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KPL 4</dc:title>
  <dc:creator>Pynnönen Antti Ilari</dc:creator>
  <cp:lastModifiedBy>Pynnönen Antti Ilari</cp:lastModifiedBy>
  <cp:revision>3</cp:revision>
  <dcterms:created xsi:type="dcterms:W3CDTF">2021-10-14T15:13:59Z</dcterms:created>
  <dcterms:modified xsi:type="dcterms:W3CDTF">2021-10-14T15:31:18Z</dcterms:modified>
</cp:coreProperties>
</file>