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F35F8D-335A-2FF1-F015-BA80C0725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9FA89D9-6169-A9A5-F199-781A79AB9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5BE09D-9C68-A96E-6148-CCCDFD4A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666DD9-97FE-CBFA-E583-8FFA51D0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1596B9-84E6-D469-80F3-478D7EF1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04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0C7DBF-FF54-E9F2-2B7C-85E7D5AB4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B916EF9-D34D-0219-45A6-29FB52CF6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2C04A6-7A4C-8AC1-F49D-9EBF93EF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4917D7-1EB1-8803-884D-6D0448F3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6247F42-76F9-5665-1855-5DFCB6C29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2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7A841C9-FA15-E15A-17DE-662144C6F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DE7EB56-1BC4-D966-59D7-A2C41A7AC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51C99D-A0DE-DF8E-0833-E925E724C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BEC8FC-170D-7FBB-F2D0-E7A80AA6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975D2F-9863-4D03-52EF-A392E7120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67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B496F2-7A3E-4AAF-F3AB-E77F10EA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649238-1637-5A6F-BA2B-569E89239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080A9D-29C7-A246-6D2B-E6C0BD98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18278C-0C08-E2A7-4684-53639067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BB042D-6758-826A-00E9-30026CBA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28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5F4F66-D46B-EECC-6B1A-57389257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7B95E7-F355-A250-4239-30BABA551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A0B725-AD25-23AA-F20B-3D27CA2EF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546806-7E24-B400-8D3A-3FB21F44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0F3CDF-0165-0E10-76F1-752F8870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70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BB2D2D-73E2-4796-91C1-464175F4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9B2D57-1321-AC7E-90FB-55B9DA921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E03CFE8-C852-6255-078A-9FF05DD1D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FDE2B5-D2F9-FE44-E18A-C9DB2A50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5D0D827-25CE-EF21-3F90-EB533077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8784A1-70EA-EC7B-7DB7-5E4AB587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741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DED996-92EA-5F62-CF66-6980FCCB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0F90BF-99E0-BE67-E9DC-18C853216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7D7CB4-1252-3D48-2309-1883E5398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C2674F5-7746-BE2B-54DA-F5E7CC89F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7CA4F5B-70A0-F537-1D8C-34104EC4F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6DF3568-0B32-9E13-D53E-7F6B1485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82793CB-70DE-D2EC-8195-1D3E8841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0AA6915-7FF6-4138-8C2C-35CA9DEB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134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A7DBC8-BB24-C93D-AB72-B0685521F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8D0DE51-4590-A312-1E96-5F097F6B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2CD785-9FAE-1702-4713-BC408281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71F980F-6C4E-30E0-70E4-02D4DCC2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30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A43A3A6-6712-68A5-369D-3FB4A396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FB8BF6C-6AC9-4F48-F84D-36A07287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2CD70FA-B983-17BC-16BB-BAC1FED1B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694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6EAE95-E29E-6A8F-187E-D107B23EC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40B022-96F0-B139-C0F1-18C1BE99A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EEDF99A-AB5F-45F8-1177-E0FA61E9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8291EC-1971-8110-B305-D9CB54011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0F123D9-89F4-2986-9AF4-7ADF44D1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E6E985-67FC-A0AD-825E-989E04328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76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674F3-82CF-3726-CA82-D06C508BE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BD32682-40B3-DAC7-930F-77715B791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C0D86AD-B779-B908-6934-F244835AB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4D4E90F-1029-D82C-DCDC-AFD6F1975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3C7DF8-A4C4-F013-4FC8-3822B70C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144003F-4EB3-7471-E19D-FA21FAD0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05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EB50AC9-5336-4F72-82D5-C3DCE479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AAD3285-CD30-E283-99D9-DC04CC78F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FD8D41-50AE-7310-A40D-A0928A2E9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AEEA5-1A01-9743-A1B0-29EE663DEA18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50E629-13E7-0E74-AD8C-872F8C823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A6ABEC-8E7D-CAC5-C356-65A61A922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61AF-5996-4F47-96A9-DCA2CA598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756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930249-8242-4E2B-AF17-C01826488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BDD999-C5E1-4B3E-A710-76867381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1A44CA-51FC-5B1A-407F-6AE937296E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t="12791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5D29AB5-47B2-AD17-8325-AAF275349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1" y="1122363"/>
            <a:ext cx="9795637" cy="2220774"/>
          </a:xfrm>
        </p:spPr>
        <p:txBody>
          <a:bodyPr>
            <a:normAutofit/>
          </a:bodyPr>
          <a:lstStyle/>
          <a:p>
            <a:r>
              <a:rPr lang="fi-FI" sz="5200">
                <a:solidFill>
                  <a:srgbClr val="000000"/>
                </a:solidFill>
              </a:rPr>
              <a:t>Hyve-etiikka kpl 7.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5EB64E6-D83A-A464-0A09-F60687A79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181" y="3514852"/>
            <a:ext cx="9795637" cy="174294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000000"/>
                </a:solidFill>
              </a:rPr>
              <a:t>Vastaa parisi </a:t>
            </a:r>
            <a:r>
              <a:rPr lang="fi-FI">
                <a:solidFill>
                  <a:srgbClr val="000000"/>
                </a:solidFill>
              </a:rPr>
              <a:t>kanssa kysymyksiin</a:t>
            </a:r>
            <a:r>
              <a:rPr lang="fi-FI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971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9F0103-F8B5-DF96-DEB1-76A6A498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2" y="741391"/>
            <a:ext cx="5479719" cy="515909"/>
          </a:xfrm>
        </p:spPr>
        <p:txBody>
          <a:bodyPr anchor="b">
            <a:normAutofit fontScale="90000"/>
          </a:bodyPr>
          <a:lstStyle/>
          <a:p>
            <a:r>
              <a:rPr lang="fi-FI" sz="3200" dirty="0"/>
              <a:t>Hyve-etiikka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F706FB-423B-4964-E02F-6CBCD0D6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3" y="1400175"/>
            <a:ext cx="6843711" cy="5343525"/>
          </a:xfrm>
        </p:spPr>
        <p:txBody>
          <a:bodyPr anchor="t">
            <a:normAutofit/>
          </a:bodyPr>
          <a:lstStyle/>
          <a:p>
            <a:r>
              <a:rPr lang="fi-FI" sz="2000" dirty="0"/>
              <a:t>1. lue kpl 7. ”Tekosi muokkaavat sinua”, millainen on hyve-etiikan idea?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r>
              <a:rPr lang="fi-FI" sz="2000" dirty="0"/>
              <a:t>2. Määrittele hyve ja kerro esimerkkejä hyveistä.</a:t>
            </a:r>
          </a:p>
        </p:txBody>
      </p:sp>
      <p:pic>
        <p:nvPicPr>
          <p:cNvPr id="18" name="Picture 17" descr="Kysymysmerkki vihreällä pastellitaustalla">
            <a:extLst>
              <a:ext uri="{FF2B5EF4-FFF2-40B4-BE49-F238E27FC236}">
                <a16:creationId xmlns:a16="http://schemas.microsoft.com/office/drawing/2014/main" id="{332DEE17-1B03-2B89-B407-56BFC0349F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087" r="3095"/>
          <a:stretch/>
        </p:blipFill>
        <p:spPr>
          <a:xfrm>
            <a:off x="7270812" y="10"/>
            <a:ext cx="4921187" cy="685799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8CE57D37-C2D0-066B-1AE3-6F4244344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24DCA44-89CF-872A-903F-96C50780E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B0CC4F5-AC85-FFFA-7EB5-33C4FCE90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928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A1E94A7-1A76-2A80-E459-0D7CC22C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2200" i="0" u="none" strike="noStrike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Pohdi, ketä poliitikkoa, vaikuttajaa, urheilijaa tai muuta julkisuuden henkilöä arvostat. Mitä hyveitä tällä henkilöllä on?</a:t>
            </a:r>
            <a:br>
              <a:rPr lang="fi-FI" sz="2200" i="0" u="none" strike="noStrike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</a:br>
            <a:endParaRPr lang="fi-FI" sz="22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AC17A8-5D1E-1476-B6E9-77D9A8CD3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1370699" cy="4116276"/>
          </a:xfrm>
        </p:spPr>
        <p:txBody>
          <a:bodyPr anchor="ctr">
            <a:normAutofit/>
          </a:bodyPr>
          <a:lstStyle/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15550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0F6D124-C488-A87F-724D-E9DD7395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3100">
                <a:solidFill>
                  <a:srgbClr val="FFFFFF"/>
                </a:solidFill>
              </a:rPr>
              <a:t>Hyveiden hankkiminen: miten omia hyveitä voi kehittää?</a:t>
            </a:r>
            <a:br>
              <a:rPr lang="fi-FI" sz="3100">
                <a:solidFill>
                  <a:srgbClr val="FFFFFF"/>
                </a:solidFill>
              </a:rPr>
            </a:br>
            <a:endParaRPr lang="fi-FI" sz="31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4A247-9855-B413-0C7E-3E7546068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8"/>
            <a:ext cx="11270687" cy="4801271"/>
          </a:xfrm>
        </p:spPr>
        <p:txBody>
          <a:bodyPr anchor="ctr">
            <a:normAutofit/>
          </a:bodyPr>
          <a:lstStyle/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65712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52C5518-1563-0F0E-8C37-9483F456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330200"/>
            <a:ext cx="11123054" cy="998007"/>
          </a:xfrm>
        </p:spPr>
        <p:txBody>
          <a:bodyPr>
            <a:noAutofit/>
          </a:bodyPr>
          <a:lstStyle/>
          <a:p>
            <a:r>
              <a:rPr lang="fi-FI" sz="2800" i="0" u="none" strike="noStrike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On sanottu, että pitää tarkkailla ajatuksiaan, koska niistä tulee tekoja, teoista tapoja, tavoista luonne ja luonteesta kohtalo. Mitä tämä voisi tarkoittaa sinun kohdallasi?</a:t>
            </a:r>
            <a:br>
              <a:rPr lang="fi-FI" sz="2800" i="0" u="none" strike="noStrike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</a:br>
            <a:endParaRPr lang="fi-FI" sz="2800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25FF24-E6C5-1C9C-5625-7CF59B2D9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920940"/>
            <a:ext cx="11023599" cy="4606859"/>
          </a:xfrm>
        </p:spPr>
        <p:txBody>
          <a:bodyPr anchor="ctr">
            <a:normAutofit/>
          </a:bodyPr>
          <a:lstStyle/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01518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8E5155B-7AC5-216D-2608-84D86A16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</a:rPr>
              <a:t>Pahe: Lue kirjasta kpl 7. ”Paheellista menoa”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6190C3-2754-A7E9-440D-78B0905DA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400050"/>
            <a:ext cx="11418325" cy="6163412"/>
          </a:xfrm>
        </p:spPr>
        <p:txBody>
          <a:bodyPr anchor="ctr">
            <a:normAutofit/>
          </a:bodyPr>
          <a:lstStyle/>
          <a:p>
            <a:r>
              <a:rPr lang="fi-FI" sz="2000" dirty="0"/>
              <a:t>a. Määrittele pahe.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r>
              <a:rPr lang="fi-FI" sz="2000" dirty="0"/>
              <a:t>b. Miten paheet kehittyvät?</a:t>
            </a:r>
          </a:p>
        </p:txBody>
      </p:sp>
    </p:spTree>
    <p:extLst>
      <p:ext uri="{BB962C8B-B14F-4D97-AF65-F5344CB8AC3E}">
        <p14:creationId xmlns:p14="http://schemas.microsoft.com/office/powerpoint/2010/main" val="156177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8BE73C2-CC5B-23A9-45F6-1635BB854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294538"/>
            <a:ext cx="10871199" cy="1033669"/>
          </a:xfrm>
        </p:spPr>
        <p:txBody>
          <a:bodyPr>
            <a:normAutofit fontScale="90000"/>
          </a:bodyPr>
          <a:lstStyle/>
          <a:p>
            <a:r>
              <a:rPr lang="fi-FI" sz="4000" i="0" u="none" strike="noStrike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Yo-tehtävä: Runoilija Eino Leinon tunnetut säkeet kuuluvat:</a:t>
            </a:r>
            <a:br>
              <a:rPr lang="fi-FI" sz="4000" i="0" u="none" strike="noStrike" dirty="0">
                <a:effectLst/>
                <a:latin typeface="Source Sans Pro" panose="020B0503030403020204" pitchFamily="34" charset="0"/>
              </a:rPr>
            </a:br>
            <a:endParaRPr lang="fi-FI" sz="4000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3435F8-2C52-F008-3AD2-3EEF9F0AC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32" y="1473200"/>
            <a:ext cx="11732645" cy="5245100"/>
          </a:xfrm>
        </p:spPr>
        <p:txBody>
          <a:bodyPr anchor="ctr">
            <a:normAutofit/>
          </a:bodyPr>
          <a:lstStyle/>
          <a:p>
            <a:pPr marL="0" indent="0" rtl="0">
              <a:buNone/>
            </a:pPr>
            <a:r>
              <a:rPr lang="fi-FI" sz="1700" b="1" i="1" u="none" strike="noStrike" dirty="0">
                <a:effectLst/>
                <a:latin typeface="Source Sans Pro" panose="020B0503030403020204" pitchFamily="34" charset="0"/>
              </a:rPr>
              <a:t>”Paha ei ole kenkään ihminen,</a:t>
            </a:r>
            <a:br>
              <a:rPr lang="fi-FI" sz="1700" b="1" i="1" u="none" strike="noStrike" dirty="0">
                <a:effectLst/>
                <a:latin typeface="Source Sans Pro" panose="020B0503030403020204" pitchFamily="34" charset="0"/>
              </a:rPr>
            </a:br>
            <a:r>
              <a:rPr lang="fi-FI" sz="1700" b="1" i="1" u="none" strike="noStrike" dirty="0">
                <a:effectLst/>
                <a:latin typeface="Source Sans Pro" panose="020B0503030403020204" pitchFamily="34" charset="0"/>
              </a:rPr>
              <a:t>vaan toinen on heikompi toista.</a:t>
            </a:r>
            <a:br>
              <a:rPr lang="fi-FI" sz="1700" b="1" i="1" u="none" strike="noStrike" dirty="0">
                <a:effectLst/>
                <a:latin typeface="Source Sans Pro" panose="020B0503030403020204" pitchFamily="34" charset="0"/>
              </a:rPr>
            </a:br>
            <a:r>
              <a:rPr lang="fi-FI" sz="1700" b="1" i="1" u="none" strike="noStrike" dirty="0">
                <a:effectLst/>
                <a:latin typeface="Source Sans Pro" panose="020B0503030403020204" pitchFamily="34" charset="0"/>
              </a:rPr>
              <a:t>On hyvää rinnassa jokaisen,</a:t>
            </a:r>
            <a:br>
              <a:rPr lang="fi-FI" sz="1700" b="1" i="1" u="none" strike="noStrike" dirty="0">
                <a:effectLst/>
                <a:latin typeface="Source Sans Pro" panose="020B0503030403020204" pitchFamily="34" charset="0"/>
              </a:rPr>
            </a:br>
            <a:r>
              <a:rPr lang="fi-FI" sz="1700" b="1" i="1" u="none" strike="noStrike" dirty="0" err="1">
                <a:effectLst/>
                <a:latin typeface="Source Sans Pro" panose="020B0503030403020204" pitchFamily="34" charset="0"/>
              </a:rPr>
              <a:t>vaikk</a:t>
            </a:r>
            <a:r>
              <a:rPr lang="fi-FI" sz="1700" b="1" i="1" u="none" strike="noStrike" dirty="0">
                <a:effectLst/>
                <a:latin typeface="Source Sans Pro" panose="020B0503030403020204" pitchFamily="34" charset="0"/>
              </a:rPr>
              <a:t>’ aina ei esille loista.”	</a:t>
            </a:r>
            <a:r>
              <a:rPr lang="fi-FI" sz="1700" b="1" dirty="0">
                <a:latin typeface="Source Sans Pro" panose="020B0503030403020204" pitchFamily="34" charset="0"/>
              </a:rPr>
              <a:t> - </a:t>
            </a:r>
            <a:r>
              <a:rPr lang="fi-FI" sz="1700" b="0" i="1" u="none" strike="noStrike" dirty="0">
                <a:effectLst/>
                <a:latin typeface="Source Sans Pro" panose="020B0503030403020204" pitchFamily="34" charset="0"/>
              </a:rPr>
              <a:t>Aurinkolaulu (1898)</a:t>
            </a:r>
          </a:p>
          <a:p>
            <a:r>
              <a:rPr lang="fi-FI" sz="1700" dirty="0">
                <a:latin typeface="Source Sans Pro" panose="020B0503030403020204" pitchFamily="34" charset="0"/>
              </a:rPr>
              <a:t>a</a:t>
            </a:r>
            <a:r>
              <a:rPr lang="fi-FI" sz="1700" b="0" i="0" dirty="0">
                <a:effectLst/>
                <a:latin typeface="Source Sans Pro" panose="020B0503030403020204" pitchFamily="34" charset="0"/>
              </a:rPr>
              <a:t>. Arvioi Eino Leinon ilmaisemaa käsitystä pahuudesta. </a:t>
            </a:r>
          </a:p>
          <a:p>
            <a:endParaRPr lang="fi-FI" sz="1700" dirty="0"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fi-FI" sz="1700" i="0" dirty="0">
              <a:effectLst/>
              <a:latin typeface="Source Sans Pro" panose="020B0503030403020204" pitchFamily="34" charset="0"/>
            </a:endParaRPr>
          </a:p>
          <a:p>
            <a:endParaRPr lang="fi-FI" sz="1700" i="0" dirty="0">
              <a:effectLst/>
              <a:latin typeface="Source Sans Pro" panose="020B0503030403020204" pitchFamily="34" charset="0"/>
            </a:endParaRPr>
          </a:p>
          <a:p>
            <a:endParaRPr lang="fi-FI" sz="1700" i="0" dirty="0">
              <a:effectLst/>
              <a:latin typeface="Source Sans Pro" panose="020B0503030403020204" pitchFamily="34" charset="0"/>
            </a:endParaRPr>
          </a:p>
          <a:p>
            <a:pPr rtl="0"/>
            <a:r>
              <a:rPr lang="fi-FI" sz="1700" b="0" i="0" dirty="0">
                <a:effectLst/>
                <a:latin typeface="Source Sans Pro" panose="020B0503030403020204" pitchFamily="34" charset="0"/>
              </a:rPr>
              <a:t>b) Mitä tarkoitetaan, kun puhutaan ihmisen pahuudesta? </a:t>
            </a:r>
          </a:p>
          <a:p>
            <a:pPr marL="0" indent="0">
              <a:buNone/>
            </a:pPr>
            <a:br>
              <a:rPr lang="fi-FI" sz="1700" i="0" dirty="0">
                <a:effectLst/>
                <a:latin typeface="Source Sans Pro" panose="020B0503030403020204" pitchFamily="34" charset="0"/>
              </a:rPr>
            </a:br>
            <a:endParaRPr lang="fi-FI" sz="1700" i="0" dirty="0">
              <a:effectLst/>
              <a:latin typeface="Source Sans Pro" panose="020B0503030403020204" pitchFamily="34" charset="0"/>
            </a:endParaRPr>
          </a:p>
          <a:p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363916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183</Words>
  <Application>Microsoft Macintosh PowerPoint</Application>
  <PresentationFormat>Laajakuva</PresentationFormat>
  <Paragraphs>27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Office-teema</vt:lpstr>
      <vt:lpstr>Hyve-etiikka kpl 7.</vt:lpstr>
      <vt:lpstr>Hyve-etiikka </vt:lpstr>
      <vt:lpstr>Pohdi, ketä poliitikkoa, vaikuttajaa, urheilijaa tai muuta julkisuuden henkilöä arvostat. Mitä hyveitä tällä henkilöllä on? </vt:lpstr>
      <vt:lpstr>Hyveiden hankkiminen: miten omia hyveitä voi kehittää? </vt:lpstr>
      <vt:lpstr>On sanottu, että pitää tarkkailla ajatuksiaan, koska niistä tulee tekoja, teoista tapoja, tavoista luonne ja luonteesta kohtalo. Mitä tämä voisi tarkoittaa sinun kohdallasi? </vt:lpstr>
      <vt:lpstr>Pahe: Lue kirjasta kpl 7. ”Paheellista menoa”</vt:lpstr>
      <vt:lpstr>Yo-tehtävä: Runoilija Eino Leinon tunnetut säkeet kuuluvat: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Hyve-etiikka kpl 7.</dc:title>
  <dc:creator>Anttila Petri Juha</dc:creator>
  <cp:lastModifiedBy>Anttila Petri Juha</cp:lastModifiedBy>
  <cp:revision>2</cp:revision>
  <dcterms:created xsi:type="dcterms:W3CDTF">2023-12-18T06:02:12Z</dcterms:created>
  <dcterms:modified xsi:type="dcterms:W3CDTF">2023-12-18T07:28:01Z</dcterms:modified>
</cp:coreProperties>
</file>