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1" r:id="rId2"/>
  </p:sldMasterIdLst>
  <p:notesMasterIdLst>
    <p:notesMasterId r:id="rId11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7" r:id="rId22"/>
    <p:sldId id="275" r:id="rId23"/>
    <p:sldId id="276" r:id="rId24"/>
    <p:sldId id="278" r:id="rId25"/>
    <p:sldId id="279" r:id="rId26"/>
    <p:sldId id="280" r:id="rId27"/>
    <p:sldId id="281" r:id="rId28"/>
    <p:sldId id="282" r:id="rId29"/>
    <p:sldId id="283" r:id="rId30"/>
    <p:sldId id="284" r:id="rId31"/>
    <p:sldId id="341" r:id="rId32"/>
    <p:sldId id="286" r:id="rId33"/>
    <p:sldId id="287" r:id="rId34"/>
    <p:sldId id="288" r:id="rId35"/>
    <p:sldId id="289" r:id="rId36"/>
    <p:sldId id="290" r:id="rId37"/>
    <p:sldId id="291" r:id="rId38"/>
    <p:sldId id="293" r:id="rId39"/>
    <p:sldId id="294" r:id="rId40"/>
    <p:sldId id="295" r:id="rId41"/>
    <p:sldId id="296" r:id="rId42"/>
    <p:sldId id="297" r:id="rId43"/>
    <p:sldId id="299" r:id="rId44"/>
    <p:sldId id="342" r:id="rId45"/>
    <p:sldId id="300" r:id="rId46"/>
    <p:sldId id="301" r:id="rId47"/>
    <p:sldId id="343" r:id="rId48"/>
    <p:sldId id="302" r:id="rId49"/>
    <p:sldId id="303" r:id="rId50"/>
    <p:sldId id="304" r:id="rId51"/>
    <p:sldId id="305" r:id="rId52"/>
    <p:sldId id="306" r:id="rId53"/>
    <p:sldId id="307" r:id="rId54"/>
    <p:sldId id="308" r:id="rId55"/>
    <p:sldId id="309" r:id="rId56"/>
    <p:sldId id="310" r:id="rId57"/>
    <p:sldId id="369" r:id="rId58"/>
    <p:sldId id="370" r:id="rId59"/>
    <p:sldId id="371" r:id="rId60"/>
    <p:sldId id="311" r:id="rId61"/>
    <p:sldId id="312" r:id="rId62"/>
    <p:sldId id="315" r:id="rId63"/>
    <p:sldId id="316" r:id="rId64"/>
    <p:sldId id="317" r:id="rId65"/>
    <p:sldId id="372" r:id="rId66"/>
    <p:sldId id="318" r:id="rId67"/>
    <p:sldId id="319" r:id="rId68"/>
    <p:sldId id="320" r:id="rId69"/>
    <p:sldId id="321" r:id="rId70"/>
    <p:sldId id="344" r:id="rId71"/>
    <p:sldId id="346" r:id="rId72"/>
    <p:sldId id="348" r:id="rId73"/>
    <p:sldId id="347" r:id="rId74"/>
    <p:sldId id="373" r:id="rId75"/>
    <p:sldId id="313" r:id="rId76"/>
    <p:sldId id="314" r:id="rId77"/>
    <p:sldId id="349" r:id="rId78"/>
    <p:sldId id="350" r:id="rId79"/>
    <p:sldId id="325" r:id="rId80"/>
    <p:sldId id="326" r:id="rId81"/>
    <p:sldId id="327" r:id="rId82"/>
    <p:sldId id="328" r:id="rId83"/>
    <p:sldId id="352" r:id="rId84"/>
    <p:sldId id="334" r:id="rId85"/>
    <p:sldId id="331" r:id="rId86"/>
    <p:sldId id="355" r:id="rId87"/>
    <p:sldId id="329" r:id="rId88"/>
    <p:sldId id="330" r:id="rId89"/>
    <p:sldId id="335" r:id="rId90"/>
    <p:sldId id="375" r:id="rId91"/>
    <p:sldId id="354" r:id="rId92"/>
    <p:sldId id="374" r:id="rId93"/>
    <p:sldId id="333" r:id="rId94"/>
    <p:sldId id="332" r:id="rId95"/>
    <p:sldId id="356" r:id="rId96"/>
    <p:sldId id="358" r:id="rId97"/>
    <p:sldId id="357" r:id="rId98"/>
    <p:sldId id="359" r:id="rId99"/>
    <p:sldId id="360" r:id="rId100"/>
    <p:sldId id="336" r:id="rId101"/>
    <p:sldId id="340" r:id="rId102"/>
    <p:sldId id="338" r:id="rId103"/>
    <p:sldId id="361" r:id="rId104"/>
    <p:sldId id="339" r:id="rId105"/>
    <p:sldId id="363" r:id="rId106"/>
    <p:sldId id="365" r:id="rId107"/>
    <p:sldId id="366" r:id="rId108"/>
    <p:sldId id="368" r:id="rId109"/>
    <p:sldId id="364" r:id="rId110"/>
    <p:sldId id="367" r:id="rId111"/>
    <p:sldId id="337" r:id="rId1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4FE73-5C84-13FA-E330-10776568100C}" v="338" dt="2021-03-08T09:31:51.582"/>
    <p1510:client id="{1B9CAE9F-A06E-2000-B650-ED41E0D2D726}" v="158" dt="2021-02-25T05:13:26.067"/>
    <p1510:client id="{1ED235F8-B291-9FB0-3D26-6BC63E876B3B}" v="72" dt="2021-03-16T11:45:07.820"/>
    <p1510:client id="{2BE28CC6-0A46-3679-0A27-8B64E252AAA7}" v="135" dt="2021-03-15T07:55:59.526"/>
    <p1510:client id="{30A8A46A-EA9E-CC22-1768-E0D187B7AC4D}" v="971" dt="2021-03-18T05:23:59.379"/>
    <p1510:client id="{33850C5E-E23B-D4D3-2F33-AD78F687F0F3}" v="1030" dt="2021-03-25T05:17:06.147"/>
    <p1510:client id="{42B0EB0C-CCA9-01DC-DDBB-FD91C75AA56B}" v="721" dt="2021-03-29T09:07:27.711"/>
    <p1510:client id="{4B10B79F-20A7-2000-98C8-32B3FFD9A801}" v="87" dt="2021-03-23T11:31:05.444"/>
    <p1510:client id="{54542173-7845-D3FA-52CB-B68D10698F80}" v="9" dt="2021-03-15T21:33:09.285"/>
    <p1510:client id="{6F9D244F-EB39-772A-8C02-510059BF1120}" v="1082" dt="2021-03-29T21:40:54.127"/>
    <p1510:client id="{74F7B69F-E068-2000-B526-10B8A457B424}" v="732" dt="2021-03-23T05:00:54.045"/>
    <p1510:client id="{758AB29F-6073-2000-98C8-30AFBEFDE694}" v="128" dt="2021-03-09T10:21:05.711"/>
    <p1510:client id="{77D89A92-D5C6-4DA2-B9AE-6DA9B581C39A}" v="3" dt="2022-02-08T04:22:15.412"/>
    <p1510:client id="{800FAF81-2EB5-C657-94BD-20B6BDFCE629}" v="705" dt="2021-03-22T10:04:07.815"/>
    <p1510:client id="{ACBFB73D-1C70-FAFB-DF4B-A293AC931951}" v="92" dt="2021-03-30T10:28:57.545"/>
    <p1510:client id="{B30430AE-8205-5376-FFEF-FB205E18341F}" v="1246" dt="2020-03-19T06:30:43.346"/>
    <p1510:client id="{C42B7E68-993A-6465-18C8-D1C283308F37}" v="451" dt="2021-03-29T05:11:47.556"/>
    <p1510:client id="{CE68B59F-C04C-2000-98C8-3FCCA6400747}" v="82" dt="2021-03-18T08:11:34.342"/>
    <p1510:client id="{D668A21E-550D-7CE6-4E59-45DE84BC58CF}" v="860" dt="2021-02-23T09:57:15.196"/>
    <p1510:client id="{E76FAAAA-2751-5210-C7EA-56A54C7102A2}" v="969" dt="2021-03-09T07:23:44.409"/>
    <p1510:client id="{F48D32C7-309C-E884-8556-A75823022171}" v="266" dt="2021-03-11T06:35:29.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9"/>
    <p:restoredTop sz="94632"/>
  </p:normalViewPr>
  <p:slideViewPr>
    <p:cSldViewPr snapToGrid="0">
      <p:cViewPr varScale="1">
        <p:scale>
          <a:sx n="106" d="100"/>
          <a:sy n="106" d="100"/>
        </p:scale>
        <p:origin x="7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118" Type="http://schemas.microsoft.com/office/2015/10/relationships/revisionInfo" Target="revisionInfo.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30ea8999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30ea8999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30ea8999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30ea8999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30ea8999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30ea8999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e2ce78e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e2ce78e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30ea8999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30ea8999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30ea8999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30ea8999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dea8dff8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dea8dff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0ea8999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30ea8999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30ea89990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30ea8999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dea8dff8d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dea8dff8d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2ccc10d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2ccc10d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dea8dff8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dea8dff8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dea8dff8d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dea8dff8d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dea8dff8d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dea8dff8d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0c14df7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0c14df7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0cda4711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0cda4711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df2bd15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df2bd15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f767239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f767239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1f9fde1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1f9fde1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1f9fde16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1f9fde16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1f9fde16c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1f9fde16c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1f9fde16c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1f9fde16c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1f9fde16c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1f9fde16c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1f9fde16c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1f9fde16c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1f9fde16c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1f9fde16c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1f9fde16c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1f9fde16c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4fb3fc445c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4fb3fc445c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fb3fc445c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4fb3fc445c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25a0ad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25a0ad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dc172d15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dc172d15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525a0ad4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525a0ad4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25a0ad4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525a0ad4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4fcc57e5f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4fcc57e5f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4fcc57e5f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4fcc57e5f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525a0ad4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525a0ad4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7ed65e07a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7ed65e07a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25a0ad4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25a0ad4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7ed65e07a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7ed65e07a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525a0ad41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525a0ad41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525a0ad41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525a0ad4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525a0ad4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525a0ad4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525a0ad4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525a0ad4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525a0ad4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525a0ad4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25a052e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25a052e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7eecad47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7eecad4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25a052e2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525a052e2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7efe4dec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7efe4dec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209d1e2e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5209d1e2e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3ab41cf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3ab41cf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53ab41cf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53ab41cf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dc172d15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dc172d15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efe4decd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efe4decd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554d125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554d125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7eecad47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7eecad47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7eecad470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7eecad470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57502646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5750264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7f27210a3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7f27210a3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57502646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57502646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7f27210a3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7f27210a3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5750264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35750264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57502646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357502646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0df3966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0df3966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5750264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5750264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21582e54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21582e5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62308d24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62308d24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62308d24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62308d24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529f2d9b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529f2d9b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43fd79b5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543fd79b5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543fd79b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543fd79b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0df39668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0df39668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30ea8999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30ea8999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numCol="1"/>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numCol="1"/>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numCol="1"/>
          <a:lstStyle>
            <a:lvl1pPr>
              <a:defRPr/>
            </a:lvl1pPr>
          </a:lstStyle>
          <a:p>
            <a:endParaRPr lang="en-US"/>
          </a:p>
        </p:txBody>
      </p:sp>
      <p:sp>
        <p:nvSpPr>
          <p:cNvPr id="5" name="Footer Placeholder 4"/>
          <p:cNvSpPr>
            <a:spLocks noGrp="1"/>
          </p:cNvSpPr>
          <p:nvPr>
            <p:ph type="ftr" sz="quarter" idx="11"/>
          </p:nvPr>
        </p:nvSpPr>
        <p:spPr/>
        <p:txBody>
          <a:bodyPr numCol="1"/>
          <a:lstStyle>
            <a:lvl1pPr>
              <a:defRPr/>
            </a:lvl1pPr>
          </a:lstStyle>
          <a:p>
            <a:endParaRPr lang="en-US"/>
          </a:p>
        </p:txBody>
      </p:sp>
      <p:sp>
        <p:nvSpPr>
          <p:cNvPr id="6" name="Slide Number Placeholder 5"/>
          <p:cNvSpPr>
            <a:spLocks noGrp="1"/>
          </p:cNvSpPr>
          <p:nvPr>
            <p:ph type="sldNum" sz="quarter" idx="12"/>
          </p:nvPr>
        </p:nvSpPr>
        <p:spPr/>
        <p:txBody>
          <a:bodyPr numCol="1"/>
          <a:lstStyle>
            <a:lvl1pPr>
              <a:defRPr/>
            </a:lvl1pPr>
          </a:lstStyle>
          <a:p>
            <a:fld id="{C9600221-B624-45B7-9E68-D1D79752583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lvl1pPr>
              <a:defRPr/>
            </a:lvl1pPr>
          </a:lstStyle>
          <a:p>
            <a:endParaRPr lang="en-US"/>
          </a:p>
        </p:txBody>
      </p:sp>
      <p:sp>
        <p:nvSpPr>
          <p:cNvPr id="5" name="Footer Placeholder 4"/>
          <p:cNvSpPr>
            <a:spLocks noGrp="1"/>
          </p:cNvSpPr>
          <p:nvPr>
            <p:ph type="ftr" sz="quarter" idx="11"/>
          </p:nvPr>
        </p:nvSpPr>
        <p:spPr/>
        <p:txBody>
          <a:bodyPr numCol="1"/>
          <a:lstStyle>
            <a:lvl1pPr>
              <a:defRPr/>
            </a:lvl1pPr>
          </a:lstStyle>
          <a:p>
            <a:endParaRPr lang="en-US"/>
          </a:p>
        </p:txBody>
      </p:sp>
      <p:sp>
        <p:nvSpPr>
          <p:cNvPr id="6" name="Slide Number Placeholder 5"/>
          <p:cNvSpPr>
            <a:spLocks noGrp="1"/>
          </p:cNvSpPr>
          <p:nvPr>
            <p:ph type="sldNum" sz="quarter" idx="12"/>
          </p:nvPr>
        </p:nvSpPr>
        <p:spPr/>
        <p:txBody>
          <a:bodyPr numCol="1"/>
          <a:lstStyle>
            <a:lvl1pPr>
              <a:defRPr/>
            </a:lvl1pPr>
          </a:lstStyle>
          <a:p>
            <a:fld id="{A5BC7F78-48E6-4BBC-B0E1-56BD2A17FC9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numCol="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4E83BA4B-50FE-4B84-AE64-D7F085A2A31A}" type="datetimeFigureOut">
              <a:rPr lang="en-US" smtClean="0"/>
              <a:t>3/25/22</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FD6B306A-339E-4A68-B601-FE88844A1F9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lvl1pPr>
              <a:defRPr/>
            </a:lvl1pPr>
          </a:lstStyle>
          <a:p>
            <a:endParaRPr lang="en-US"/>
          </a:p>
        </p:txBody>
      </p:sp>
      <p:sp>
        <p:nvSpPr>
          <p:cNvPr id="6" name="Footer Placeholder 5"/>
          <p:cNvSpPr>
            <a:spLocks noGrp="1"/>
          </p:cNvSpPr>
          <p:nvPr>
            <p:ph type="ftr" sz="quarter" idx="11"/>
          </p:nvPr>
        </p:nvSpPr>
        <p:spPr/>
        <p:txBody>
          <a:bodyPr numCol="1"/>
          <a:lstStyle>
            <a:lvl1pPr>
              <a:defRPr/>
            </a:lvl1pPr>
          </a:lstStyle>
          <a:p>
            <a:endParaRPr lang="en-US"/>
          </a:p>
        </p:txBody>
      </p:sp>
      <p:sp>
        <p:nvSpPr>
          <p:cNvPr id="7" name="Slide Number Placeholder 6"/>
          <p:cNvSpPr>
            <a:spLocks noGrp="1"/>
          </p:cNvSpPr>
          <p:nvPr>
            <p:ph type="sldNum" sz="quarter" idx="12"/>
          </p:nvPr>
        </p:nvSpPr>
        <p:spPr/>
        <p:txBody>
          <a:bodyPr numCol="1"/>
          <a:lstStyle>
            <a:lvl1pPr>
              <a:defRPr/>
            </a:lvl1pPr>
          </a:lstStyle>
          <a:p>
            <a:fld id="{146B05A8-4507-4941-A8ED-92C83DD237D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4E83BA4B-50FE-4B84-AE64-D7F085A2A31A}" type="datetimeFigureOut">
              <a:rPr lang="en-US" smtClean="0"/>
              <a:t>3/25/22</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FD6B306A-339E-4A68-B601-FE88844A1F9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lvl1pPr>
              <a:defRPr/>
            </a:lvl1pPr>
          </a:lstStyle>
          <a:p>
            <a:endParaRPr lang="en-US"/>
          </a:p>
        </p:txBody>
      </p:sp>
      <p:sp>
        <p:nvSpPr>
          <p:cNvPr id="4" name="Footer Placeholder 3"/>
          <p:cNvSpPr>
            <a:spLocks noGrp="1"/>
          </p:cNvSpPr>
          <p:nvPr>
            <p:ph type="ftr" sz="quarter" idx="11"/>
          </p:nvPr>
        </p:nvSpPr>
        <p:spPr/>
        <p:txBody>
          <a:bodyPr numCol="1"/>
          <a:lstStyle>
            <a:lvl1pPr>
              <a:defRPr/>
            </a:lvl1pPr>
          </a:lstStyle>
          <a:p>
            <a:endParaRPr lang="en-US"/>
          </a:p>
        </p:txBody>
      </p:sp>
      <p:sp>
        <p:nvSpPr>
          <p:cNvPr id="5" name="Slide Number Placeholder 4"/>
          <p:cNvSpPr>
            <a:spLocks noGrp="1"/>
          </p:cNvSpPr>
          <p:nvPr>
            <p:ph type="sldNum" sz="quarter" idx="12"/>
          </p:nvPr>
        </p:nvSpPr>
        <p:spPr/>
        <p:txBody>
          <a:bodyPr numCol="1"/>
          <a:lstStyle>
            <a:lvl1pPr>
              <a:defRPr/>
            </a:lvl1pPr>
          </a:lstStyle>
          <a:p>
            <a:fld id="{2D52B7B6-6F1B-4A62-B87E-81AD4998D87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lvl1pPr>
              <a:defRPr/>
            </a:lvl1pPr>
          </a:lstStyle>
          <a:p>
            <a:endParaRPr lang="en-US"/>
          </a:p>
        </p:txBody>
      </p:sp>
      <p:sp>
        <p:nvSpPr>
          <p:cNvPr id="3" name="Footer Placeholder 2"/>
          <p:cNvSpPr>
            <a:spLocks noGrp="1"/>
          </p:cNvSpPr>
          <p:nvPr>
            <p:ph type="ftr" sz="quarter" idx="11"/>
          </p:nvPr>
        </p:nvSpPr>
        <p:spPr/>
        <p:txBody>
          <a:bodyPr numCol="1"/>
          <a:lstStyle>
            <a:lvl1pPr>
              <a:defRPr/>
            </a:lvl1pPr>
          </a:lstStyle>
          <a:p>
            <a:endParaRPr lang="en-US"/>
          </a:p>
        </p:txBody>
      </p:sp>
      <p:sp>
        <p:nvSpPr>
          <p:cNvPr id="4" name="Slide Number Placeholder 3"/>
          <p:cNvSpPr>
            <a:spLocks noGrp="1"/>
          </p:cNvSpPr>
          <p:nvPr>
            <p:ph type="sldNum" sz="quarter" idx="12"/>
          </p:nvPr>
        </p:nvSpPr>
        <p:spPr/>
        <p:txBody>
          <a:bodyPr numCol="1"/>
          <a:lstStyle>
            <a:lvl1pPr>
              <a:defRPr/>
            </a:lvl1pPr>
          </a:lstStyle>
          <a:p>
            <a:fld id="{08F7B79A-4EA2-44AE-9F7F-F6A143AD223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numCol="1"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4E83BA4B-50FE-4B84-AE64-D7F085A2A31A}" type="datetimeFigureOut">
              <a:rPr lang="en-US" smtClean="0"/>
              <a:t>3/25/22</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FD6B306A-339E-4A68-B601-FE88844A1F9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numCol="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4E83BA4B-50FE-4B84-AE64-D7F085A2A31A}" type="datetimeFigureOut">
              <a:rPr lang="en-US" smtClean="0"/>
              <a:t>3/25/22</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FD6B306A-339E-4A68-B601-FE88844A1F9D}"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lvl1pPr>
              <a:defRPr/>
            </a:lvl1pPr>
          </a:lstStyle>
          <a:p>
            <a:endParaRPr lang="en-US"/>
          </a:p>
        </p:txBody>
      </p:sp>
      <p:sp>
        <p:nvSpPr>
          <p:cNvPr id="5" name="Footer Placeholder 4"/>
          <p:cNvSpPr>
            <a:spLocks noGrp="1"/>
          </p:cNvSpPr>
          <p:nvPr>
            <p:ph type="ftr" sz="quarter" idx="11"/>
          </p:nvPr>
        </p:nvSpPr>
        <p:spPr/>
        <p:txBody>
          <a:bodyPr numCol="1"/>
          <a:lstStyle>
            <a:lvl1pPr>
              <a:defRPr/>
            </a:lvl1pPr>
          </a:lstStyle>
          <a:p>
            <a:endParaRPr lang="en-US"/>
          </a:p>
        </p:txBody>
      </p:sp>
      <p:sp>
        <p:nvSpPr>
          <p:cNvPr id="6" name="Slide Number Placeholder 5"/>
          <p:cNvSpPr>
            <a:spLocks noGrp="1"/>
          </p:cNvSpPr>
          <p:nvPr>
            <p:ph type="sldNum" sz="quarter" idx="12"/>
          </p:nvPr>
        </p:nvSpPr>
        <p:spPr/>
        <p:txBody>
          <a:bodyPr numCol="1"/>
          <a:lstStyle>
            <a:lvl1pPr>
              <a:defRPr/>
            </a:lvl1pPr>
          </a:lstStyle>
          <a:p>
            <a:fld id="{C543D10D-1B83-4EE9-8835-AFAF7628ADB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lvl1pPr>
              <a:defRPr/>
            </a:lvl1pPr>
          </a:lstStyle>
          <a:p>
            <a:endParaRPr lang="en-US"/>
          </a:p>
        </p:txBody>
      </p:sp>
      <p:sp>
        <p:nvSpPr>
          <p:cNvPr id="5" name="Footer Placeholder 4"/>
          <p:cNvSpPr>
            <a:spLocks noGrp="1"/>
          </p:cNvSpPr>
          <p:nvPr>
            <p:ph type="ftr" sz="quarter" idx="11"/>
          </p:nvPr>
        </p:nvSpPr>
        <p:spPr/>
        <p:txBody>
          <a:bodyPr numCol="1"/>
          <a:lstStyle>
            <a:lvl1pPr>
              <a:defRPr/>
            </a:lvl1pPr>
          </a:lstStyle>
          <a:p>
            <a:endParaRPr lang="en-US"/>
          </a:p>
        </p:txBody>
      </p:sp>
      <p:sp>
        <p:nvSpPr>
          <p:cNvPr id="6" name="Slide Number Placeholder 5"/>
          <p:cNvSpPr>
            <a:spLocks noGrp="1"/>
          </p:cNvSpPr>
          <p:nvPr>
            <p:ph type="sldNum" sz="quarter" idx="12"/>
          </p:nvPr>
        </p:nvSpPr>
        <p:spPr/>
        <p:txBody>
          <a:bodyPr numCol="1"/>
          <a:lstStyle>
            <a:lvl1pPr>
              <a:defRPr/>
            </a:lvl1pPr>
          </a:lstStyle>
          <a:p>
            <a:fld id="{8A0F8399-60D2-4F5D-9CEE-64FA3803ED8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tsikollinen sisältö"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tsikollinen kuv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Box 1"/>
          <p:cNvSpPr>
            <a:spLocks noGrp="1"/>
          </p:cNvSpPr>
          <p:nvPr>
            <p:ph type="title"/>
          </p:nvPr>
        </p:nvSpPr>
        <p:spPr>
          <a:xfrm>
            <a:off x="609600" y="274637"/>
            <a:ext cx="10972800" cy="1143000"/>
          </a:xfrm>
          <a:prstGeom prst="rect">
            <a:avLst/>
          </a:prstGeom>
          <a:ln>
            <a:noFill/>
          </a:ln>
        </p:spPr>
        <p:txBody>
          <a:bodyPr numCol="1" anchor="ctr"/>
          <a:lstStyle/>
          <a:p>
            <a:endParaRPr/>
          </a:p>
        </p:txBody>
      </p:sp>
      <p:sp>
        <p:nvSpPr>
          <p:cNvPr id="2" name="Text Box 2"/>
          <p:cNvSpPr>
            <a:spLocks noGrp="1"/>
          </p:cNvSpPr>
          <p:nvPr>
            <p:ph type="body" idx="1"/>
          </p:nvPr>
        </p:nvSpPr>
        <p:spPr>
          <a:xfrm>
            <a:off x="609600" y="1600200"/>
            <a:ext cx="10972800" cy="4525962"/>
          </a:xfrm>
          <a:prstGeom prst="rect">
            <a:avLst/>
          </a:prstGeom>
          <a:ln>
            <a:noFill/>
          </a:ln>
        </p:spPr>
        <p:txBody>
          <a:bodyPr numCol="1"/>
          <a:lstStyle/>
          <a:p>
            <a:endParaRPr/>
          </a:p>
          <a:p>
            <a:endParaRPr/>
          </a:p>
          <a:p>
            <a:endParaRPr/>
          </a:p>
          <a:p>
            <a:endParaRPr/>
          </a:p>
          <a:p>
            <a:endParaRPr/>
          </a:p>
        </p:txBody>
      </p:sp>
      <p:sp>
        <p:nvSpPr>
          <p:cNvPr id="3" name="Text Box 3"/>
          <p:cNvSpPr>
            <a:spLocks noGrp="1"/>
          </p:cNvSpPr>
          <p:nvPr>
            <p:ph type="dt" sz="half" idx="2"/>
          </p:nvPr>
        </p:nvSpPr>
        <p:spPr>
          <a:xfrm>
            <a:off x="609600" y="6356351"/>
            <a:ext cx="2844800" cy="365125"/>
          </a:xfrm>
          <a:prstGeom prst="rect">
            <a:avLst/>
          </a:prstGeom>
          <a:ln>
            <a:noFill/>
          </a:ln>
        </p:spPr>
        <p:txBody>
          <a:bodyPr numCol="1" anchor="ctr"/>
          <a:lstStyle/>
          <a:p>
            <a:r>
              <a:rPr lang="en-US" sz="1200" dirty="0">
                <a:solidFill>
                  <a:srgbClr val="898989"/>
                </a:solidFill>
              </a:rPr>
              <a:t>*</a:t>
            </a:r>
          </a:p>
        </p:txBody>
      </p:sp>
      <p:sp>
        <p:nvSpPr>
          <p:cNvPr id="4" name="Text Box 4"/>
          <p:cNvSpPr>
            <a:spLocks noGrp="1"/>
          </p:cNvSpPr>
          <p:nvPr>
            <p:ph type="ftr" sz="quarter" idx="3"/>
          </p:nvPr>
        </p:nvSpPr>
        <p:spPr>
          <a:xfrm>
            <a:off x="4165600" y="6356351"/>
            <a:ext cx="3860800" cy="365125"/>
          </a:xfrm>
          <a:prstGeom prst="rect">
            <a:avLst/>
          </a:prstGeom>
          <a:ln>
            <a:noFill/>
          </a:ln>
        </p:spPr>
        <p:txBody>
          <a:bodyPr numCol="1" anchor="ctr"/>
          <a:lstStyle/>
          <a:p>
            <a:pPr algn="ctr"/>
            <a:r>
              <a:rPr lang="en-US" sz="1200" dirty="0">
                <a:solidFill>
                  <a:srgbClr val="898989"/>
                </a:solidFill>
              </a:rPr>
              <a:t>Petri Anttila, Karhulan lukio</a:t>
            </a:r>
          </a:p>
        </p:txBody>
      </p:sp>
      <p:sp>
        <p:nvSpPr>
          <p:cNvPr id="5" name="Text Box 5"/>
          <p:cNvSpPr>
            <a:spLocks noGrp="1"/>
          </p:cNvSpPr>
          <p:nvPr>
            <p:ph type="sldNum" sz="quarter" idx="4"/>
          </p:nvPr>
        </p:nvSpPr>
        <p:spPr>
          <a:xfrm>
            <a:off x="8737600" y="6356351"/>
            <a:ext cx="2844800" cy="365125"/>
          </a:xfrm>
          <a:prstGeom prst="rect">
            <a:avLst/>
          </a:prstGeom>
          <a:ln>
            <a:noFill/>
          </a:ln>
        </p:spPr>
        <p:txBody>
          <a:bodyPr numCol="1" anchor="ctr"/>
          <a:lstStyle/>
          <a:p>
            <a:pPr algn="r"/>
            <a:r>
              <a:rPr lang="en-US" sz="1200" dirty="0">
                <a:solidFill>
                  <a:srgbClr val="898989"/>
                </a:solidFill>
              </a:rPr>
              <a:t>*</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ctr" defTabSz="914400" rtl="0" fontAlgn="base">
        <a:lnSpc>
          <a:spcPct val="100000"/>
        </a:lnSpc>
        <a:spcBef>
          <a:spcPct val="0"/>
        </a:spcBef>
        <a:spcAft>
          <a:spcPct val="0"/>
        </a:spcAft>
        <a:buNone/>
        <a:defRPr lang="en-US" sz="4400" b="0" i="0" u="none" baseline="0" dirty="0" smtClean="0">
          <a:solidFill>
            <a:schemeClr val="tx1"/>
          </a:solidFill>
          <a:latin typeface="Calibri" pitchFamily="34" charset="0"/>
        </a:defRPr>
      </a:lvl1pPr>
    </p:titleStyle>
    <p:bodyStyle>
      <a:lvl1pPr marL="342900" indent="-342900" algn="l" defTabSz="914400" rtl="0" fontAlgn="base">
        <a:lnSpc>
          <a:spcPct val="100000"/>
        </a:lnSpc>
        <a:spcBef>
          <a:spcPct val="20000"/>
        </a:spcBef>
        <a:spcAft>
          <a:spcPct val="0"/>
        </a:spcAft>
        <a:buFont typeface="Arial" charset="0"/>
        <a:buChar char="•"/>
        <a:defRPr lang="en-US" sz="3200" b="0" i="0" u="none" baseline="0" dirty="0" smtClean="0">
          <a:solidFill>
            <a:schemeClr val="tx1"/>
          </a:solidFill>
          <a:latin typeface="Calibri" pitchFamily="34" charset="0"/>
        </a:defRPr>
      </a:lvl1pPr>
      <a:lvl2pPr marL="742950" indent="-285750">
        <a:lnSpc>
          <a:spcPct val="100000"/>
        </a:lnSpc>
        <a:spcBef>
          <a:spcPct val="20000"/>
        </a:spcBef>
        <a:spcAft>
          <a:spcPct val="0"/>
        </a:spcAft>
        <a:buFont typeface="Arial" charset="0"/>
        <a:buChar char="–"/>
        <a:defRPr lang="en-US" sz="2800" b="0" i="0" u="none" dirty="0" smtClean="0">
          <a:solidFill>
            <a:schemeClr val="tx1"/>
          </a:solidFill>
          <a:latin typeface="Calibri" pitchFamily="34" charset="0"/>
        </a:defRPr>
      </a:lvl2pPr>
      <a:lvl3pPr marL="1143000" indent="-228600">
        <a:lnSpc>
          <a:spcPct val="100000"/>
        </a:lnSpc>
        <a:spcBef>
          <a:spcPct val="20000"/>
        </a:spcBef>
        <a:spcAft>
          <a:spcPct val="0"/>
        </a:spcAft>
        <a:buFont typeface="Arial" charset="0"/>
        <a:buChar char="•"/>
        <a:defRPr lang="en-US" sz="2400" b="0" i="0" u="none" dirty="0" smtClean="0">
          <a:solidFill>
            <a:schemeClr val="tx1"/>
          </a:solidFill>
          <a:latin typeface="Calibri" pitchFamily="34" charset="0"/>
        </a:defRPr>
      </a:lvl3pPr>
      <a:lvl4pPr marL="1600200" indent="-228600">
        <a:lnSpc>
          <a:spcPct val="100000"/>
        </a:lnSpc>
        <a:spcBef>
          <a:spcPct val="20000"/>
        </a:spcBef>
        <a:spcAft>
          <a:spcPct val="0"/>
        </a:spcAft>
        <a:buFont typeface="Arial" charset="0"/>
        <a:buChar char="–"/>
        <a:defRPr lang="en-US" sz="2000" b="0" i="0" u="none" dirty="0" smtClean="0">
          <a:solidFill>
            <a:schemeClr val="tx1"/>
          </a:solidFill>
          <a:latin typeface="Calibri" pitchFamily="34" charset="0"/>
        </a:defRPr>
      </a:lvl4pPr>
      <a:lvl5pPr marL="2057400" indent="-228600">
        <a:lnSpc>
          <a:spcPct val="100000"/>
        </a:lnSpc>
        <a:spcBef>
          <a:spcPct val="20000"/>
        </a:spcBef>
        <a:spcAft>
          <a:spcPct val="0"/>
        </a:spcAft>
        <a:buFont typeface="Arial" charset="0"/>
        <a:buChar char="»"/>
        <a:defRPr lang="en-US" sz="2000" b="0" i="0" u="none" dirty="0" smtClean="0">
          <a:solidFill>
            <a:schemeClr val="tx1"/>
          </a:solidFill>
          <a:latin typeface="Calibri" pitchFamily="34" charset="0"/>
        </a:defRPr>
      </a:lvl5pPr>
    </p:bodyStyle>
    <p:otherStyle>
      <a:lvl1pPr marL="0" indent="0" algn="l" defTabSz="914400" rtl="0" fontAlgn="base">
        <a:lnSpc>
          <a:spcPct val="100000"/>
        </a:lnSpc>
        <a:spcBef>
          <a:spcPct val="0"/>
        </a:spcBef>
        <a:spcAft>
          <a:spcPct val="0"/>
        </a:spcAft>
        <a:buNone/>
        <a:defRPr lang="en-US" sz="1800" b="0" i="0" u="none" baseline="0" dirty="0" smtClean="0">
          <a:solidFill>
            <a:schemeClr val="tx1"/>
          </a:solidFill>
          <a:latin typeface="Calibri" pitchFamily="34" charset="0"/>
        </a:defRPr>
      </a:lvl1pPr>
      <a:lvl2pPr marL="457200" indent="0">
        <a:lnSpc>
          <a:spcPct val="100000"/>
        </a:lnSpc>
        <a:spcBef>
          <a:spcPct val="0"/>
        </a:spcBef>
        <a:spcAft>
          <a:spcPct val="0"/>
        </a:spcAft>
        <a:buNone/>
        <a:defRPr lang="en-US" sz="1800" b="0" i="0" u="none" dirty="0" smtClean="0">
          <a:solidFill>
            <a:schemeClr val="tx1"/>
          </a:solidFill>
          <a:latin typeface="Calibri" pitchFamily="34" charset="0"/>
        </a:defRPr>
      </a:lvl2pPr>
      <a:lvl3pPr marL="914400" indent="0">
        <a:lnSpc>
          <a:spcPct val="100000"/>
        </a:lnSpc>
        <a:spcBef>
          <a:spcPct val="0"/>
        </a:spcBef>
        <a:spcAft>
          <a:spcPct val="0"/>
        </a:spcAft>
        <a:buNone/>
        <a:defRPr lang="en-US" sz="1800" b="0" i="0" u="none" dirty="0" smtClean="0">
          <a:solidFill>
            <a:schemeClr val="tx1"/>
          </a:solidFill>
          <a:latin typeface="Calibri" pitchFamily="34" charset="0"/>
        </a:defRPr>
      </a:lvl3pPr>
      <a:lvl4pPr marL="1371600" indent="0">
        <a:lnSpc>
          <a:spcPct val="100000"/>
        </a:lnSpc>
        <a:spcBef>
          <a:spcPct val="0"/>
        </a:spcBef>
        <a:spcAft>
          <a:spcPct val="0"/>
        </a:spcAft>
        <a:buNone/>
        <a:defRPr lang="en-US" sz="1800" b="0" i="0" u="none" dirty="0" smtClean="0">
          <a:solidFill>
            <a:schemeClr val="tx1"/>
          </a:solidFill>
          <a:latin typeface="Calibri" pitchFamily="34" charset="0"/>
        </a:defRPr>
      </a:lvl4pPr>
      <a:lvl5pPr marL="1828800" indent="0">
        <a:lnSpc>
          <a:spcPct val="100000"/>
        </a:lnSpc>
        <a:spcBef>
          <a:spcPct val="0"/>
        </a:spcBef>
        <a:spcAft>
          <a:spcPct val="0"/>
        </a:spcAft>
        <a:buNone/>
        <a:defRPr lang="en-US" sz="1800" b="0" i="0" u="none" dirty="0" smtClean="0">
          <a:solidFill>
            <a:schemeClr val="tx1"/>
          </a:solidFill>
          <a:latin typeface="Calibri" pitchFamily="34" charset="0"/>
        </a:defRPr>
      </a:lvl5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lqk3TKuGNBA&amp;feature=youtu.be&amp;list=PLlgpIVXBEDKf8IlQsXHsNqmtdvpWRLzwW"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fi.wikipedia.org/w/index.php?title=Tekeminen&amp;action=edit&amp;redlink=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fi.wikipedia.org/wiki/Vety"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fi.wikipedia.org/wiki/Happi"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8dMFJpEGNLQ"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www.is.fi/kotimaa/art-2000005630399.html" TargetMode="External"/><Relationship Id="rId5" Type="http://schemas.openxmlformats.org/officeDocument/2006/relationships/hyperlink" Target="https://www.youtube.com/watch?v=rVlhMGQgDkY" TargetMode="External"/><Relationship Id="rId4" Type="http://schemas.openxmlformats.org/officeDocument/2006/relationships/hyperlink" Target="https://www.youtube.com/watch?v=_sBBaNYex3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RFKSo2084Kg&amp;feature=youtu.be&amp;list=PLvoAL-KSZ32cKobolNFwuqcPJ26cmF_1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hyperlink" Target="https://www.youtube.com/watch?v=CGksgZKecKE"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5400"/>
              <a:buFont typeface="Calibri"/>
              <a:buNone/>
            </a:pPr>
            <a:br>
              <a:rPr lang="fi-FI" sz="5400" b="0" i="0" u="none" strike="noStrike" cap="none">
                <a:solidFill>
                  <a:schemeClr val="dk1"/>
                </a:solidFill>
                <a:latin typeface="Calibri"/>
                <a:ea typeface="Calibri"/>
                <a:cs typeface="Calibri"/>
                <a:sym typeface="Calibri"/>
              </a:rPr>
            </a:br>
            <a:r>
              <a:rPr lang="fi-FI" sz="5400" b="0" i="0" u="none" strike="noStrike" cap="none">
                <a:solidFill>
                  <a:schemeClr val="dk1"/>
                </a:solidFill>
                <a:latin typeface="Calibri"/>
                <a:ea typeface="Calibri"/>
                <a:cs typeface="Calibri"/>
                <a:sym typeface="Calibri"/>
              </a:rPr>
              <a:t>Tieto, tiede ja todellisuus </a:t>
            </a:r>
            <a:endParaRPr sz="5400" b="0" i="0" u="none" strike="noStrike" cap="none">
              <a:solidFill>
                <a:schemeClr val="dk1"/>
              </a:solidFill>
              <a:latin typeface="Calibri"/>
              <a:ea typeface="Calibri"/>
              <a:cs typeface="Calibri"/>
              <a:sym typeface="Calibri"/>
            </a:endParaRPr>
          </a:p>
        </p:txBody>
      </p:sp>
      <p:sp>
        <p:nvSpPr>
          <p:cNvPr id="85" name="Google Shape;85;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fi-FI" sz="2400" b="0" i="0" u="none" strike="noStrike" cap="none" dirty="0">
                <a:latin typeface="Calibri"/>
                <a:ea typeface="Calibri"/>
                <a:cs typeface="Calibri"/>
                <a:sym typeface="Calibri"/>
              </a:rPr>
              <a:t>F</a:t>
            </a:r>
            <a:r>
              <a:rPr lang="fi-FI" dirty="0"/>
              <a:t>I</a:t>
            </a:r>
            <a:r>
              <a:rPr lang="fi-FI" sz="2400" b="0" i="0" u="none" strike="noStrike" cap="none" dirty="0">
                <a:latin typeface="Calibri"/>
                <a:ea typeface="Calibri"/>
                <a:cs typeface="Calibri"/>
                <a:sym typeface="Calibri"/>
              </a:rPr>
              <a:t>4 Karhulan lukio </a:t>
            </a:r>
            <a:r>
              <a:rPr lang="fi-FI" dirty="0"/>
              <a:t>2022</a:t>
            </a:r>
            <a:r>
              <a:rPr lang="fi-FI" sz="2400" b="0" i="0" u="none" strike="noStrike" cap="none" dirty="0">
                <a:latin typeface="Calibri"/>
                <a:ea typeface="Calibri"/>
                <a:cs typeface="Calibri"/>
                <a:sym typeface="Calibri"/>
              </a:rPr>
              <a:t> (ANP)</a:t>
            </a:r>
            <a:endParaRPr sz="2400" b="0" i="0" u="none" strike="noStrike" cap="none" dirty="0">
              <a:latin typeface="Calibri"/>
              <a:ea typeface="Calibri"/>
              <a:cs typeface="Calibri"/>
              <a:sym typeface="Calibri"/>
            </a:endParaRPr>
          </a:p>
        </p:txBody>
      </p:sp>
      <p:pic>
        <p:nvPicPr>
          <p:cNvPr id="86" name="Google Shape;86;p13"/>
          <p:cNvPicPr preferRelativeResize="0"/>
          <p:nvPr/>
        </p:nvPicPr>
        <p:blipFill rotWithShape="1">
          <a:blip r:embed="rId3">
            <a:alphaModFix/>
          </a:blip>
          <a:srcRect/>
          <a:stretch/>
        </p:blipFill>
        <p:spPr>
          <a:xfrm>
            <a:off x="4297746" y="633139"/>
            <a:ext cx="3621032" cy="1810516"/>
          </a:xfrm>
          <a:prstGeom prst="rect">
            <a:avLst/>
          </a:prstGeom>
          <a:noFill/>
          <a:ln>
            <a:noFill/>
          </a:ln>
        </p:spPr>
      </p:pic>
      <p:pic>
        <p:nvPicPr>
          <p:cNvPr id="87" name="Google Shape;87;p13"/>
          <p:cNvPicPr preferRelativeResize="0"/>
          <p:nvPr/>
        </p:nvPicPr>
        <p:blipFill rotWithShape="1">
          <a:blip r:embed="rId4">
            <a:alphaModFix/>
          </a:blip>
          <a:srcRect/>
          <a:stretch/>
        </p:blipFill>
        <p:spPr>
          <a:xfrm>
            <a:off x="4297746" y="4429919"/>
            <a:ext cx="3648568" cy="20660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2"/>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144" name="Google Shape;144;p22"/>
          <p:cNvPicPr preferRelativeResize="0"/>
          <p:nvPr/>
        </p:nvPicPr>
        <p:blipFill>
          <a:blip r:embed="rId3">
            <a:alphaModFix/>
          </a:blip>
          <a:stretch>
            <a:fillRect/>
          </a:stretch>
        </p:blipFill>
        <p:spPr>
          <a:xfrm>
            <a:off x="1133800" y="0"/>
            <a:ext cx="9766507" cy="68580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95EDDB-B39F-4432-8460-D4E12B2B26A7}"/>
              </a:ext>
            </a:extLst>
          </p:cNvPr>
          <p:cNvSpPr>
            <a:spLocks noGrp="1"/>
          </p:cNvSpPr>
          <p:nvPr>
            <p:ph type="title"/>
          </p:nvPr>
        </p:nvSpPr>
        <p:spPr/>
        <p:txBody>
          <a:bodyPr/>
          <a:lstStyle/>
          <a:p>
            <a:r>
              <a:rPr lang="fi-FI" b="1"/>
              <a:t>Demarkaatio-ongelma</a:t>
            </a:r>
          </a:p>
        </p:txBody>
      </p:sp>
      <p:sp>
        <p:nvSpPr>
          <p:cNvPr id="3" name="Tekstin paikkamerkki 2">
            <a:extLst>
              <a:ext uri="{FF2B5EF4-FFF2-40B4-BE49-F238E27FC236}">
                <a16:creationId xmlns:a16="http://schemas.microsoft.com/office/drawing/2014/main" id="{457C881F-FA8E-48AC-B0E2-20860CA7AF06}"/>
              </a:ext>
            </a:extLst>
          </p:cNvPr>
          <p:cNvSpPr>
            <a:spLocks noGrp="1"/>
          </p:cNvSpPr>
          <p:nvPr>
            <p:ph type="body" idx="1"/>
          </p:nvPr>
        </p:nvSpPr>
        <p:spPr>
          <a:xfrm>
            <a:off x="546848" y="1825625"/>
            <a:ext cx="11187951" cy="4351338"/>
          </a:xfrm>
        </p:spPr>
        <p:txBody>
          <a:bodyPr/>
          <a:lstStyle/>
          <a:p>
            <a:r>
              <a:rPr lang="fi-FI" sz="3200" dirty="0"/>
              <a:t>= </a:t>
            </a:r>
            <a:r>
              <a:rPr lang="fi-FI" sz="3200" i="1" dirty="0"/>
              <a:t>Missä menee tieteen ja ei-tieteen raja?</a:t>
            </a:r>
          </a:p>
          <a:p>
            <a:r>
              <a:rPr lang="fi-FI" sz="3200" dirty="0"/>
              <a:t>Raja </a:t>
            </a:r>
            <a:r>
              <a:rPr lang="fi-FI" sz="3200" b="1" u="sng" dirty="0"/>
              <a:t>tieteen kriteereissä </a:t>
            </a:r>
            <a:r>
              <a:rPr lang="fi-FI" sz="3200" dirty="0"/>
              <a:t>(kriittisyys, julkisuus, objektiivisuus, edistyvyys, julkisuus) </a:t>
            </a:r>
          </a:p>
          <a:p>
            <a:r>
              <a:rPr lang="fi-FI" sz="3200" dirty="0"/>
              <a:t>Esim. Pseudotiede eli </a:t>
            </a:r>
            <a:r>
              <a:rPr lang="fi-FI" sz="3200" i="1" dirty="0"/>
              <a:t>näennäistiede </a:t>
            </a:r>
            <a:r>
              <a:rPr lang="fi-FI" sz="3200" dirty="0"/>
              <a:t>ei täytä tieteen kriteerejä (kriittisyys, julkisuus, objektiivisuus)</a:t>
            </a:r>
          </a:p>
          <a:p>
            <a:r>
              <a:rPr lang="fi-FI" sz="3200" i="1" dirty="0"/>
              <a:t>Uskonto</a:t>
            </a:r>
            <a:r>
              <a:rPr lang="fi-FI" sz="3200" dirty="0"/>
              <a:t> taas käsittelee eri asioita kuin tiede: kyse</a:t>
            </a:r>
            <a:r>
              <a:rPr lang="fi-FI" sz="3200" i="1" dirty="0"/>
              <a:t> ei-tiedollisista </a:t>
            </a:r>
            <a:r>
              <a:rPr lang="fi-FI" sz="3200" dirty="0"/>
              <a:t>asioista</a:t>
            </a:r>
          </a:p>
        </p:txBody>
      </p:sp>
      <p:sp>
        <p:nvSpPr>
          <p:cNvPr id="4" name="Tekstin paikkamerkki 3">
            <a:extLst>
              <a:ext uri="{FF2B5EF4-FFF2-40B4-BE49-F238E27FC236}">
                <a16:creationId xmlns:a16="http://schemas.microsoft.com/office/drawing/2014/main" id="{376A8E39-FB80-4C10-AB4B-19C9BF07CE34}"/>
              </a:ext>
            </a:extLst>
          </p:cNvPr>
          <p:cNvSpPr>
            <a:spLocks noGrp="1"/>
          </p:cNvSpPr>
          <p:nvPr>
            <p:ph type="body" idx="2"/>
          </p:nvPr>
        </p:nvSpPr>
        <p:spPr/>
        <p:txBody>
          <a:bodyPr/>
          <a:lstStyle/>
          <a:p>
            <a:endParaRPr lang="fi-FI" dirty="0"/>
          </a:p>
        </p:txBody>
      </p:sp>
    </p:spTree>
    <p:extLst>
      <p:ext uri="{BB962C8B-B14F-4D97-AF65-F5344CB8AC3E}">
        <p14:creationId xmlns:p14="http://schemas.microsoft.com/office/powerpoint/2010/main" val="23795083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2A5624-51B4-48F4-9447-659B508FB4DB}"/>
              </a:ext>
            </a:extLst>
          </p:cNvPr>
          <p:cNvSpPr>
            <a:spLocks noGrp="1"/>
          </p:cNvSpPr>
          <p:nvPr>
            <p:ph type="title"/>
          </p:nvPr>
        </p:nvSpPr>
        <p:spPr>
          <a:xfrm>
            <a:off x="838200" y="365125"/>
            <a:ext cx="10515600" cy="821299"/>
          </a:xfrm>
        </p:spPr>
        <p:txBody>
          <a:bodyPr/>
          <a:lstStyle/>
          <a:p>
            <a:r>
              <a:rPr lang="fi-FI" dirty="0"/>
              <a:t>Tieteellinen tutkimus</a:t>
            </a:r>
          </a:p>
        </p:txBody>
      </p:sp>
      <p:sp>
        <p:nvSpPr>
          <p:cNvPr id="3" name="Tekstin paikkamerkki 2">
            <a:extLst>
              <a:ext uri="{FF2B5EF4-FFF2-40B4-BE49-F238E27FC236}">
                <a16:creationId xmlns:a16="http://schemas.microsoft.com/office/drawing/2014/main" id="{94A1402E-E06A-4FB8-8E10-ADB614558B1B}"/>
              </a:ext>
            </a:extLst>
          </p:cNvPr>
          <p:cNvSpPr>
            <a:spLocks noGrp="1"/>
          </p:cNvSpPr>
          <p:nvPr>
            <p:ph type="body" idx="1"/>
          </p:nvPr>
        </p:nvSpPr>
        <p:spPr>
          <a:xfrm>
            <a:off x="154642" y="1540041"/>
            <a:ext cx="11703422" cy="4824664"/>
          </a:xfrm>
        </p:spPr>
        <p:txBody>
          <a:bodyPr/>
          <a:lstStyle/>
          <a:p>
            <a:r>
              <a:rPr lang="fi-FI" b="1" dirty="0" err="1"/>
              <a:t>hypoteettis</a:t>
            </a:r>
            <a:r>
              <a:rPr lang="fi-FI" b="1" dirty="0"/>
              <a:t>-deduktiivinen menetelmä</a:t>
            </a:r>
            <a:endParaRPr lang="en-US" dirty="0"/>
          </a:p>
          <a:p>
            <a:r>
              <a:rPr lang="fi-FI" dirty="0"/>
              <a:t>1. </a:t>
            </a:r>
            <a:r>
              <a:rPr lang="fi-FI" i="1" dirty="0"/>
              <a:t>Hypoteesi </a:t>
            </a:r>
            <a:r>
              <a:rPr lang="fi-FI" dirty="0"/>
              <a:t>(olettamus, voisiko asia olla näin?)</a:t>
            </a:r>
          </a:p>
          <a:p>
            <a:r>
              <a:rPr lang="fi-FI" dirty="0"/>
              <a:t>2. Deduktio (loogista päättelyä hypoteesin pohjalta)</a:t>
            </a:r>
          </a:p>
          <a:p>
            <a:r>
              <a:rPr lang="fi-FI" dirty="0"/>
              <a:t>2. Koe: </a:t>
            </a:r>
            <a:r>
              <a:rPr lang="fi-FI" i="1" dirty="0"/>
              <a:t>Aineiston testaaminen</a:t>
            </a:r>
          </a:p>
          <a:p>
            <a:r>
              <a:rPr lang="fi-FI" dirty="0"/>
              <a:t>3. Hypoteesi </a:t>
            </a:r>
            <a:r>
              <a:rPr lang="fi-FI" i="1" dirty="0" err="1"/>
              <a:t>verifoidaan</a:t>
            </a:r>
            <a:r>
              <a:rPr lang="fi-FI" dirty="0"/>
              <a:t> (osoitetaan todeksi) tai </a:t>
            </a:r>
            <a:r>
              <a:rPr lang="fi-FI" i="1" dirty="0"/>
              <a:t>falsifioidaan</a:t>
            </a:r>
            <a:r>
              <a:rPr lang="fi-FI" dirty="0"/>
              <a:t> (osoitetaan vääräksi)</a:t>
            </a:r>
          </a:p>
          <a:p>
            <a:r>
              <a:rPr lang="fi-FI" dirty="0"/>
              <a:t>4. Useiden tutkimusten pohjalta muodostetaan </a:t>
            </a:r>
            <a:r>
              <a:rPr lang="fi-FI" i="1" dirty="0"/>
              <a:t>teoria</a:t>
            </a:r>
            <a:r>
              <a:rPr lang="fi-FI" dirty="0"/>
              <a:t> (kattava selitys jollekin ilmiölle)</a:t>
            </a:r>
          </a:p>
        </p:txBody>
      </p:sp>
      <p:sp>
        <p:nvSpPr>
          <p:cNvPr id="4" name="Tekstin paikkamerkki 3">
            <a:extLst>
              <a:ext uri="{FF2B5EF4-FFF2-40B4-BE49-F238E27FC236}">
                <a16:creationId xmlns:a16="http://schemas.microsoft.com/office/drawing/2014/main" id="{0A67025C-A927-4097-A15F-78C5C873C82B}"/>
              </a:ext>
            </a:extLst>
          </p:cNvPr>
          <p:cNvSpPr>
            <a:spLocks noGrp="1"/>
          </p:cNvSpPr>
          <p:nvPr>
            <p:ph type="body" idx="2"/>
          </p:nvPr>
        </p:nvSpPr>
        <p:spPr>
          <a:xfrm>
            <a:off x="7683937" y="1825625"/>
            <a:ext cx="4174127" cy="4351338"/>
          </a:xfrm>
        </p:spPr>
        <p:txBody>
          <a:bodyPr/>
          <a:lstStyle/>
          <a:p>
            <a:pPr>
              <a:spcBef>
                <a:spcPts val="0"/>
              </a:spcBef>
            </a:pPr>
            <a:endParaRPr lang="fi-FI" dirty="0"/>
          </a:p>
          <a:p>
            <a:endParaRPr lang="fi-FI" dirty="0"/>
          </a:p>
        </p:txBody>
      </p:sp>
    </p:spTree>
    <p:extLst>
      <p:ext uri="{BB962C8B-B14F-4D97-AF65-F5344CB8AC3E}">
        <p14:creationId xmlns:p14="http://schemas.microsoft.com/office/powerpoint/2010/main" val="21365655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5">
            <a:extLst>
              <a:ext uri="{FF2B5EF4-FFF2-40B4-BE49-F238E27FC236}">
                <a16:creationId xmlns:a16="http://schemas.microsoft.com/office/drawing/2014/main" id="{A9B38D58-EDC3-456F-8B09-8AF7776FD307}"/>
              </a:ext>
            </a:extLst>
          </p:cNvPr>
          <p:cNvPicPr>
            <a:picLocks noChangeAspect="1"/>
          </p:cNvPicPr>
          <p:nvPr/>
        </p:nvPicPr>
        <p:blipFill>
          <a:blip r:embed="rId2"/>
          <a:stretch>
            <a:fillRect/>
          </a:stretch>
        </p:blipFill>
        <p:spPr>
          <a:xfrm>
            <a:off x="2722623" y="68262"/>
            <a:ext cx="6217364" cy="6721475"/>
          </a:xfrm>
          <a:prstGeom prst="rect">
            <a:avLst/>
          </a:prstGeom>
          <a:noFill/>
          <a:ln>
            <a:noFill/>
          </a:ln>
        </p:spPr>
      </p:pic>
    </p:spTree>
    <p:extLst>
      <p:ext uri="{BB962C8B-B14F-4D97-AF65-F5344CB8AC3E}">
        <p14:creationId xmlns:p14="http://schemas.microsoft.com/office/powerpoint/2010/main" val="38747752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1B403C-B032-48FC-856E-E3509DC1A9E0}"/>
              </a:ext>
            </a:extLst>
          </p:cNvPr>
          <p:cNvSpPr>
            <a:spLocks noGrp="1"/>
          </p:cNvSpPr>
          <p:nvPr>
            <p:ph type="title"/>
          </p:nvPr>
        </p:nvSpPr>
        <p:spPr>
          <a:xfrm>
            <a:off x="502024" y="118596"/>
            <a:ext cx="11098305" cy="1347974"/>
          </a:xfrm>
        </p:spPr>
        <p:txBody>
          <a:bodyPr/>
          <a:lstStyle/>
          <a:p>
            <a:r>
              <a:rPr lang="fi-FI"/>
              <a:t>Tiede ja pseudotiede (= huuhaa/näennäistiede)</a:t>
            </a:r>
          </a:p>
        </p:txBody>
      </p:sp>
      <p:sp>
        <p:nvSpPr>
          <p:cNvPr id="3" name="Tekstin paikkamerkki 2">
            <a:extLst>
              <a:ext uri="{FF2B5EF4-FFF2-40B4-BE49-F238E27FC236}">
                <a16:creationId xmlns:a16="http://schemas.microsoft.com/office/drawing/2014/main" id="{A0EEF6DA-26D5-4559-AB72-39BE956A3901}"/>
              </a:ext>
            </a:extLst>
          </p:cNvPr>
          <p:cNvSpPr>
            <a:spLocks noGrp="1"/>
          </p:cNvSpPr>
          <p:nvPr>
            <p:ph type="body" idx="1"/>
          </p:nvPr>
        </p:nvSpPr>
        <p:spPr>
          <a:xfrm>
            <a:off x="120316" y="1209302"/>
            <a:ext cx="5099384" cy="4967661"/>
          </a:xfrm>
        </p:spPr>
        <p:txBody>
          <a:bodyPr/>
          <a:lstStyle/>
          <a:p>
            <a:r>
              <a:rPr lang="fi-FI" b="1" u="sng" dirty="0"/>
              <a:t>Tiede</a:t>
            </a:r>
          </a:p>
          <a:p>
            <a:r>
              <a:rPr lang="fi-FI" dirty="0"/>
              <a:t>Luotettavat menetelmät, tutkimus voidaan toistaa</a:t>
            </a:r>
          </a:p>
          <a:p>
            <a:r>
              <a:rPr lang="fi-FI" dirty="0"/>
              <a:t>Julkisuus</a:t>
            </a:r>
          </a:p>
          <a:p>
            <a:r>
              <a:rPr lang="fi-FI" dirty="0"/>
              <a:t>Edistyvyys: tutkimustuloksissa muutosta</a:t>
            </a:r>
          </a:p>
          <a:p>
            <a:r>
              <a:rPr lang="fi-FI" dirty="0"/>
              <a:t>Viralliset auktoriteetit: yliopistolliset tutkinnot</a:t>
            </a:r>
          </a:p>
          <a:p>
            <a:r>
              <a:rPr lang="fi-FI" dirty="0"/>
              <a:t>Ei luvata liikoja: esim. lääke voi aiheuttaa oireita ja haittoja</a:t>
            </a:r>
          </a:p>
          <a:p>
            <a:r>
              <a:rPr lang="fi-FI" dirty="0"/>
              <a:t>Käsitteiden määrittely</a:t>
            </a:r>
          </a:p>
          <a:p>
            <a:endParaRPr lang="fi-FI" dirty="0"/>
          </a:p>
        </p:txBody>
      </p:sp>
      <p:sp>
        <p:nvSpPr>
          <p:cNvPr id="4" name="Tekstin paikkamerkki 3">
            <a:extLst>
              <a:ext uri="{FF2B5EF4-FFF2-40B4-BE49-F238E27FC236}">
                <a16:creationId xmlns:a16="http://schemas.microsoft.com/office/drawing/2014/main" id="{7A9817B7-95E8-437B-8467-0DC2D86186BE}"/>
              </a:ext>
            </a:extLst>
          </p:cNvPr>
          <p:cNvSpPr>
            <a:spLocks noGrp="1"/>
          </p:cNvSpPr>
          <p:nvPr>
            <p:ph type="body" idx="2"/>
          </p:nvPr>
        </p:nvSpPr>
        <p:spPr>
          <a:xfrm>
            <a:off x="5219700" y="1164478"/>
            <a:ext cx="6974541" cy="5012485"/>
          </a:xfrm>
        </p:spPr>
        <p:txBody>
          <a:bodyPr/>
          <a:lstStyle/>
          <a:p>
            <a:r>
              <a:rPr lang="fi-FI" b="1" u="sng" dirty="0"/>
              <a:t>Pseudotiede</a:t>
            </a:r>
          </a:p>
          <a:p>
            <a:r>
              <a:rPr lang="fi-FI" i="1" dirty="0"/>
              <a:t>Oudot tutkimusmenetelmät</a:t>
            </a:r>
            <a:r>
              <a:rPr lang="fi-FI" dirty="0"/>
              <a:t>, eivät täytä tieteen kriteerejä</a:t>
            </a:r>
          </a:p>
          <a:p>
            <a:r>
              <a:rPr lang="fi-FI" i="1" dirty="0"/>
              <a:t>Salaiset tutkimukset</a:t>
            </a:r>
          </a:p>
          <a:p>
            <a:r>
              <a:rPr lang="fi-FI" i="1" dirty="0"/>
              <a:t>Tulokset eivät muutu</a:t>
            </a:r>
            <a:r>
              <a:rPr lang="fi-FI" dirty="0"/>
              <a:t>, vaikka se osoitettaisiin vääriksi</a:t>
            </a:r>
          </a:p>
          <a:p>
            <a:r>
              <a:rPr lang="fi-FI" i="1" dirty="0"/>
              <a:t>Epämääräiset auktoriteetit</a:t>
            </a:r>
            <a:r>
              <a:rPr lang="fi-FI" dirty="0"/>
              <a:t>: ”professori X” (ei oikeasti professori)</a:t>
            </a:r>
          </a:p>
          <a:p>
            <a:r>
              <a:rPr lang="fi-FI" i="1" dirty="0"/>
              <a:t>Suuret lupaukset</a:t>
            </a:r>
            <a:r>
              <a:rPr lang="fi-FI" dirty="0"/>
              <a:t>: auttaa selkään, mahaan, jalkoihin, käsiin..</a:t>
            </a:r>
          </a:p>
          <a:p>
            <a:r>
              <a:rPr lang="fi-FI" i="1" dirty="0"/>
              <a:t>Löyhä termien käyttö</a:t>
            </a:r>
            <a:r>
              <a:rPr lang="fi-FI" dirty="0"/>
              <a:t>: ”energiakentät” jne.</a:t>
            </a:r>
          </a:p>
          <a:p>
            <a:endParaRPr lang="fi-FI" dirty="0"/>
          </a:p>
        </p:txBody>
      </p:sp>
    </p:spTree>
    <p:extLst>
      <p:ext uri="{BB962C8B-B14F-4D97-AF65-F5344CB8AC3E}">
        <p14:creationId xmlns:p14="http://schemas.microsoft.com/office/powerpoint/2010/main" val="37746787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5EB57E-6EBF-45F5-B21E-4C408A1D08B4}"/>
              </a:ext>
            </a:extLst>
          </p:cNvPr>
          <p:cNvSpPr>
            <a:spLocks noGrp="1"/>
          </p:cNvSpPr>
          <p:nvPr>
            <p:ph type="title"/>
          </p:nvPr>
        </p:nvSpPr>
        <p:spPr/>
        <p:txBody>
          <a:bodyPr/>
          <a:lstStyle/>
          <a:p>
            <a:r>
              <a:rPr lang="fi-FI" dirty="0"/>
              <a:t>Karl </a:t>
            </a:r>
            <a:r>
              <a:rPr lang="fi-FI" dirty="0" err="1"/>
              <a:t>Popper</a:t>
            </a:r>
            <a:r>
              <a:rPr lang="fi-FI" dirty="0"/>
              <a:t>: falsifiointi</a:t>
            </a:r>
          </a:p>
        </p:txBody>
      </p:sp>
      <p:sp>
        <p:nvSpPr>
          <p:cNvPr id="3" name="Tekstin paikkamerkki 2">
            <a:extLst>
              <a:ext uri="{FF2B5EF4-FFF2-40B4-BE49-F238E27FC236}">
                <a16:creationId xmlns:a16="http://schemas.microsoft.com/office/drawing/2014/main" id="{E3510EDF-0833-44C5-B71B-956051EF4EA5}"/>
              </a:ext>
            </a:extLst>
          </p:cNvPr>
          <p:cNvSpPr>
            <a:spLocks noGrp="1"/>
          </p:cNvSpPr>
          <p:nvPr>
            <p:ph type="body" idx="1"/>
          </p:nvPr>
        </p:nvSpPr>
        <p:spPr>
          <a:xfrm>
            <a:off x="324853" y="1528011"/>
            <a:ext cx="5694947" cy="4648952"/>
          </a:xfrm>
        </p:spPr>
        <p:txBody>
          <a:bodyPr/>
          <a:lstStyle/>
          <a:p>
            <a:r>
              <a:rPr lang="fi-FI" dirty="0"/>
              <a:t>Tieteessä oli pitkään vallalla ajatus, että tutkimustulokset pyrittiin </a:t>
            </a:r>
            <a:r>
              <a:rPr lang="fi-FI" i="1" dirty="0"/>
              <a:t>verifioimaan </a:t>
            </a:r>
            <a:r>
              <a:rPr lang="fi-FI" dirty="0"/>
              <a:t>eli etsimään puoltavia todisteita </a:t>
            </a:r>
          </a:p>
          <a:p>
            <a:r>
              <a:rPr lang="fi-FI" dirty="0" err="1"/>
              <a:t>Popper</a:t>
            </a:r>
            <a:r>
              <a:rPr lang="fi-FI" dirty="0"/>
              <a:t> tajusi, että tärkeämpää on pyrkimys teorioiden ja tutkimustulosten </a:t>
            </a:r>
            <a:r>
              <a:rPr lang="fi-FI" i="1" dirty="0"/>
              <a:t>falsifiointiin</a:t>
            </a:r>
            <a:r>
              <a:rPr lang="fi-FI" dirty="0"/>
              <a:t> (</a:t>
            </a:r>
            <a:r>
              <a:rPr lang="fi-FI" b="1" dirty="0"/>
              <a:t>kumoamiseen</a:t>
            </a:r>
            <a:r>
              <a:rPr lang="fi-FI" dirty="0"/>
              <a:t>)</a:t>
            </a:r>
          </a:p>
          <a:p>
            <a:pPr marL="50800" indent="0">
              <a:buNone/>
            </a:pPr>
            <a:r>
              <a:rPr lang="fi-FI" dirty="0"/>
              <a:t>--&gt; </a:t>
            </a:r>
            <a:r>
              <a:rPr lang="fi-FI" i="1" dirty="0"/>
              <a:t>yksittäinen poikkeava havainto</a:t>
            </a:r>
            <a:r>
              <a:rPr lang="fi-FI" dirty="0"/>
              <a:t> riittää falsifioimaan tutkimustuloksen tai teorian</a:t>
            </a:r>
          </a:p>
        </p:txBody>
      </p:sp>
      <p:sp>
        <p:nvSpPr>
          <p:cNvPr id="4" name="Tekstin paikkamerkki 3">
            <a:extLst>
              <a:ext uri="{FF2B5EF4-FFF2-40B4-BE49-F238E27FC236}">
                <a16:creationId xmlns:a16="http://schemas.microsoft.com/office/drawing/2014/main" id="{7CCE72B9-39E3-4492-A756-F76C66E646CE}"/>
              </a:ext>
            </a:extLst>
          </p:cNvPr>
          <p:cNvSpPr>
            <a:spLocks noGrp="1"/>
          </p:cNvSpPr>
          <p:nvPr>
            <p:ph type="body" idx="2"/>
          </p:nvPr>
        </p:nvSpPr>
        <p:spPr>
          <a:xfrm>
            <a:off x="6376737" y="1253331"/>
            <a:ext cx="5181600" cy="4351338"/>
          </a:xfrm>
        </p:spPr>
        <p:txBody>
          <a:bodyPr/>
          <a:lstStyle/>
          <a:p>
            <a:r>
              <a:rPr lang="fi-FI" dirty="0"/>
              <a:t>Teoriat, jotka voidaan yrittää falsifioida, mutta selviävät kumoamisyrityksistä on hyväksyttävä</a:t>
            </a:r>
            <a:r>
              <a:rPr lang="fi-FI" i="1" dirty="0"/>
              <a:t> totena</a:t>
            </a:r>
            <a:r>
              <a:rPr lang="fi-FI" dirty="0"/>
              <a:t>.</a:t>
            </a:r>
          </a:p>
          <a:p>
            <a:r>
              <a:rPr lang="fi-FI" dirty="0"/>
              <a:t>Falsifioinnissa </a:t>
            </a:r>
            <a:r>
              <a:rPr lang="fi-FI" i="1" dirty="0"/>
              <a:t>on sama kuka on keksinyt teorian tai kuka sitä kannattaa, teoria pätee jos sitä ei voida kumota</a:t>
            </a:r>
          </a:p>
          <a:p>
            <a:r>
              <a:rPr lang="fi-FI" dirty="0"/>
              <a:t>Falsifiointi vie samalla </a:t>
            </a:r>
            <a:r>
              <a:rPr lang="fi-FI" i="1" dirty="0"/>
              <a:t>tiedettä eteenpäin ja kohti totuutta</a:t>
            </a:r>
          </a:p>
        </p:txBody>
      </p:sp>
    </p:spTree>
    <p:extLst>
      <p:ext uri="{BB962C8B-B14F-4D97-AF65-F5344CB8AC3E}">
        <p14:creationId xmlns:p14="http://schemas.microsoft.com/office/powerpoint/2010/main" val="11570204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2D4DA8-7D7D-4914-A95C-0EB0875007C9}"/>
              </a:ext>
            </a:extLst>
          </p:cNvPr>
          <p:cNvSpPr>
            <a:spLocks noGrp="1"/>
          </p:cNvSpPr>
          <p:nvPr>
            <p:ph type="title"/>
          </p:nvPr>
        </p:nvSpPr>
        <p:spPr/>
        <p:txBody>
          <a:bodyPr/>
          <a:lstStyle/>
          <a:p>
            <a:r>
              <a:rPr lang="fi-FI" dirty="0"/>
              <a:t>Ihmistieteet ja luonnontieteet</a:t>
            </a:r>
          </a:p>
        </p:txBody>
      </p:sp>
      <p:sp>
        <p:nvSpPr>
          <p:cNvPr id="3" name="Tekstin paikkamerkki 2">
            <a:extLst>
              <a:ext uri="{FF2B5EF4-FFF2-40B4-BE49-F238E27FC236}">
                <a16:creationId xmlns:a16="http://schemas.microsoft.com/office/drawing/2014/main" id="{293FB5C6-AAFA-44BD-80F0-17562F369DB2}"/>
              </a:ext>
            </a:extLst>
          </p:cNvPr>
          <p:cNvSpPr>
            <a:spLocks noGrp="1"/>
          </p:cNvSpPr>
          <p:nvPr>
            <p:ph type="body" idx="1"/>
          </p:nvPr>
        </p:nvSpPr>
        <p:spPr>
          <a:xfrm>
            <a:off x="392502" y="1509323"/>
            <a:ext cx="5181600" cy="4351338"/>
          </a:xfrm>
        </p:spPr>
        <p:txBody>
          <a:bodyPr/>
          <a:lstStyle/>
          <a:p>
            <a:pPr marL="50800" indent="0">
              <a:buNone/>
            </a:pPr>
            <a:r>
              <a:rPr lang="fi-FI" b="1" dirty="0"/>
              <a:t>Ihmistieteet</a:t>
            </a:r>
            <a:endParaRPr lang="fi-FI"/>
          </a:p>
          <a:p>
            <a:r>
              <a:rPr lang="fi-FI" dirty="0"/>
              <a:t>Kielitieteet, historia, yhteiskuntatieteet, uskontotiede, kirjallisuus, taiteentutkimus, psykologia</a:t>
            </a:r>
          </a:p>
          <a:p>
            <a:r>
              <a:rPr lang="fi-FI" dirty="0"/>
              <a:t>Pyrkivät </a:t>
            </a:r>
            <a:r>
              <a:rPr lang="fi-FI" i="1" dirty="0"/>
              <a:t>ymmärtämään ihmistä psyykkisenä ja sosiaalisena olentona</a:t>
            </a:r>
          </a:p>
          <a:p>
            <a:r>
              <a:rPr lang="fi-FI" dirty="0"/>
              <a:t>Tutkimustulokset </a:t>
            </a:r>
            <a:r>
              <a:rPr lang="fi-FI" i="1" dirty="0"/>
              <a:t>tulkinnanvaraisia</a:t>
            </a:r>
          </a:p>
        </p:txBody>
      </p:sp>
      <p:sp>
        <p:nvSpPr>
          <p:cNvPr id="4" name="Tekstin paikkamerkki 3">
            <a:extLst>
              <a:ext uri="{FF2B5EF4-FFF2-40B4-BE49-F238E27FC236}">
                <a16:creationId xmlns:a16="http://schemas.microsoft.com/office/drawing/2014/main" id="{3C6D3116-A830-4A66-A0D9-BB33AC42A2AE}"/>
              </a:ext>
            </a:extLst>
          </p:cNvPr>
          <p:cNvSpPr>
            <a:spLocks noGrp="1"/>
          </p:cNvSpPr>
          <p:nvPr>
            <p:ph type="body" idx="2"/>
          </p:nvPr>
        </p:nvSpPr>
        <p:spPr>
          <a:xfrm>
            <a:off x="5266427" y="1509323"/>
            <a:ext cx="6748731" cy="4092546"/>
          </a:xfrm>
        </p:spPr>
        <p:txBody>
          <a:bodyPr/>
          <a:lstStyle/>
          <a:p>
            <a:pPr marL="50800" indent="0">
              <a:buNone/>
            </a:pPr>
            <a:r>
              <a:rPr lang="fi-FI" b="1" dirty="0"/>
              <a:t>Luonnontieteet</a:t>
            </a:r>
            <a:endParaRPr lang="fi-FI" b="1"/>
          </a:p>
          <a:p>
            <a:r>
              <a:rPr lang="fi-FI" dirty="0"/>
              <a:t>Fysiikka, kemia, biologia, maantiede, tähtitiede, soveltavat luonnontieteet: mm. lääketiede, metsätiede</a:t>
            </a:r>
          </a:p>
          <a:p>
            <a:r>
              <a:rPr lang="fi-FI" dirty="0"/>
              <a:t>--&gt; </a:t>
            </a:r>
            <a:r>
              <a:rPr lang="fi-FI" i="1" dirty="0"/>
              <a:t>selittävät ihmistä ja luontoa aineellisesti </a:t>
            </a:r>
            <a:r>
              <a:rPr lang="fi-FI" dirty="0"/>
              <a:t>(kemiallisena, fyysisenä, biologisena)</a:t>
            </a:r>
          </a:p>
          <a:p>
            <a:r>
              <a:rPr lang="fi-FI" i="1" dirty="0"/>
              <a:t>Eksakteja</a:t>
            </a:r>
            <a:r>
              <a:rPr lang="fi-FI" dirty="0"/>
              <a:t> tuloksia</a:t>
            </a:r>
          </a:p>
          <a:p>
            <a:pPr marL="50800" indent="0">
              <a:buNone/>
            </a:pPr>
            <a:r>
              <a:rPr lang="fi-FI" b="1" dirty="0"/>
              <a:t>Formaalit tieteet</a:t>
            </a:r>
          </a:p>
          <a:p>
            <a:r>
              <a:rPr lang="fi-FI" dirty="0"/>
              <a:t>Logiikka, matematiikka, tietojenkäsittely</a:t>
            </a:r>
          </a:p>
          <a:p>
            <a:r>
              <a:rPr lang="fi-FI" i="1" dirty="0"/>
              <a:t>menetelmätieteet</a:t>
            </a:r>
          </a:p>
        </p:txBody>
      </p:sp>
    </p:spTree>
    <p:extLst>
      <p:ext uri="{BB962C8B-B14F-4D97-AF65-F5344CB8AC3E}">
        <p14:creationId xmlns:p14="http://schemas.microsoft.com/office/powerpoint/2010/main" val="939848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DFF160-5842-42C9-9C1B-399FB0FBF804}"/>
              </a:ext>
            </a:extLst>
          </p:cNvPr>
          <p:cNvSpPr>
            <a:spLocks noGrp="1"/>
          </p:cNvSpPr>
          <p:nvPr>
            <p:ph type="title"/>
          </p:nvPr>
        </p:nvSpPr>
        <p:spPr/>
        <p:txBody>
          <a:bodyPr/>
          <a:lstStyle/>
          <a:p>
            <a:r>
              <a:rPr lang="fi-FI" dirty="0"/>
              <a:t>Tieteellinen selittäminen</a:t>
            </a:r>
          </a:p>
        </p:txBody>
      </p:sp>
      <p:sp>
        <p:nvSpPr>
          <p:cNvPr id="3" name="Tekstin paikkamerkki 2">
            <a:extLst>
              <a:ext uri="{FF2B5EF4-FFF2-40B4-BE49-F238E27FC236}">
                <a16:creationId xmlns:a16="http://schemas.microsoft.com/office/drawing/2014/main" id="{CC14880D-1DE5-4384-A896-8EC4C15FAC70}"/>
              </a:ext>
            </a:extLst>
          </p:cNvPr>
          <p:cNvSpPr>
            <a:spLocks noGrp="1"/>
          </p:cNvSpPr>
          <p:nvPr>
            <p:ph type="body" idx="1"/>
          </p:nvPr>
        </p:nvSpPr>
        <p:spPr/>
        <p:txBody>
          <a:bodyPr/>
          <a:lstStyle/>
          <a:p>
            <a:pPr marL="50800" indent="0">
              <a:buNone/>
            </a:pPr>
            <a:r>
              <a:rPr lang="fi-FI" b="1" u="sng" dirty="0"/>
              <a:t>Teleologinen</a:t>
            </a:r>
            <a:endParaRPr lang="fi-FI" u="sng"/>
          </a:p>
          <a:p>
            <a:r>
              <a:rPr lang="fi-FI" b="1" dirty="0"/>
              <a:t>Päämäärästä</a:t>
            </a:r>
            <a:r>
              <a:rPr lang="fi-FI" dirty="0"/>
              <a:t> lähtevä</a:t>
            </a:r>
          </a:p>
          <a:p>
            <a:r>
              <a:rPr lang="fi-FI" i="1" dirty="0"/>
              <a:t>”Matti kaatoi lasiin vettä, koska tavoitteena oli sammuttaa jano.”</a:t>
            </a:r>
            <a:endParaRPr lang="fi-FI" dirty="0"/>
          </a:p>
          <a:p>
            <a:endParaRPr lang="fi-FI" dirty="0"/>
          </a:p>
        </p:txBody>
      </p:sp>
      <p:sp>
        <p:nvSpPr>
          <p:cNvPr id="4" name="Tekstin paikkamerkki 3">
            <a:extLst>
              <a:ext uri="{FF2B5EF4-FFF2-40B4-BE49-F238E27FC236}">
                <a16:creationId xmlns:a16="http://schemas.microsoft.com/office/drawing/2014/main" id="{974F3833-5C38-4A58-B926-3A0613C1CEA1}"/>
              </a:ext>
            </a:extLst>
          </p:cNvPr>
          <p:cNvSpPr>
            <a:spLocks noGrp="1"/>
          </p:cNvSpPr>
          <p:nvPr>
            <p:ph type="body" idx="2"/>
          </p:nvPr>
        </p:nvSpPr>
        <p:spPr/>
        <p:txBody>
          <a:bodyPr/>
          <a:lstStyle/>
          <a:p>
            <a:pPr marL="50800" indent="0">
              <a:buNone/>
            </a:pPr>
            <a:r>
              <a:rPr lang="fi-FI" b="1" u="sng" dirty="0"/>
              <a:t>Kausaalinen</a:t>
            </a:r>
            <a:endParaRPr lang="fi-FI" u="sng"/>
          </a:p>
          <a:p>
            <a:r>
              <a:rPr lang="fi-FI" dirty="0"/>
              <a:t>Ilmiötä selitetään sitä edeltävillä</a:t>
            </a:r>
            <a:r>
              <a:rPr lang="fi-FI" b="1" dirty="0"/>
              <a:t> syillä </a:t>
            </a:r>
            <a:r>
              <a:rPr lang="fi-FI" dirty="0"/>
              <a:t>(</a:t>
            </a:r>
            <a:r>
              <a:rPr lang="fi-FI" i="1" dirty="0"/>
              <a:t>syy-seuraus –suhde</a:t>
            </a:r>
            <a:r>
              <a:rPr lang="fi-FI" dirty="0"/>
              <a:t>)</a:t>
            </a:r>
          </a:p>
          <a:p>
            <a:pPr>
              <a:lnSpc>
                <a:spcPct val="100000"/>
              </a:lnSpc>
              <a:spcBef>
                <a:spcPct val="20000"/>
              </a:spcBef>
              <a:spcAft>
                <a:spcPct val="0"/>
              </a:spcAft>
            </a:pPr>
            <a:r>
              <a:rPr lang="fi-FI" i="1" dirty="0"/>
              <a:t>”Luen nyt kokeeseen, koska työvuoroni peruuntui ja minulla on siksi aikaa.”</a:t>
            </a:r>
            <a:endParaRPr lang="en-US" dirty="0"/>
          </a:p>
          <a:p>
            <a:pPr>
              <a:lnSpc>
                <a:spcPct val="100000"/>
              </a:lnSpc>
              <a:spcBef>
                <a:spcPct val="20000"/>
              </a:spcBef>
              <a:spcAft>
                <a:spcPct val="0"/>
              </a:spcAft>
            </a:pPr>
            <a:endParaRPr lang="fi-FI" dirty="0"/>
          </a:p>
          <a:p>
            <a:endParaRPr lang="fi-FI" dirty="0"/>
          </a:p>
        </p:txBody>
      </p:sp>
    </p:spTree>
    <p:extLst>
      <p:ext uri="{BB962C8B-B14F-4D97-AF65-F5344CB8AC3E}">
        <p14:creationId xmlns:p14="http://schemas.microsoft.com/office/powerpoint/2010/main" val="20258515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a:t>Kvalitatiivinen ja kvantitatiivinen tutkimus</a:t>
            </a:r>
          </a:p>
        </p:txBody>
      </p:sp>
      <p:sp>
        <p:nvSpPr>
          <p:cNvPr id="5" name="Sisällön paikkamerkki 4"/>
          <p:cNvSpPr>
            <a:spLocks noGrp="1"/>
          </p:cNvSpPr>
          <p:nvPr>
            <p:ph sz="half" idx="1"/>
          </p:nvPr>
        </p:nvSpPr>
        <p:spPr/>
        <p:txBody>
          <a:bodyPr/>
          <a:lstStyle/>
          <a:p>
            <a:pPr marL="0" indent="0">
              <a:buNone/>
            </a:pPr>
            <a:r>
              <a:rPr lang="fi-FI" b="1" i="1" u="sng" dirty="0"/>
              <a:t>Kvalitatiivinen</a:t>
            </a:r>
          </a:p>
          <a:p>
            <a:r>
              <a:rPr lang="fi-FI" dirty="0"/>
              <a:t>laadullinen tutkimus</a:t>
            </a:r>
          </a:p>
          <a:p>
            <a:r>
              <a:rPr lang="fi-FI" dirty="0"/>
              <a:t>esim. haastattelut, havainnointi..</a:t>
            </a:r>
          </a:p>
          <a:p>
            <a:r>
              <a:rPr lang="fi-FI" i="1" u="sng" dirty="0"/>
              <a:t>tutkimuskohteen syvällinen ymmärtäminen</a:t>
            </a:r>
          </a:p>
          <a:p>
            <a:r>
              <a:rPr lang="fi-FI" dirty="0"/>
              <a:t>Pieni aineisto</a:t>
            </a:r>
          </a:p>
          <a:p>
            <a:endParaRPr lang="fi-FI" dirty="0"/>
          </a:p>
        </p:txBody>
      </p:sp>
      <p:sp>
        <p:nvSpPr>
          <p:cNvPr id="6" name="Sisällön paikkamerkki 5"/>
          <p:cNvSpPr>
            <a:spLocks noGrp="1"/>
          </p:cNvSpPr>
          <p:nvPr>
            <p:ph sz="half" idx="2"/>
          </p:nvPr>
        </p:nvSpPr>
        <p:spPr/>
        <p:txBody>
          <a:bodyPr/>
          <a:lstStyle/>
          <a:p>
            <a:pPr marL="0" indent="0">
              <a:buNone/>
            </a:pPr>
            <a:r>
              <a:rPr lang="fi-FI" b="1" i="1" u="sng" dirty="0"/>
              <a:t>Kvantitatiivinen</a:t>
            </a:r>
          </a:p>
          <a:p>
            <a:r>
              <a:rPr lang="fi-FI" dirty="0"/>
              <a:t>Määrällinen tutkimus</a:t>
            </a:r>
          </a:p>
          <a:p>
            <a:r>
              <a:rPr lang="fi-FI" dirty="0"/>
              <a:t>Numeeriset tulokset: tilasto, taulukko…</a:t>
            </a:r>
          </a:p>
          <a:p>
            <a:r>
              <a:rPr lang="fi-FI" i="1" u="sng" dirty="0"/>
              <a:t>yleiskuva jostakin ilmiöstä</a:t>
            </a:r>
          </a:p>
          <a:p>
            <a:r>
              <a:rPr lang="fi-FI" dirty="0"/>
              <a:t>Suuri aineisto</a:t>
            </a:r>
          </a:p>
        </p:txBody>
      </p:sp>
    </p:spTree>
    <p:extLst>
      <p:ext uri="{BB962C8B-B14F-4D97-AF65-F5344CB8AC3E}">
        <p14:creationId xmlns:p14="http://schemas.microsoft.com/office/powerpoint/2010/main" val="212871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648E7C-6551-484F-BC2B-75742F93E844}"/>
              </a:ext>
            </a:extLst>
          </p:cNvPr>
          <p:cNvSpPr>
            <a:spLocks noGrp="1"/>
          </p:cNvSpPr>
          <p:nvPr>
            <p:ph type="title"/>
          </p:nvPr>
        </p:nvSpPr>
        <p:spPr/>
        <p:txBody>
          <a:bodyPr/>
          <a:lstStyle/>
          <a:p>
            <a:r>
              <a:rPr lang="fi-FI" dirty="0"/>
              <a:t>Teoria</a:t>
            </a:r>
          </a:p>
        </p:txBody>
      </p:sp>
      <p:sp>
        <p:nvSpPr>
          <p:cNvPr id="3" name="Tekstin paikkamerkki 2">
            <a:extLst>
              <a:ext uri="{FF2B5EF4-FFF2-40B4-BE49-F238E27FC236}">
                <a16:creationId xmlns:a16="http://schemas.microsoft.com/office/drawing/2014/main" id="{F2D1B151-7F6E-48B9-99CF-16F9E6484B5A}"/>
              </a:ext>
            </a:extLst>
          </p:cNvPr>
          <p:cNvSpPr>
            <a:spLocks noGrp="1"/>
          </p:cNvSpPr>
          <p:nvPr>
            <p:ph type="body" idx="1"/>
          </p:nvPr>
        </p:nvSpPr>
        <p:spPr>
          <a:xfrm>
            <a:off x="421257" y="1825625"/>
            <a:ext cx="5598543" cy="4351338"/>
          </a:xfrm>
        </p:spPr>
        <p:txBody>
          <a:bodyPr/>
          <a:lstStyle/>
          <a:p>
            <a:r>
              <a:rPr lang="fi-FI" i="1" dirty="0"/>
              <a:t>Yleinen selitysmalli/oppirakennelma,</a:t>
            </a:r>
            <a:r>
              <a:rPr lang="fi-FI" dirty="0"/>
              <a:t> jollekin ilmiölle</a:t>
            </a:r>
          </a:p>
          <a:p>
            <a:r>
              <a:rPr lang="fi-FI" dirty="0"/>
              <a:t>Auttavat ymmärtämään maailmaa ja ihmistä</a:t>
            </a:r>
          </a:p>
          <a:p>
            <a:r>
              <a:rPr lang="fi-FI" dirty="0"/>
              <a:t>Hyvä teoria on mahdollisimman </a:t>
            </a:r>
            <a:r>
              <a:rPr lang="fi-FI" i="1" dirty="0"/>
              <a:t>yleinen</a:t>
            </a:r>
            <a:r>
              <a:rPr lang="fi-FI" dirty="0"/>
              <a:t>: suppea teoria on turha, koska se sisältyy laajempiin teorioihin</a:t>
            </a:r>
          </a:p>
          <a:p>
            <a:endParaRPr lang="fi-FI" dirty="0"/>
          </a:p>
        </p:txBody>
      </p:sp>
      <p:sp>
        <p:nvSpPr>
          <p:cNvPr id="4" name="Tekstin paikkamerkki 3">
            <a:extLst>
              <a:ext uri="{FF2B5EF4-FFF2-40B4-BE49-F238E27FC236}">
                <a16:creationId xmlns:a16="http://schemas.microsoft.com/office/drawing/2014/main" id="{60AA663D-C8D5-4E44-B801-70A5517FDE4E}"/>
              </a:ext>
            </a:extLst>
          </p:cNvPr>
          <p:cNvSpPr>
            <a:spLocks noGrp="1"/>
          </p:cNvSpPr>
          <p:nvPr>
            <p:ph type="body" idx="2"/>
          </p:nvPr>
        </p:nvSpPr>
        <p:spPr>
          <a:xfrm>
            <a:off x="6172200" y="1825625"/>
            <a:ext cx="5426015" cy="4351338"/>
          </a:xfrm>
        </p:spPr>
        <p:txBody>
          <a:bodyPr/>
          <a:lstStyle/>
          <a:p>
            <a:r>
              <a:rPr lang="fi-FI" dirty="0"/>
              <a:t>Tieteelliset havainnot maailmasta ovat suodatettuja teorioiden pohjalta (</a:t>
            </a:r>
            <a:r>
              <a:rPr lang="fi-FI" b="1" dirty="0"/>
              <a:t>havaintojen teoriapitoisuus</a:t>
            </a:r>
            <a:r>
              <a:rPr lang="fi-FI" dirty="0"/>
              <a:t>)</a:t>
            </a:r>
          </a:p>
          <a:p>
            <a:r>
              <a:rPr lang="fi-FI" i="1" dirty="0"/>
              <a:t>Tieteelliset havainnot edellyttävät teorioiden tuntemusta</a:t>
            </a:r>
            <a:r>
              <a:rPr lang="fi-FI" dirty="0"/>
              <a:t>, että havaintoja voi ymmärtää</a:t>
            </a:r>
          </a:p>
        </p:txBody>
      </p:sp>
    </p:spTree>
    <p:extLst>
      <p:ext uri="{BB962C8B-B14F-4D97-AF65-F5344CB8AC3E}">
        <p14:creationId xmlns:p14="http://schemas.microsoft.com/office/powerpoint/2010/main" val="39776308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numCol="1"/>
          <a:lstStyle/>
          <a:p>
            <a:r>
              <a:rPr lang="fi-FI" altLang="fi-FI" dirty="0"/>
              <a:t>Yliopistotutkinnot</a:t>
            </a:r>
          </a:p>
        </p:txBody>
      </p:sp>
      <p:sp>
        <p:nvSpPr>
          <p:cNvPr id="3" name="Sisällön paikkamerkki 2"/>
          <p:cNvSpPr>
            <a:spLocks noGrp="1"/>
          </p:cNvSpPr>
          <p:nvPr>
            <p:ph sz="half" idx="1"/>
          </p:nvPr>
        </p:nvSpPr>
        <p:spPr/>
        <p:txBody>
          <a:bodyPr numCol="1"/>
          <a:lstStyle/>
          <a:p>
            <a:r>
              <a:rPr lang="fi-FI" altLang="fi-FI" b="1" i="1" dirty="0"/>
              <a:t>ylemmät korkeakoulututkinnot</a:t>
            </a:r>
          </a:p>
          <a:p>
            <a:r>
              <a:rPr lang="fi-FI" altLang="fi-FI" sz="2400" b="1" dirty="0"/>
              <a:t>maisteri (yleisin nimike)</a:t>
            </a:r>
          </a:p>
          <a:p>
            <a:r>
              <a:rPr lang="fi-FI" altLang="fi-FI" sz="2400" b="1" dirty="0"/>
              <a:t>lisensiaatti (lääketiede, hammaslääketiede ja eläinlääketiede)</a:t>
            </a:r>
          </a:p>
          <a:p>
            <a:r>
              <a:rPr lang="fi-FI" altLang="fi-FI" sz="2400" b="1" dirty="0"/>
              <a:t>proviisori (farmasia)</a:t>
            </a:r>
          </a:p>
          <a:p>
            <a:r>
              <a:rPr lang="fi-FI" altLang="fi-FI" sz="2400" b="1" dirty="0"/>
              <a:t>diplomi-insinööri (tekniikka)</a:t>
            </a:r>
          </a:p>
          <a:p>
            <a:r>
              <a:rPr lang="fi-FI" altLang="fi-FI" sz="2400" b="1" dirty="0"/>
              <a:t>arkkitehti (arkkitehtuuri)</a:t>
            </a:r>
          </a:p>
        </p:txBody>
      </p:sp>
      <p:sp>
        <p:nvSpPr>
          <p:cNvPr id="4" name="Sisällön paikkamerkki 3"/>
          <p:cNvSpPr>
            <a:spLocks noGrp="1"/>
          </p:cNvSpPr>
          <p:nvPr>
            <p:ph sz="half" idx="2"/>
          </p:nvPr>
        </p:nvSpPr>
        <p:spPr/>
        <p:txBody>
          <a:bodyPr numCol="1"/>
          <a:lstStyle/>
          <a:p>
            <a:r>
              <a:rPr lang="fi-FI" altLang="fi-FI" b="1" i="1" dirty="0"/>
              <a:t>tieteelliset ja taiteelliset jatkotutkinnot</a:t>
            </a:r>
          </a:p>
          <a:p>
            <a:r>
              <a:rPr lang="fi-FI" altLang="fi-FI" sz="2400" b="1" dirty="0"/>
              <a:t>lisensiaatti</a:t>
            </a:r>
          </a:p>
          <a:p>
            <a:r>
              <a:rPr lang="fi-FI" altLang="fi-FI" sz="2400" b="1" dirty="0"/>
              <a:t>tohtori</a:t>
            </a:r>
          </a:p>
          <a:p>
            <a:endParaRPr lang="fi-FI" altLang="fi-FI" dirty="0"/>
          </a:p>
        </p:txBody>
      </p:sp>
      <p:pic>
        <p:nvPicPr>
          <p:cNvPr id="6" name="Kuva 5"/>
          <p:cNvPicPr>
            <a:picLocks noChangeAspect="1"/>
          </p:cNvPicPr>
          <p:nvPr/>
        </p:nvPicPr>
        <p:blipFill>
          <a:blip r:embed="rId2"/>
          <a:stretch>
            <a:fillRect/>
          </a:stretch>
        </p:blipFill>
        <p:spPr>
          <a:xfrm>
            <a:off x="6019800" y="3863182"/>
            <a:ext cx="4149329" cy="2766219"/>
          </a:xfrm>
          <a:prstGeom prst="rect">
            <a:avLst/>
          </a:prstGeom>
        </p:spPr>
      </p:pic>
    </p:spTree>
    <p:extLst>
      <p:ext uri="{BB962C8B-B14F-4D97-AF65-F5344CB8AC3E}">
        <p14:creationId xmlns:p14="http://schemas.microsoft.com/office/powerpoint/2010/main" val="346291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3"/>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151" name="Google Shape;151;p23"/>
          <p:cNvPicPr preferRelativeResize="0"/>
          <p:nvPr/>
        </p:nvPicPr>
        <p:blipFill>
          <a:blip r:embed="rId3">
            <a:alphaModFix/>
          </a:blip>
          <a:stretch>
            <a:fillRect/>
          </a:stretch>
        </p:blipFill>
        <p:spPr>
          <a:xfrm>
            <a:off x="838200" y="150300"/>
            <a:ext cx="10515600" cy="6574477"/>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9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Tiede</a:t>
            </a:r>
            <a:endParaRPr/>
          </a:p>
        </p:txBody>
      </p:sp>
      <p:sp>
        <p:nvSpPr>
          <p:cNvPr id="705" name="Google Shape;705;p94"/>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u="sng">
                <a:solidFill>
                  <a:schemeClr val="hlink"/>
                </a:solidFill>
                <a:hlinkClick r:id="rId3"/>
              </a:rPr>
              <a:t>https://www.youtube.com/watch?v=lqk3TKuGNBA&amp;feature=youtu.be&amp;list=PLlgpIVXBEDKf8IlQsXHsNqmtdvpWRLzwW</a:t>
            </a:r>
            <a:endParaRPr/>
          </a:p>
        </p:txBody>
      </p:sp>
      <p:sp>
        <p:nvSpPr>
          <p:cNvPr id="706" name="Google Shape;706;p94"/>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Todellisuuden perusolemus (Substanssi)</a:t>
            </a:r>
            <a:endParaRPr/>
          </a:p>
        </p:txBody>
      </p:sp>
      <p:sp>
        <p:nvSpPr>
          <p:cNvPr id="157" name="Google Shape;157;p24"/>
          <p:cNvSpPr txBox="1">
            <a:spLocks noGrp="1"/>
          </p:cNvSpPr>
          <p:nvPr>
            <p:ph type="body" idx="1"/>
          </p:nvPr>
        </p:nvSpPr>
        <p:spPr>
          <a:xfrm>
            <a:off x="479225" y="1519025"/>
            <a:ext cx="11346300" cy="5041500"/>
          </a:xfrm>
          <a:prstGeom prst="rect">
            <a:avLst/>
          </a:prstGeom>
        </p:spPr>
        <p:txBody>
          <a:bodyPr spcFirstLastPara="1" wrap="square" lIns="91425" tIns="91425" rIns="91425" bIns="91425" anchor="t" anchorCtr="0">
            <a:noAutofit/>
          </a:bodyPr>
          <a:lstStyle/>
          <a:p>
            <a:pPr marL="457200" lvl="0" indent="-457200" algn="l" rtl="0">
              <a:spcBef>
                <a:spcPts val="1000"/>
              </a:spcBef>
              <a:spcAft>
                <a:spcPts val="0"/>
              </a:spcAft>
              <a:buSzPts val="3600"/>
              <a:buAutoNum type="arabicPeriod"/>
            </a:pPr>
            <a:r>
              <a:rPr lang="fi-FI" sz="3600" b="1"/>
              <a:t>Monismi:</a:t>
            </a:r>
            <a:r>
              <a:rPr lang="fi-FI" sz="3600"/>
              <a:t> substansseja on </a:t>
            </a:r>
            <a:r>
              <a:rPr lang="fi-FI" sz="3600" b="1" u="sng"/>
              <a:t>yksi</a:t>
            </a:r>
            <a:r>
              <a:rPr lang="fi-FI" sz="3600"/>
              <a:t> (aine tai henki)</a:t>
            </a:r>
            <a:endParaRPr sz="3600"/>
          </a:p>
          <a:p>
            <a:pPr marL="457200" lvl="0" indent="-457200" algn="l" rtl="0">
              <a:spcBef>
                <a:spcPts val="0"/>
              </a:spcBef>
              <a:spcAft>
                <a:spcPts val="0"/>
              </a:spcAft>
              <a:buSzPts val="3600"/>
              <a:buAutoNum type="arabicPeriod"/>
            </a:pPr>
            <a:r>
              <a:rPr lang="fi-FI" sz="3600" b="1"/>
              <a:t>Dualismi: </a:t>
            </a:r>
            <a:r>
              <a:rPr lang="fi-FI" sz="3600"/>
              <a:t>substansseja on </a:t>
            </a:r>
            <a:r>
              <a:rPr lang="fi-FI" sz="3600" b="1" u="sng"/>
              <a:t>kaksi</a:t>
            </a:r>
            <a:r>
              <a:rPr lang="fi-FI" sz="3600"/>
              <a:t>, sekä aineellinen että henkinen (</a:t>
            </a:r>
            <a:r>
              <a:rPr lang="fi-FI" sz="3600" i="1"/>
              <a:t>Rene Descartes</a:t>
            </a:r>
            <a:r>
              <a:rPr lang="fi-FI" sz="3600"/>
              <a:t>)</a:t>
            </a:r>
            <a:endParaRPr sz="3600"/>
          </a:p>
          <a:p>
            <a:pPr marL="457200" lvl="0" indent="-457200" algn="l" rtl="0">
              <a:spcBef>
                <a:spcPts val="0"/>
              </a:spcBef>
              <a:spcAft>
                <a:spcPts val="0"/>
              </a:spcAft>
              <a:buSzPts val="3600"/>
              <a:buAutoNum type="arabicPeriod"/>
            </a:pPr>
            <a:r>
              <a:rPr lang="fi-FI" sz="3600" b="1"/>
              <a:t>Pluralismi:</a:t>
            </a:r>
            <a:r>
              <a:rPr lang="fi-FI" sz="3600"/>
              <a:t> substansseja on </a:t>
            </a:r>
            <a:r>
              <a:rPr lang="fi-FI" sz="3600" b="1" u="sng"/>
              <a:t>kolme tai useampi</a:t>
            </a:r>
            <a:r>
              <a:rPr lang="fi-FI" sz="3600"/>
              <a:t> (esim. </a:t>
            </a:r>
            <a:endParaRPr sz="3600"/>
          </a:p>
          <a:p>
            <a:pPr marL="457200" lvl="0" indent="0" algn="l" rtl="0">
              <a:spcBef>
                <a:spcPts val="1000"/>
              </a:spcBef>
              <a:spcAft>
                <a:spcPts val="0"/>
              </a:spcAft>
              <a:buNone/>
            </a:pPr>
            <a:r>
              <a:rPr lang="fi-FI" sz="3600" i="1"/>
              <a:t>Karl Popperin</a:t>
            </a:r>
            <a:r>
              <a:rPr lang="fi-FI" sz="3600"/>
              <a:t> kolmen maailman teoria: 1. aineellinen 2. henkinen 3. kulttuurinen todellisuus</a:t>
            </a:r>
            <a:endParaRP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1000"/>
                                        <p:tgtEl>
                                          <p:spTgt spid="1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1" end="1"/>
                                            </p:txEl>
                                          </p:spTgt>
                                        </p:tgtEl>
                                        <p:attrNameLst>
                                          <p:attrName>style.visibility</p:attrName>
                                        </p:attrNameLst>
                                      </p:cBhvr>
                                      <p:to>
                                        <p:strVal val="visible"/>
                                      </p:to>
                                    </p:set>
                                    <p:animEffect transition="in" filter="fade">
                                      <p:cBhvr>
                                        <p:cTn id="12" dur="1000"/>
                                        <p:tgtEl>
                                          <p:spTgt spid="1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xEl>
                                              <p:pRg st="2" end="2"/>
                                            </p:txEl>
                                          </p:spTgt>
                                        </p:tgtEl>
                                        <p:attrNameLst>
                                          <p:attrName>style.visibility</p:attrName>
                                        </p:attrNameLst>
                                      </p:cBhvr>
                                      <p:to>
                                        <p:strVal val="visible"/>
                                      </p:to>
                                    </p:set>
                                    <p:animEffect transition="in" filter="fade">
                                      <p:cBhvr>
                                        <p:cTn id="17" dur="1000"/>
                                        <p:tgtEl>
                                          <p:spTgt spid="1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
                                            <p:txEl>
                                              <p:pRg st="3" end="3"/>
                                            </p:txEl>
                                          </p:spTgt>
                                        </p:tgtEl>
                                        <p:attrNameLst>
                                          <p:attrName>style.visibility</p:attrName>
                                        </p:attrNameLst>
                                      </p:cBhvr>
                                      <p:to>
                                        <p:strVal val="visible"/>
                                      </p:to>
                                    </p:set>
                                    <p:animEffect transition="in" filter="fade">
                                      <p:cBhvr>
                                        <p:cTn id="22" dur="1000"/>
                                        <p:tgtEl>
                                          <p:spTgt spid="1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
                                            <p:txEl>
                                              <p:pRg st="0" end="0"/>
                                            </p:txEl>
                                          </p:spTgt>
                                        </p:tgtEl>
                                        <p:attrNameLst>
                                          <p:attrName>style.visibility</p:attrName>
                                        </p:attrNameLst>
                                      </p:cBhvr>
                                      <p:to>
                                        <p:strVal val="visible"/>
                                      </p:to>
                                    </p:set>
                                    <p:animEffect transition="in" filter="fade">
                                      <p:cBhvr>
                                        <p:cTn id="27" dur="1000"/>
                                        <p:tgtEl>
                                          <p:spTgt spid="15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
                                            <p:txEl>
                                              <p:pRg st="1" end="1"/>
                                            </p:txEl>
                                          </p:spTgt>
                                        </p:tgtEl>
                                        <p:attrNameLst>
                                          <p:attrName>style.visibility</p:attrName>
                                        </p:attrNameLst>
                                      </p:cBhvr>
                                      <p:to>
                                        <p:strVal val="visible"/>
                                      </p:to>
                                    </p:set>
                                    <p:animEffect transition="in" filter="fade">
                                      <p:cBhvr>
                                        <p:cTn id="32" dur="1000"/>
                                        <p:tgtEl>
                                          <p:spTgt spid="15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7">
                                            <p:txEl>
                                              <p:pRg st="2" end="2"/>
                                            </p:txEl>
                                          </p:spTgt>
                                        </p:tgtEl>
                                        <p:attrNameLst>
                                          <p:attrName>style.visibility</p:attrName>
                                        </p:attrNameLst>
                                      </p:cBhvr>
                                      <p:to>
                                        <p:strVal val="visible"/>
                                      </p:to>
                                    </p:set>
                                    <p:animEffect transition="in" filter="fade">
                                      <p:cBhvr>
                                        <p:cTn id="37" dur="1000"/>
                                        <p:tgtEl>
                                          <p:spTgt spid="15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xEl>
                                              <p:pRg st="3" end="3"/>
                                            </p:txEl>
                                          </p:spTgt>
                                        </p:tgtEl>
                                        <p:attrNameLst>
                                          <p:attrName>style.visibility</p:attrName>
                                        </p:attrNameLst>
                                      </p:cBhvr>
                                      <p:to>
                                        <p:strVal val="visible"/>
                                      </p:to>
                                    </p:set>
                                    <p:animEffect transition="in" filter="fade">
                                      <p:cBhvr>
                                        <p:cTn id="42" dur="1000"/>
                                        <p:tgtEl>
                                          <p:spTgt spid="1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Karl Popperin kolmen maailman teoria (pluralismi)</a:t>
            </a:r>
            <a:endParaRPr/>
          </a:p>
        </p:txBody>
      </p:sp>
      <p:sp>
        <p:nvSpPr>
          <p:cNvPr id="163" name="Google Shape;163;p25"/>
          <p:cNvSpPr txBox="1">
            <a:spLocks noGrp="1"/>
          </p:cNvSpPr>
          <p:nvPr>
            <p:ph type="body" idx="1"/>
          </p:nvPr>
        </p:nvSpPr>
        <p:spPr>
          <a:xfrm>
            <a:off x="292200" y="2153900"/>
            <a:ext cx="11700600" cy="44628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AutoNum type="arabicPeriod"/>
            </a:pPr>
            <a:r>
              <a:rPr lang="fi-FI" i="1"/>
              <a:t>Jalkapallo on aineellinen olio (</a:t>
            </a:r>
            <a:r>
              <a:rPr lang="fi-FI" b="1" i="1"/>
              <a:t>aineellinen todellisuus</a:t>
            </a:r>
            <a:r>
              <a:rPr lang="fi-FI" i="1"/>
              <a:t>)</a:t>
            </a:r>
            <a:endParaRPr i="1"/>
          </a:p>
          <a:p>
            <a:pPr marL="457200" lvl="0" indent="-406400" algn="l" rtl="0">
              <a:spcBef>
                <a:spcPts val="0"/>
              </a:spcBef>
              <a:spcAft>
                <a:spcPts val="0"/>
              </a:spcAft>
              <a:buSzPts val="2800"/>
              <a:buAutoNum type="arabicPeriod"/>
            </a:pPr>
            <a:r>
              <a:rPr lang="fi-FI" i="1"/>
              <a:t>Jalkapalloon liittyy ajatuksia: esim. “en pidä jalkapallosta.” (</a:t>
            </a:r>
            <a:r>
              <a:rPr lang="fi-FI" b="1" i="1"/>
              <a:t>henkinen todellisuus</a:t>
            </a:r>
            <a:r>
              <a:rPr lang="fi-FI" i="1"/>
              <a:t>)</a:t>
            </a:r>
            <a:endParaRPr i="1"/>
          </a:p>
          <a:p>
            <a:pPr marL="457200" lvl="0" indent="-406400" algn="l" rtl="0">
              <a:spcBef>
                <a:spcPts val="0"/>
              </a:spcBef>
              <a:spcAft>
                <a:spcPts val="0"/>
              </a:spcAft>
              <a:buSzPts val="2800"/>
              <a:buAutoNum type="arabicPeriod"/>
            </a:pPr>
            <a:r>
              <a:rPr lang="fi-FI" i="1"/>
              <a:t>Jalkapalloon liittyy kulttuurisia käytäntöjä, mm. fanilaulut, pukeutumistavat, värit ja huudot katsomossa (</a:t>
            </a:r>
            <a:r>
              <a:rPr lang="fi-FI" b="1" i="1"/>
              <a:t>kulttuurinen todellisuus</a:t>
            </a:r>
            <a:r>
              <a:rPr lang="fi-FI" i="1"/>
              <a:t>)</a:t>
            </a:r>
            <a:endParaRPr i="1"/>
          </a:p>
          <a:p>
            <a:pPr marL="457200" lvl="0" indent="0" algn="l" rtl="0">
              <a:spcBef>
                <a:spcPts val="1000"/>
              </a:spcBef>
              <a:spcAft>
                <a:spcPts val="0"/>
              </a:spcAft>
              <a:buNone/>
            </a:pPr>
            <a:endParaRPr/>
          </a:p>
          <a:p>
            <a:pPr marL="914400" lvl="0" indent="0" algn="l" rtl="0">
              <a:spcBef>
                <a:spcPts val="1000"/>
              </a:spcBef>
              <a:spcAft>
                <a:spcPts val="0"/>
              </a:spcAft>
              <a:buNone/>
            </a:pPr>
            <a:r>
              <a:rPr lang="fi-FI" b="1" i="1"/>
              <a:t>1. maailma </a:t>
            </a:r>
            <a:r>
              <a:rPr lang="fi-FI" b="1"/>
              <a:t>on ensisijainen ja </a:t>
            </a:r>
            <a:r>
              <a:rPr lang="fi-FI" b="1" i="1"/>
              <a:t>maailmat 2 ja 3 </a:t>
            </a:r>
            <a:r>
              <a:rPr lang="fi-FI" b="1"/>
              <a:t>ovat riippuvaisia siitä.</a:t>
            </a:r>
            <a:endParaRPr b="1"/>
          </a:p>
        </p:txBody>
      </p:sp>
      <p:pic>
        <p:nvPicPr>
          <p:cNvPr id="164" name="Google Shape;164;p25"/>
          <p:cNvPicPr preferRelativeResize="0"/>
          <p:nvPr/>
        </p:nvPicPr>
        <p:blipFill>
          <a:blip r:embed="rId3">
            <a:alphaModFix/>
          </a:blip>
          <a:stretch>
            <a:fillRect/>
          </a:stretch>
        </p:blipFill>
        <p:spPr>
          <a:xfrm>
            <a:off x="9943100" y="84625"/>
            <a:ext cx="2049700" cy="2634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171" name="Google Shape;171;p26"/>
          <p:cNvPicPr preferRelativeResize="0"/>
          <p:nvPr/>
        </p:nvPicPr>
        <p:blipFill>
          <a:blip r:embed="rId3">
            <a:alphaModFix/>
          </a:blip>
          <a:stretch>
            <a:fillRect/>
          </a:stretch>
        </p:blipFill>
        <p:spPr>
          <a:xfrm>
            <a:off x="388560" y="276475"/>
            <a:ext cx="11203126" cy="6126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603575"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b="1"/>
              <a:t>Oliot </a:t>
            </a:r>
            <a:endParaRPr b="1"/>
          </a:p>
        </p:txBody>
      </p:sp>
      <p:sp>
        <p:nvSpPr>
          <p:cNvPr id="177" name="Google Shape;177;p27"/>
          <p:cNvSpPr txBox="1">
            <a:spLocks noGrp="1"/>
          </p:cNvSpPr>
          <p:nvPr>
            <p:ph type="body" idx="1"/>
          </p:nvPr>
        </p:nvSpPr>
        <p:spPr>
          <a:xfrm>
            <a:off x="108275" y="1508375"/>
            <a:ext cx="11889900" cy="4668300"/>
          </a:xfrm>
          <a:prstGeom prst="rect">
            <a:avLst/>
          </a:prstGeom>
        </p:spPr>
        <p:txBody>
          <a:bodyPr spcFirstLastPara="1" wrap="square" lIns="91425" tIns="91425" rIns="91425" bIns="91425" anchor="t" anchorCtr="0">
            <a:noAutofit/>
          </a:bodyPr>
          <a:lstStyle/>
          <a:p>
            <a:pPr marL="457200" lvl="0" indent="-457200" algn="l" rtl="0">
              <a:lnSpc>
                <a:spcPct val="120000"/>
              </a:lnSpc>
              <a:spcBef>
                <a:spcPts val="0"/>
              </a:spcBef>
              <a:spcAft>
                <a:spcPts val="0"/>
              </a:spcAft>
              <a:buSzPts val="3600"/>
              <a:buFont typeface="Verdana"/>
              <a:buChar char="•"/>
            </a:pPr>
            <a:r>
              <a:rPr lang="fi-FI" sz="3600" b="1">
                <a:latin typeface="Verdana"/>
                <a:ea typeface="Verdana"/>
                <a:cs typeface="Verdana"/>
                <a:sym typeface="Verdana"/>
              </a:rPr>
              <a:t>Olio = </a:t>
            </a:r>
            <a:r>
              <a:rPr lang="fi-FI" sz="3600" b="1" i="1">
                <a:latin typeface="Verdana"/>
                <a:ea typeface="Verdana"/>
                <a:cs typeface="Verdana"/>
                <a:sym typeface="Verdana"/>
              </a:rPr>
              <a:t>mikä tahansa olemassaoleva</a:t>
            </a:r>
            <a:endParaRPr sz="3600" b="1" i="1">
              <a:latin typeface="Verdana"/>
              <a:ea typeface="Verdana"/>
              <a:cs typeface="Verdana"/>
              <a:sym typeface="Verdana"/>
            </a:endParaRPr>
          </a:p>
          <a:p>
            <a:pPr marL="1828800" lvl="0" indent="-457200" algn="l" rtl="0">
              <a:lnSpc>
                <a:spcPct val="120000"/>
              </a:lnSpc>
              <a:spcBef>
                <a:spcPts val="0"/>
              </a:spcBef>
              <a:spcAft>
                <a:spcPts val="0"/>
              </a:spcAft>
              <a:buSzPts val="3600"/>
              <a:buFont typeface="Verdana"/>
              <a:buAutoNum type="arabicPeriod"/>
            </a:pPr>
            <a:r>
              <a:rPr lang="fi-FI" sz="3600" b="1" u="sng">
                <a:latin typeface="Verdana"/>
                <a:ea typeface="Verdana"/>
                <a:cs typeface="Verdana"/>
                <a:sym typeface="Verdana"/>
              </a:rPr>
              <a:t>Konkreettinen olio</a:t>
            </a:r>
            <a:r>
              <a:rPr lang="fi-FI" sz="3600" b="1">
                <a:latin typeface="Verdana"/>
                <a:ea typeface="Verdana"/>
                <a:cs typeface="Verdana"/>
                <a:sym typeface="Verdana"/>
              </a:rPr>
              <a:t>: esim. talo, puu, auto, koira..</a:t>
            </a:r>
            <a:endParaRPr sz="3600" b="1">
              <a:latin typeface="Verdana"/>
              <a:ea typeface="Verdana"/>
              <a:cs typeface="Verdana"/>
              <a:sym typeface="Verdana"/>
            </a:endParaRPr>
          </a:p>
          <a:p>
            <a:pPr marL="1828800" lvl="0" indent="-457200" algn="l" rtl="0">
              <a:lnSpc>
                <a:spcPct val="120000"/>
              </a:lnSpc>
              <a:spcBef>
                <a:spcPts val="0"/>
              </a:spcBef>
              <a:spcAft>
                <a:spcPts val="0"/>
              </a:spcAft>
              <a:buSzPts val="3600"/>
              <a:buFont typeface="Verdana"/>
              <a:buAutoNum type="arabicPeriod"/>
            </a:pPr>
            <a:r>
              <a:rPr lang="fi-FI" sz="3600" b="1" u="sng">
                <a:latin typeface="Verdana"/>
                <a:ea typeface="Verdana"/>
                <a:cs typeface="Verdana"/>
                <a:sym typeface="Verdana"/>
              </a:rPr>
              <a:t>Abstrakti olio</a:t>
            </a:r>
            <a:r>
              <a:rPr lang="fi-FI" sz="3600" b="1">
                <a:latin typeface="Verdana"/>
                <a:ea typeface="Verdana"/>
                <a:cs typeface="Verdana"/>
                <a:sym typeface="Verdana"/>
              </a:rPr>
              <a:t> esim. numero 3, kolmio, Jumala, lohikäärme (ei-materiaalinen, keksitty tai käsitteellinen)</a:t>
            </a:r>
            <a:endParaRPr sz="3600" b="1">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endParaRPr sz="3000">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animEffect transition="in" filter="fade">
                                      <p:cBhvr>
                                        <p:cTn id="7" dur="1000"/>
                                        <p:tgtEl>
                                          <p:spTgt spid="1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xEl>
                                              <p:pRg st="1" end="1"/>
                                            </p:txEl>
                                          </p:spTgt>
                                        </p:tgtEl>
                                        <p:attrNameLst>
                                          <p:attrName>style.visibility</p:attrName>
                                        </p:attrNameLst>
                                      </p:cBhvr>
                                      <p:to>
                                        <p:strVal val="visible"/>
                                      </p:to>
                                    </p:set>
                                    <p:animEffect transition="in" filter="fade">
                                      <p:cBhvr>
                                        <p:cTn id="12" dur="1000"/>
                                        <p:tgtEl>
                                          <p:spTgt spid="1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xEl>
                                              <p:pRg st="2" end="2"/>
                                            </p:txEl>
                                          </p:spTgt>
                                        </p:tgtEl>
                                        <p:attrNameLst>
                                          <p:attrName>style.visibility</p:attrName>
                                        </p:attrNameLst>
                                      </p:cBhvr>
                                      <p:to>
                                        <p:strVal val="visible"/>
                                      </p:to>
                                    </p:set>
                                    <p:animEffect transition="in" filter="fade">
                                      <p:cBhvr>
                                        <p:cTn id="17" dur="1000"/>
                                        <p:tgtEl>
                                          <p:spTgt spid="1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xEl>
                                              <p:pRg st="3" end="3"/>
                                            </p:txEl>
                                          </p:spTgt>
                                        </p:tgtEl>
                                        <p:attrNameLst>
                                          <p:attrName>style.visibility</p:attrName>
                                        </p:attrNameLst>
                                      </p:cBhvr>
                                      <p:to>
                                        <p:strVal val="visible"/>
                                      </p:to>
                                    </p:set>
                                    <p:animEffect transition="in" filter="fade">
                                      <p:cBhvr>
                                        <p:cTn id="22" dur="1000"/>
                                        <p:tgtEl>
                                          <p:spTgt spid="1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
                                            <p:txEl>
                                              <p:pRg st="4" end="4"/>
                                            </p:txEl>
                                          </p:spTgt>
                                        </p:tgtEl>
                                        <p:attrNameLst>
                                          <p:attrName>style.visibility</p:attrName>
                                        </p:attrNameLst>
                                      </p:cBhvr>
                                      <p:to>
                                        <p:strVal val="visible"/>
                                      </p:to>
                                    </p:set>
                                    <p:animEffect transition="in" filter="fade">
                                      <p:cBhvr>
                                        <p:cTn id="27" dur="1000"/>
                                        <p:tgtEl>
                                          <p:spTgt spid="1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7">
                                            <p:txEl>
                                              <p:pRg st="0" end="0"/>
                                            </p:txEl>
                                          </p:spTgt>
                                        </p:tgtEl>
                                        <p:attrNameLst>
                                          <p:attrName>style.visibility</p:attrName>
                                        </p:attrNameLst>
                                      </p:cBhvr>
                                      <p:to>
                                        <p:strVal val="visible"/>
                                      </p:to>
                                    </p:set>
                                    <p:animEffect transition="in" filter="fade">
                                      <p:cBhvr>
                                        <p:cTn id="32" dur="1000"/>
                                        <p:tgtEl>
                                          <p:spTgt spid="17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7">
                                            <p:txEl>
                                              <p:pRg st="1" end="1"/>
                                            </p:txEl>
                                          </p:spTgt>
                                        </p:tgtEl>
                                        <p:attrNameLst>
                                          <p:attrName>style.visibility</p:attrName>
                                        </p:attrNameLst>
                                      </p:cBhvr>
                                      <p:to>
                                        <p:strVal val="visible"/>
                                      </p:to>
                                    </p:set>
                                    <p:animEffect transition="in" filter="fade">
                                      <p:cBhvr>
                                        <p:cTn id="37" dur="1000"/>
                                        <p:tgtEl>
                                          <p:spTgt spid="17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7">
                                            <p:txEl>
                                              <p:pRg st="2" end="2"/>
                                            </p:txEl>
                                          </p:spTgt>
                                        </p:tgtEl>
                                        <p:attrNameLst>
                                          <p:attrName>style.visibility</p:attrName>
                                        </p:attrNameLst>
                                      </p:cBhvr>
                                      <p:to>
                                        <p:strVal val="visible"/>
                                      </p:to>
                                    </p:set>
                                    <p:animEffect transition="in" filter="fade">
                                      <p:cBhvr>
                                        <p:cTn id="42" dur="1000"/>
                                        <p:tgtEl>
                                          <p:spTgt spid="17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7">
                                            <p:txEl>
                                              <p:pRg st="3" end="3"/>
                                            </p:txEl>
                                          </p:spTgt>
                                        </p:tgtEl>
                                        <p:attrNameLst>
                                          <p:attrName>style.visibility</p:attrName>
                                        </p:attrNameLst>
                                      </p:cBhvr>
                                      <p:to>
                                        <p:strVal val="visible"/>
                                      </p:to>
                                    </p:set>
                                    <p:animEffect transition="in" filter="fade">
                                      <p:cBhvr>
                                        <p:cTn id="47" dur="1000"/>
                                        <p:tgtEl>
                                          <p:spTgt spid="17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7">
                                            <p:txEl>
                                              <p:pRg st="4" end="4"/>
                                            </p:txEl>
                                          </p:spTgt>
                                        </p:tgtEl>
                                        <p:attrNameLst>
                                          <p:attrName>style.visibility</p:attrName>
                                        </p:attrNameLst>
                                      </p:cBhvr>
                                      <p:to>
                                        <p:strVal val="visible"/>
                                      </p:to>
                                    </p:set>
                                    <p:animEffect transition="in" filter="fade">
                                      <p:cBhvr>
                                        <p:cTn id="52" dur="1000"/>
                                        <p:tgtEl>
                                          <p:spTgt spid="1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txBox="1">
            <a:spLocks noGrp="1"/>
          </p:cNvSpPr>
          <p:nvPr>
            <p:ph type="body" idx="1"/>
          </p:nvPr>
        </p:nvSpPr>
        <p:spPr>
          <a:xfrm>
            <a:off x="514025" y="365125"/>
            <a:ext cx="10839900" cy="5811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b="1" i="1"/>
              <a:t>Abstrakti		</a:t>
            </a:r>
            <a:r>
              <a:rPr lang="fi-FI"/>
              <a:t>								</a:t>
            </a:r>
            <a:r>
              <a:rPr lang="fi-FI" b="1" i="1"/>
              <a:t>Konkreettinen</a:t>
            </a:r>
            <a:endParaRPr b="1" i="1"/>
          </a:p>
        </p:txBody>
      </p:sp>
      <p:pic>
        <p:nvPicPr>
          <p:cNvPr id="184" name="Google Shape;184;p28"/>
          <p:cNvPicPr preferRelativeResize="0"/>
          <p:nvPr/>
        </p:nvPicPr>
        <p:blipFill>
          <a:blip r:embed="rId3">
            <a:alphaModFix/>
          </a:blip>
          <a:stretch>
            <a:fillRect/>
          </a:stretch>
        </p:blipFill>
        <p:spPr>
          <a:xfrm>
            <a:off x="593850" y="1209300"/>
            <a:ext cx="1900000" cy="1900000"/>
          </a:xfrm>
          <a:prstGeom prst="rect">
            <a:avLst/>
          </a:prstGeom>
          <a:noFill/>
          <a:ln>
            <a:noFill/>
          </a:ln>
        </p:spPr>
      </p:pic>
      <p:pic>
        <p:nvPicPr>
          <p:cNvPr id="185" name="Google Shape;185;p28"/>
          <p:cNvPicPr preferRelativeResize="0"/>
          <p:nvPr/>
        </p:nvPicPr>
        <p:blipFill>
          <a:blip r:embed="rId4">
            <a:alphaModFix/>
          </a:blip>
          <a:stretch>
            <a:fillRect/>
          </a:stretch>
        </p:blipFill>
        <p:spPr>
          <a:xfrm>
            <a:off x="5854825" y="1597949"/>
            <a:ext cx="2746841" cy="2060125"/>
          </a:xfrm>
          <a:prstGeom prst="rect">
            <a:avLst/>
          </a:prstGeom>
          <a:noFill/>
          <a:ln>
            <a:noFill/>
          </a:ln>
        </p:spPr>
      </p:pic>
      <p:pic>
        <p:nvPicPr>
          <p:cNvPr id="186" name="Google Shape;186;p28"/>
          <p:cNvPicPr preferRelativeResize="0"/>
          <p:nvPr/>
        </p:nvPicPr>
        <p:blipFill>
          <a:blip r:embed="rId5">
            <a:alphaModFix/>
          </a:blip>
          <a:stretch>
            <a:fillRect/>
          </a:stretch>
        </p:blipFill>
        <p:spPr>
          <a:xfrm>
            <a:off x="514025" y="3109299"/>
            <a:ext cx="4538602" cy="2060124"/>
          </a:xfrm>
          <a:prstGeom prst="rect">
            <a:avLst/>
          </a:prstGeom>
          <a:noFill/>
          <a:ln>
            <a:noFill/>
          </a:ln>
        </p:spPr>
      </p:pic>
      <p:pic>
        <p:nvPicPr>
          <p:cNvPr id="187" name="Google Shape;187;p28"/>
          <p:cNvPicPr preferRelativeResize="0"/>
          <p:nvPr/>
        </p:nvPicPr>
        <p:blipFill>
          <a:blip r:embed="rId6">
            <a:alphaModFix/>
          </a:blip>
          <a:stretch>
            <a:fillRect/>
          </a:stretch>
        </p:blipFill>
        <p:spPr>
          <a:xfrm>
            <a:off x="2751375" y="989000"/>
            <a:ext cx="2570075" cy="2120300"/>
          </a:xfrm>
          <a:prstGeom prst="rect">
            <a:avLst/>
          </a:prstGeom>
          <a:noFill/>
          <a:ln>
            <a:noFill/>
          </a:ln>
        </p:spPr>
      </p:pic>
      <p:pic>
        <p:nvPicPr>
          <p:cNvPr id="188" name="Google Shape;188;p28"/>
          <p:cNvPicPr preferRelativeResize="0"/>
          <p:nvPr/>
        </p:nvPicPr>
        <p:blipFill>
          <a:blip r:embed="rId7">
            <a:alphaModFix/>
          </a:blip>
          <a:stretch>
            <a:fillRect/>
          </a:stretch>
        </p:blipFill>
        <p:spPr>
          <a:xfrm>
            <a:off x="2120475" y="5334725"/>
            <a:ext cx="1325700" cy="1325700"/>
          </a:xfrm>
          <a:prstGeom prst="rect">
            <a:avLst/>
          </a:prstGeom>
          <a:noFill/>
          <a:ln>
            <a:noFill/>
          </a:ln>
        </p:spPr>
      </p:pic>
      <p:pic>
        <p:nvPicPr>
          <p:cNvPr id="189" name="Google Shape;189;p28"/>
          <p:cNvPicPr preferRelativeResize="0"/>
          <p:nvPr/>
        </p:nvPicPr>
        <p:blipFill>
          <a:blip r:embed="rId8">
            <a:alphaModFix/>
          </a:blip>
          <a:stretch>
            <a:fillRect/>
          </a:stretch>
        </p:blipFill>
        <p:spPr>
          <a:xfrm>
            <a:off x="5740377" y="4002225"/>
            <a:ext cx="2975750" cy="2404425"/>
          </a:xfrm>
          <a:prstGeom prst="rect">
            <a:avLst/>
          </a:prstGeom>
          <a:noFill/>
          <a:ln>
            <a:noFill/>
          </a:ln>
        </p:spPr>
      </p:pic>
      <p:pic>
        <p:nvPicPr>
          <p:cNvPr id="190" name="Google Shape;190;p28"/>
          <p:cNvPicPr preferRelativeResize="0"/>
          <p:nvPr/>
        </p:nvPicPr>
        <p:blipFill>
          <a:blip r:embed="rId9">
            <a:alphaModFix/>
          </a:blip>
          <a:stretch>
            <a:fillRect/>
          </a:stretch>
        </p:blipFill>
        <p:spPr>
          <a:xfrm>
            <a:off x="8766750" y="1352425"/>
            <a:ext cx="2975750" cy="2231807"/>
          </a:xfrm>
          <a:prstGeom prst="rect">
            <a:avLst/>
          </a:prstGeom>
          <a:noFill/>
          <a:ln>
            <a:noFill/>
          </a:ln>
        </p:spPr>
      </p:pic>
      <p:pic>
        <p:nvPicPr>
          <p:cNvPr id="191" name="Google Shape;191;p28"/>
          <p:cNvPicPr preferRelativeResize="0"/>
          <p:nvPr/>
        </p:nvPicPr>
        <p:blipFill>
          <a:blip r:embed="rId10">
            <a:alphaModFix/>
          </a:blip>
          <a:stretch>
            <a:fillRect/>
          </a:stretch>
        </p:blipFill>
        <p:spPr>
          <a:xfrm>
            <a:off x="9206850" y="4013813"/>
            <a:ext cx="2381250" cy="2381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xfrm>
            <a:off x="838200" y="154825"/>
            <a:ext cx="10515600" cy="84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Ominaisuudet</a:t>
            </a:r>
            <a:endParaRPr/>
          </a:p>
        </p:txBody>
      </p:sp>
      <p:sp>
        <p:nvSpPr>
          <p:cNvPr id="197" name="Google Shape;197;p29"/>
          <p:cNvSpPr txBox="1">
            <a:spLocks noGrp="1"/>
          </p:cNvSpPr>
          <p:nvPr>
            <p:ph type="body" idx="1"/>
          </p:nvPr>
        </p:nvSpPr>
        <p:spPr>
          <a:xfrm>
            <a:off x="234625" y="1002925"/>
            <a:ext cx="11712600" cy="5620500"/>
          </a:xfrm>
          <a:prstGeom prst="rect">
            <a:avLst/>
          </a:prstGeom>
        </p:spPr>
        <p:txBody>
          <a:bodyPr spcFirstLastPara="1" wrap="square" lIns="91425" tIns="91425" rIns="91425" bIns="91425" anchor="t" anchorCtr="0">
            <a:noAutofit/>
          </a:bodyPr>
          <a:lstStyle/>
          <a:p>
            <a:pPr marL="457200" lvl="0" indent="-419100" algn="l" rtl="0">
              <a:lnSpc>
                <a:spcPct val="120000"/>
              </a:lnSpc>
              <a:spcBef>
                <a:spcPts val="0"/>
              </a:spcBef>
              <a:spcAft>
                <a:spcPts val="0"/>
              </a:spcAft>
              <a:buSzPts val="3000"/>
              <a:buFont typeface="Verdana"/>
              <a:buAutoNum type="arabicPeriod"/>
            </a:pPr>
            <a:r>
              <a:rPr lang="fi-FI" sz="3000" b="1">
                <a:latin typeface="Verdana"/>
                <a:ea typeface="Verdana"/>
                <a:cs typeface="Verdana"/>
                <a:sym typeface="Verdana"/>
              </a:rPr>
              <a:t>Essentiaalinen eli </a:t>
            </a:r>
            <a:r>
              <a:rPr lang="fi-FI" sz="3000" b="1" i="1">
                <a:latin typeface="Verdana"/>
                <a:ea typeface="Verdana"/>
                <a:cs typeface="Verdana"/>
                <a:sym typeface="Verdana"/>
              </a:rPr>
              <a:t>välttämätön ominaisuus</a:t>
            </a:r>
            <a:r>
              <a:rPr lang="fi-FI" sz="3000" b="1">
                <a:latin typeface="Verdana"/>
                <a:ea typeface="Verdana"/>
                <a:cs typeface="Verdana"/>
                <a:sym typeface="Verdana"/>
              </a:rPr>
              <a:t> </a:t>
            </a:r>
            <a:endParaRPr sz="3000" b="1">
              <a:latin typeface="Verdana"/>
              <a:ea typeface="Verdana"/>
              <a:cs typeface="Verdana"/>
              <a:sym typeface="Verdana"/>
            </a:endParaRPr>
          </a:p>
          <a:p>
            <a:pPr marL="457200" lvl="0" indent="-419100" algn="l" rtl="0">
              <a:lnSpc>
                <a:spcPct val="120000"/>
              </a:lnSpc>
              <a:spcBef>
                <a:spcPts val="0"/>
              </a:spcBef>
              <a:spcAft>
                <a:spcPts val="0"/>
              </a:spcAft>
              <a:buSzPts val="3000"/>
              <a:buFont typeface="Verdana"/>
              <a:buChar char="-"/>
            </a:pPr>
            <a:r>
              <a:rPr lang="fi-FI" sz="3000">
                <a:latin typeface="Verdana"/>
                <a:ea typeface="Verdana"/>
                <a:cs typeface="Verdana"/>
                <a:sym typeface="Verdana"/>
              </a:rPr>
              <a:t>sitä ilman olio ei olisi se, mikä se on.</a:t>
            </a:r>
            <a:endParaRPr sz="3000">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3000" i="1">
                <a:latin typeface="Verdana"/>
                <a:ea typeface="Verdana"/>
                <a:cs typeface="Verdana"/>
                <a:sym typeface="Verdana"/>
              </a:rPr>
              <a:t>esim. </a:t>
            </a:r>
            <a:r>
              <a:rPr lang="fi-FI" sz="3000" i="1" u="sng">
                <a:latin typeface="Verdana"/>
                <a:ea typeface="Verdana"/>
                <a:cs typeface="Verdana"/>
                <a:sym typeface="Verdana"/>
              </a:rPr>
              <a:t>pallon pyöreys, </a:t>
            </a:r>
            <a:r>
              <a:rPr lang="fi-FI" sz="3000" u="sng">
                <a:latin typeface="Verdana"/>
                <a:ea typeface="Verdana"/>
                <a:cs typeface="Verdana"/>
                <a:sym typeface="Verdana"/>
              </a:rPr>
              <a:t>pallo ei ole pallo mikäli se ei ole pyöreä</a:t>
            </a:r>
            <a:endParaRPr sz="3000" u="sng">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endParaRPr sz="3000">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r>
              <a:rPr lang="fi-FI" sz="3000" b="1">
                <a:latin typeface="Verdana"/>
                <a:ea typeface="Verdana"/>
                <a:cs typeface="Verdana"/>
                <a:sym typeface="Verdana"/>
              </a:rPr>
              <a:t>2. Aksidentaalinen eli </a:t>
            </a:r>
            <a:r>
              <a:rPr lang="fi-FI" sz="3000" b="1" i="1">
                <a:latin typeface="Verdana"/>
                <a:ea typeface="Verdana"/>
                <a:cs typeface="Verdana"/>
                <a:sym typeface="Verdana"/>
              </a:rPr>
              <a:t>satunnainen ominaisuus</a:t>
            </a:r>
            <a:r>
              <a:rPr lang="fi-FI" sz="3000">
                <a:latin typeface="Verdana"/>
                <a:ea typeface="Verdana"/>
                <a:cs typeface="Verdana"/>
                <a:sym typeface="Verdana"/>
              </a:rPr>
              <a:t> </a:t>
            </a:r>
            <a:endParaRPr sz="3000">
              <a:latin typeface="Verdana"/>
              <a:ea typeface="Verdana"/>
              <a:cs typeface="Verdana"/>
              <a:sym typeface="Verdana"/>
            </a:endParaRPr>
          </a:p>
          <a:p>
            <a:pPr marL="457200" lvl="0" indent="-419100" algn="l" rtl="0">
              <a:lnSpc>
                <a:spcPct val="120000"/>
              </a:lnSpc>
              <a:spcBef>
                <a:spcPts val="0"/>
              </a:spcBef>
              <a:spcAft>
                <a:spcPts val="0"/>
              </a:spcAft>
              <a:buSzPts val="3000"/>
              <a:buFont typeface="Verdana"/>
              <a:buChar char="-"/>
            </a:pPr>
            <a:r>
              <a:rPr lang="fi-FI" sz="3000">
                <a:latin typeface="Verdana"/>
                <a:ea typeface="Verdana"/>
                <a:cs typeface="Verdana"/>
                <a:sym typeface="Verdana"/>
              </a:rPr>
              <a:t>se ei ole oliolle välttämätön.</a:t>
            </a:r>
            <a:endParaRPr sz="3000">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3000">
                <a:latin typeface="Verdana"/>
                <a:ea typeface="Verdana"/>
                <a:cs typeface="Verdana"/>
                <a:sym typeface="Verdana"/>
              </a:rPr>
              <a:t>esim. </a:t>
            </a:r>
            <a:r>
              <a:rPr lang="fi-FI" sz="3000" u="sng">
                <a:latin typeface="Verdana"/>
                <a:ea typeface="Verdana"/>
                <a:cs typeface="Verdana"/>
                <a:sym typeface="Verdana"/>
              </a:rPr>
              <a:t>pallon vihreys</a:t>
            </a:r>
            <a:r>
              <a:rPr lang="fi-FI" sz="3000">
                <a:latin typeface="Verdana"/>
                <a:ea typeface="Verdana"/>
                <a:cs typeface="Verdana"/>
                <a:sym typeface="Verdana"/>
              </a:rPr>
              <a:t>, voi olla yhtä hyvin esim. keltainen</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animEffect transition="in" filter="fade">
                                      <p:cBhvr>
                                        <p:cTn id="7" dur="1000"/>
                                        <p:tgtEl>
                                          <p:spTgt spid="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xEl>
                                              <p:pRg st="1" end="1"/>
                                            </p:txEl>
                                          </p:spTgt>
                                        </p:tgtEl>
                                        <p:attrNameLst>
                                          <p:attrName>style.visibility</p:attrName>
                                        </p:attrNameLst>
                                      </p:cBhvr>
                                      <p:to>
                                        <p:strVal val="visible"/>
                                      </p:to>
                                    </p:set>
                                    <p:animEffect transition="in" filter="fade">
                                      <p:cBhvr>
                                        <p:cTn id="12" dur="1000"/>
                                        <p:tgtEl>
                                          <p:spTgt spid="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7">
                                            <p:txEl>
                                              <p:pRg st="2" end="2"/>
                                            </p:txEl>
                                          </p:spTgt>
                                        </p:tgtEl>
                                        <p:attrNameLst>
                                          <p:attrName>style.visibility</p:attrName>
                                        </p:attrNameLst>
                                      </p:cBhvr>
                                      <p:to>
                                        <p:strVal val="visible"/>
                                      </p:to>
                                    </p:set>
                                    <p:animEffect transition="in" filter="fade">
                                      <p:cBhvr>
                                        <p:cTn id="17" dur="1000"/>
                                        <p:tgtEl>
                                          <p:spTgt spid="1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
                                            <p:txEl>
                                              <p:pRg st="3" end="3"/>
                                            </p:txEl>
                                          </p:spTgt>
                                        </p:tgtEl>
                                        <p:attrNameLst>
                                          <p:attrName>style.visibility</p:attrName>
                                        </p:attrNameLst>
                                      </p:cBhvr>
                                      <p:to>
                                        <p:strVal val="visible"/>
                                      </p:to>
                                    </p:set>
                                    <p:animEffect transition="in" filter="fade">
                                      <p:cBhvr>
                                        <p:cTn id="22" dur="1000"/>
                                        <p:tgtEl>
                                          <p:spTgt spid="1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7">
                                            <p:txEl>
                                              <p:pRg st="4" end="4"/>
                                            </p:txEl>
                                          </p:spTgt>
                                        </p:tgtEl>
                                        <p:attrNameLst>
                                          <p:attrName>style.visibility</p:attrName>
                                        </p:attrNameLst>
                                      </p:cBhvr>
                                      <p:to>
                                        <p:strVal val="visible"/>
                                      </p:to>
                                    </p:set>
                                    <p:animEffect transition="in" filter="fade">
                                      <p:cBhvr>
                                        <p:cTn id="27" dur="1000"/>
                                        <p:tgtEl>
                                          <p:spTgt spid="1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7">
                                            <p:txEl>
                                              <p:pRg st="5" end="5"/>
                                            </p:txEl>
                                          </p:spTgt>
                                        </p:tgtEl>
                                        <p:attrNameLst>
                                          <p:attrName>style.visibility</p:attrName>
                                        </p:attrNameLst>
                                      </p:cBhvr>
                                      <p:to>
                                        <p:strVal val="visible"/>
                                      </p:to>
                                    </p:set>
                                    <p:animEffect transition="in" filter="fade">
                                      <p:cBhvr>
                                        <p:cTn id="32" dur="1000"/>
                                        <p:tgtEl>
                                          <p:spTgt spid="19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7">
                                            <p:txEl>
                                              <p:pRg st="6" end="6"/>
                                            </p:txEl>
                                          </p:spTgt>
                                        </p:tgtEl>
                                        <p:attrNameLst>
                                          <p:attrName>style.visibility</p:attrName>
                                        </p:attrNameLst>
                                      </p:cBhvr>
                                      <p:to>
                                        <p:strVal val="visible"/>
                                      </p:to>
                                    </p:set>
                                    <p:animEffect transition="in" filter="fade">
                                      <p:cBhvr>
                                        <p:cTn id="37" dur="1000"/>
                                        <p:tgtEl>
                                          <p:spTgt spid="19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300900" y="118725"/>
            <a:ext cx="11891100" cy="77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Ominaisuudet</a:t>
            </a:r>
            <a:endParaRPr/>
          </a:p>
        </p:txBody>
      </p:sp>
      <p:sp>
        <p:nvSpPr>
          <p:cNvPr id="203" name="Google Shape;203;p30"/>
          <p:cNvSpPr txBox="1">
            <a:spLocks noGrp="1"/>
          </p:cNvSpPr>
          <p:nvPr>
            <p:ph type="body" idx="1"/>
          </p:nvPr>
        </p:nvSpPr>
        <p:spPr>
          <a:xfrm>
            <a:off x="214825" y="984300"/>
            <a:ext cx="11891100" cy="51927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sz="3000">
              <a:latin typeface="Verdana"/>
              <a:ea typeface="Verdana"/>
              <a:cs typeface="Verdana"/>
              <a:sym typeface="Verdana"/>
            </a:endParaRPr>
          </a:p>
          <a:p>
            <a:pPr marL="0" lvl="0" indent="0" algn="l" rtl="0">
              <a:lnSpc>
                <a:spcPct val="120000"/>
              </a:lnSpc>
              <a:spcBef>
                <a:spcPts val="0"/>
              </a:spcBef>
              <a:spcAft>
                <a:spcPts val="0"/>
              </a:spcAft>
              <a:buNone/>
            </a:pPr>
            <a:r>
              <a:rPr lang="fi-FI" sz="3000" b="1">
                <a:latin typeface="Verdana"/>
                <a:ea typeface="Verdana"/>
                <a:cs typeface="Verdana"/>
                <a:sym typeface="Verdana"/>
              </a:rPr>
              <a:t>3. Primaariominaisuudet</a:t>
            </a:r>
            <a:endParaRPr sz="3000">
              <a:latin typeface="Verdana"/>
              <a:ea typeface="Verdana"/>
              <a:cs typeface="Verdana"/>
              <a:sym typeface="Verdana"/>
            </a:endParaRPr>
          </a:p>
          <a:p>
            <a:pPr marL="457200" lvl="0" indent="-419100" algn="l" rtl="0">
              <a:lnSpc>
                <a:spcPct val="120000"/>
              </a:lnSpc>
              <a:spcBef>
                <a:spcPts val="0"/>
              </a:spcBef>
              <a:spcAft>
                <a:spcPts val="0"/>
              </a:spcAft>
              <a:buSzPts val="3000"/>
              <a:buFont typeface="Verdana"/>
              <a:buChar char="-"/>
            </a:pPr>
            <a:r>
              <a:rPr lang="fi-FI" sz="3000">
                <a:latin typeface="Verdana"/>
                <a:ea typeface="Verdana"/>
                <a:cs typeface="Verdana"/>
                <a:sym typeface="Verdana"/>
              </a:rPr>
              <a:t>ensisijaiset ominaisuudet kuuluvat oliolle </a:t>
            </a:r>
            <a:r>
              <a:rPr lang="fi-FI" sz="3000" i="1" u="sng">
                <a:latin typeface="Verdana"/>
                <a:ea typeface="Verdana"/>
                <a:cs typeface="Verdana"/>
                <a:sym typeface="Verdana"/>
              </a:rPr>
              <a:t>havaitsijasta riippumatta.</a:t>
            </a:r>
            <a:endParaRPr sz="3000" i="1" u="sng">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3000">
                <a:latin typeface="Verdana"/>
                <a:ea typeface="Verdana"/>
                <a:cs typeface="Verdana"/>
                <a:sym typeface="Verdana"/>
              </a:rPr>
              <a:t>esim. </a:t>
            </a:r>
            <a:r>
              <a:rPr lang="fi-FI" sz="3000" i="1">
                <a:latin typeface="Verdana"/>
                <a:ea typeface="Verdana"/>
                <a:cs typeface="Verdana"/>
                <a:sym typeface="Verdana"/>
              </a:rPr>
              <a:t>tilavuus, muoto ja massa</a:t>
            </a:r>
            <a:endParaRPr sz="3000" i="1">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r>
              <a:rPr lang="fi-FI" sz="3000" b="1">
                <a:latin typeface="Verdana"/>
                <a:ea typeface="Verdana"/>
                <a:cs typeface="Verdana"/>
                <a:sym typeface="Verdana"/>
              </a:rPr>
              <a:t>4. Sekundaariominaisuudet</a:t>
            </a:r>
            <a:endParaRPr sz="3000">
              <a:latin typeface="Verdana"/>
              <a:ea typeface="Verdana"/>
              <a:cs typeface="Verdana"/>
              <a:sym typeface="Verdana"/>
            </a:endParaRPr>
          </a:p>
          <a:p>
            <a:pPr marL="457200" lvl="0" indent="-419100" algn="l" rtl="0">
              <a:lnSpc>
                <a:spcPct val="120000"/>
              </a:lnSpc>
              <a:spcBef>
                <a:spcPts val="0"/>
              </a:spcBef>
              <a:spcAft>
                <a:spcPts val="0"/>
              </a:spcAft>
              <a:buSzPts val="3000"/>
              <a:buFont typeface="Verdana"/>
              <a:buChar char="-"/>
            </a:pPr>
            <a:r>
              <a:rPr lang="fi-FI" sz="3000">
                <a:latin typeface="Verdana"/>
                <a:ea typeface="Verdana"/>
                <a:cs typeface="Verdana"/>
                <a:sym typeface="Verdana"/>
              </a:rPr>
              <a:t>toissijaiset ominaisuudet </a:t>
            </a:r>
            <a:r>
              <a:rPr lang="fi-FI" sz="3000" i="1" u="sng">
                <a:latin typeface="Verdana"/>
                <a:ea typeface="Verdana"/>
                <a:cs typeface="Verdana"/>
                <a:sym typeface="Verdana"/>
              </a:rPr>
              <a:t>riippuvat havaitsijasta.</a:t>
            </a:r>
            <a:endParaRPr sz="3000" i="1" u="sng">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3000" i="1">
                <a:latin typeface="Verdana"/>
                <a:ea typeface="Verdana"/>
                <a:cs typeface="Verdana"/>
                <a:sym typeface="Verdana"/>
              </a:rPr>
              <a:t>esim. väri, maku ja tuntu</a:t>
            </a:r>
            <a:endParaRPr sz="3000" i="1">
              <a:latin typeface="Verdana"/>
              <a:ea typeface="Verdana"/>
              <a:cs typeface="Verdana"/>
              <a:sym typeface="Verdana"/>
            </a:endParaRPr>
          </a:p>
          <a:p>
            <a:pPr marL="0" lvl="0" indent="0" algn="l" rtl="0">
              <a:spcBef>
                <a:spcPts val="1000"/>
              </a:spcBef>
              <a:spcAft>
                <a:spcPts val="0"/>
              </a:spcAft>
              <a:buNone/>
            </a:pP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Effect transition="in" filter="fade">
                                      <p:cBhvr>
                                        <p:cTn id="7" dur="1000"/>
                                        <p:tgtEl>
                                          <p:spTgt spid="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xEl>
                                              <p:pRg st="1" end="1"/>
                                            </p:txEl>
                                          </p:spTgt>
                                        </p:tgtEl>
                                        <p:attrNameLst>
                                          <p:attrName>style.visibility</p:attrName>
                                        </p:attrNameLst>
                                      </p:cBhvr>
                                      <p:to>
                                        <p:strVal val="visible"/>
                                      </p:to>
                                    </p:set>
                                    <p:animEffect transition="in" filter="fade">
                                      <p:cBhvr>
                                        <p:cTn id="12" dur="1000"/>
                                        <p:tgtEl>
                                          <p:spTgt spid="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xEl>
                                              <p:pRg st="2" end="2"/>
                                            </p:txEl>
                                          </p:spTgt>
                                        </p:tgtEl>
                                        <p:attrNameLst>
                                          <p:attrName>style.visibility</p:attrName>
                                        </p:attrNameLst>
                                      </p:cBhvr>
                                      <p:to>
                                        <p:strVal val="visible"/>
                                      </p:to>
                                    </p:set>
                                    <p:animEffect transition="in" filter="fade">
                                      <p:cBhvr>
                                        <p:cTn id="17" dur="1000"/>
                                        <p:tgtEl>
                                          <p:spTgt spid="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
                                            <p:txEl>
                                              <p:pRg st="3" end="3"/>
                                            </p:txEl>
                                          </p:spTgt>
                                        </p:tgtEl>
                                        <p:attrNameLst>
                                          <p:attrName>style.visibility</p:attrName>
                                        </p:attrNameLst>
                                      </p:cBhvr>
                                      <p:to>
                                        <p:strVal val="visible"/>
                                      </p:to>
                                    </p:set>
                                    <p:animEffect transition="in" filter="fade">
                                      <p:cBhvr>
                                        <p:cTn id="22" dur="1000"/>
                                        <p:tgtEl>
                                          <p:spTgt spid="2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
                                            <p:txEl>
                                              <p:pRg st="4" end="4"/>
                                            </p:txEl>
                                          </p:spTgt>
                                        </p:tgtEl>
                                        <p:attrNameLst>
                                          <p:attrName>style.visibility</p:attrName>
                                        </p:attrNameLst>
                                      </p:cBhvr>
                                      <p:to>
                                        <p:strVal val="visible"/>
                                      </p:to>
                                    </p:set>
                                    <p:animEffect transition="in" filter="fade">
                                      <p:cBhvr>
                                        <p:cTn id="27" dur="1000"/>
                                        <p:tgtEl>
                                          <p:spTgt spid="2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3">
                                            <p:txEl>
                                              <p:pRg st="5" end="5"/>
                                            </p:txEl>
                                          </p:spTgt>
                                        </p:tgtEl>
                                        <p:attrNameLst>
                                          <p:attrName>style.visibility</p:attrName>
                                        </p:attrNameLst>
                                      </p:cBhvr>
                                      <p:to>
                                        <p:strVal val="visible"/>
                                      </p:to>
                                    </p:set>
                                    <p:animEffect transition="in" filter="fade">
                                      <p:cBhvr>
                                        <p:cTn id="32" dur="1000"/>
                                        <p:tgtEl>
                                          <p:spTgt spid="2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3">
                                            <p:txEl>
                                              <p:pRg st="6" end="6"/>
                                            </p:txEl>
                                          </p:spTgt>
                                        </p:tgtEl>
                                        <p:attrNameLst>
                                          <p:attrName>style.visibility</p:attrName>
                                        </p:attrNameLst>
                                      </p:cBhvr>
                                      <p:to>
                                        <p:strVal val="visible"/>
                                      </p:to>
                                    </p:set>
                                    <p:animEffect transition="in" filter="fade">
                                      <p:cBhvr>
                                        <p:cTn id="37" dur="1000"/>
                                        <p:tgtEl>
                                          <p:spTgt spid="2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3">
                                            <p:txEl>
                                              <p:pRg st="7" end="7"/>
                                            </p:txEl>
                                          </p:spTgt>
                                        </p:tgtEl>
                                        <p:attrNameLst>
                                          <p:attrName>style.visibility</p:attrName>
                                        </p:attrNameLst>
                                      </p:cBhvr>
                                      <p:to>
                                        <p:strVal val="visible"/>
                                      </p:to>
                                    </p:set>
                                    <p:animEffect transition="in" filter="fade">
                                      <p:cBhvr>
                                        <p:cTn id="42" dur="1000"/>
                                        <p:tgtEl>
                                          <p:spTgt spid="2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Olion identiteetti</a:t>
            </a:r>
            <a:endParaRPr/>
          </a:p>
        </p:txBody>
      </p:sp>
      <p:sp>
        <p:nvSpPr>
          <p:cNvPr id="209" name="Google Shape;209;p31"/>
          <p:cNvSpPr txBox="1">
            <a:spLocks noGrp="1"/>
          </p:cNvSpPr>
          <p:nvPr>
            <p:ph type="body" idx="1"/>
          </p:nvPr>
        </p:nvSpPr>
        <p:spPr>
          <a:xfrm>
            <a:off x="481263" y="1455821"/>
            <a:ext cx="5538537" cy="4721004"/>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sz="3000" dirty="0"/>
              <a:t>= </a:t>
            </a:r>
            <a:r>
              <a:rPr lang="fi-FI" sz="3000" i="1" dirty="0"/>
              <a:t>olion samuus</a:t>
            </a:r>
            <a:endParaRPr sz="3000" i="1" dirty="0"/>
          </a:p>
          <a:p>
            <a:pPr marL="0" lvl="0" indent="0" algn="l" rtl="0">
              <a:spcBef>
                <a:spcPts val="1000"/>
              </a:spcBef>
              <a:spcAft>
                <a:spcPts val="0"/>
              </a:spcAft>
              <a:buNone/>
            </a:pPr>
            <a:r>
              <a:rPr lang="fi-FI" dirty="0"/>
              <a:t>1.</a:t>
            </a:r>
            <a:r>
              <a:rPr lang="fi-FI" b="1" dirty="0"/>
              <a:t> Ontologinen identiteetti</a:t>
            </a:r>
            <a:endParaRPr b="1" dirty="0"/>
          </a:p>
          <a:p>
            <a:pPr marL="457200" lvl="0" indent="-406400" algn="l" rtl="0">
              <a:spcBef>
                <a:spcPts val="1000"/>
              </a:spcBef>
              <a:spcAft>
                <a:spcPts val="0"/>
              </a:spcAft>
              <a:buSzPts val="2800"/>
              <a:buChar char="-"/>
            </a:pPr>
            <a:r>
              <a:rPr lang="fi-FI" i="1" dirty="0"/>
              <a:t>pysyykö olio samana vai muuttuuko se ajan myötä toiseksi olioksi?</a:t>
            </a:r>
          </a:p>
          <a:p>
            <a:pPr marL="457200" lvl="0" indent="-406400" algn="l" rtl="0">
              <a:spcBef>
                <a:spcPts val="1000"/>
              </a:spcBef>
              <a:spcAft>
                <a:spcPts val="0"/>
              </a:spcAft>
              <a:buSzPts val="2800"/>
              <a:buChar char="-"/>
            </a:pPr>
            <a:r>
              <a:rPr lang="fi-FI" i="1" dirty="0"/>
              <a:t>Onko esim. ihmisessä jotakin pysyvää?</a:t>
            </a:r>
            <a:endParaRPr dirty="0"/>
          </a:p>
          <a:p>
            <a:pPr marL="0" lvl="0" indent="0" algn="l" rtl="0">
              <a:spcBef>
                <a:spcPts val="1000"/>
              </a:spcBef>
              <a:spcAft>
                <a:spcPts val="0"/>
              </a:spcAft>
              <a:buNone/>
            </a:pPr>
            <a:r>
              <a:rPr lang="fi-FI" dirty="0"/>
              <a:t>2. </a:t>
            </a:r>
            <a:r>
              <a:rPr lang="fi-FI" b="1" dirty="0"/>
              <a:t>Semanttinen identiteetti</a:t>
            </a:r>
            <a:endParaRPr b="1" dirty="0"/>
          </a:p>
          <a:p>
            <a:pPr marL="457200" lvl="0" indent="-381000" algn="l" rtl="0">
              <a:spcBef>
                <a:spcPts val="1000"/>
              </a:spcBef>
              <a:spcAft>
                <a:spcPts val="0"/>
              </a:spcAft>
              <a:buSzPts val="2400"/>
              <a:buFont typeface="Verdana"/>
              <a:buChar char="-"/>
            </a:pPr>
            <a:r>
              <a:rPr lang="fi-FI" sz="2400" dirty="0">
                <a:latin typeface="Verdana"/>
                <a:ea typeface="Verdana"/>
                <a:cs typeface="Verdana"/>
                <a:sym typeface="Verdana"/>
              </a:rPr>
              <a:t>Nimet ”Teräsmies” ja ”Clark Kent” viittaavat samaan olioon.</a:t>
            </a:r>
            <a:endParaRPr sz="2400" dirty="0"/>
          </a:p>
        </p:txBody>
      </p:sp>
      <p:sp>
        <p:nvSpPr>
          <p:cNvPr id="210" name="Google Shape;210;p31"/>
          <p:cNvSpPr txBox="1">
            <a:spLocks noGrp="1"/>
          </p:cNvSpPr>
          <p:nvPr>
            <p:ph type="body" idx="2"/>
          </p:nvPr>
        </p:nvSpPr>
        <p:spPr>
          <a:xfrm>
            <a:off x="6172200" y="878305"/>
            <a:ext cx="5181600" cy="529852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sz="2400" b="1" dirty="0"/>
              <a:t>3. </a:t>
            </a:r>
            <a:r>
              <a:rPr lang="fi-FI" sz="2400" b="1" dirty="0" err="1"/>
              <a:t>Leibnizin</a:t>
            </a:r>
            <a:r>
              <a:rPr lang="fi-FI" sz="2400" b="1" dirty="0"/>
              <a:t> laki: </a:t>
            </a:r>
            <a:endParaRPr sz="2400" b="1" dirty="0"/>
          </a:p>
          <a:p>
            <a:pPr marL="457200" lvl="0" indent="-419100" algn="l" rtl="0">
              <a:spcBef>
                <a:spcPts val="1000"/>
              </a:spcBef>
              <a:spcAft>
                <a:spcPts val="0"/>
              </a:spcAft>
              <a:buSzPts val="3000"/>
              <a:buChar char="-"/>
            </a:pPr>
            <a:r>
              <a:rPr lang="fi-FI" sz="3000" dirty="0"/>
              <a:t>“Jos kahdella asialla on täsmälleen samat ominaisuudet, ne ovat sama asia”. </a:t>
            </a:r>
            <a:endParaRPr sz="3000" dirty="0"/>
          </a:p>
        </p:txBody>
      </p:sp>
      <p:pic>
        <p:nvPicPr>
          <p:cNvPr id="211" name="Google Shape;211;p31"/>
          <p:cNvPicPr preferRelativeResize="0"/>
          <p:nvPr/>
        </p:nvPicPr>
        <p:blipFill>
          <a:blip r:embed="rId3">
            <a:alphaModFix/>
          </a:blip>
          <a:stretch>
            <a:fillRect/>
          </a:stretch>
        </p:blipFill>
        <p:spPr>
          <a:xfrm>
            <a:off x="8380550" y="3399795"/>
            <a:ext cx="2086925" cy="2579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Kurssin arviointi ja poissaolot</a:t>
            </a:r>
            <a:endParaRPr/>
          </a:p>
        </p:txBody>
      </p:sp>
      <p:sp>
        <p:nvSpPr>
          <p:cNvPr id="93" name="Google Shape;93;p14"/>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457200" lvl="0" indent="-457200" algn="l" rtl="0">
              <a:spcBef>
                <a:spcPts val="1000"/>
              </a:spcBef>
              <a:spcAft>
                <a:spcPts val="0"/>
              </a:spcAft>
              <a:buSzPts val="3600"/>
              <a:buAutoNum type="arabicPeriod"/>
            </a:pPr>
            <a:r>
              <a:rPr lang="fi-FI" sz="3600"/>
              <a:t>Koe koeviikolla</a:t>
            </a:r>
            <a:endParaRPr sz="3600"/>
          </a:p>
          <a:p>
            <a:pPr marL="457200" lvl="0" indent="-457200" algn="l" rtl="0">
              <a:spcBef>
                <a:spcPts val="0"/>
              </a:spcBef>
              <a:spcAft>
                <a:spcPts val="0"/>
              </a:spcAft>
              <a:buSzPts val="3600"/>
              <a:buAutoNum type="arabicPeriod"/>
            </a:pPr>
            <a:r>
              <a:rPr lang="fi-FI" sz="3600"/>
              <a:t>Tuntityö: verkkotehtävät peda.netissä, ryhmätyöt, keskustelu aiheisiin liittyen tunnilla</a:t>
            </a:r>
            <a:endParaRPr sz="3600"/>
          </a:p>
          <a:p>
            <a:pPr marL="457200" lvl="0" indent="-457200" algn="l" rtl="0">
              <a:spcBef>
                <a:spcPts val="0"/>
              </a:spcBef>
              <a:spcAft>
                <a:spcPts val="0"/>
              </a:spcAft>
              <a:buSzPts val="3600"/>
              <a:buAutoNum type="arabicPeriod"/>
            </a:pPr>
            <a:r>
              <a:rPr lang="fi-FI" sz="3600"/>
              <a:t>Blogi: Tietoa ja todellisuutta</a:t>
            </a:r>
            <a:endParaRPr sz="3600"/>
          </a:p>
          <a:p>
            <a:pPr marL="457200" lvl="0" indent="-457200" algn="l" rtl="0">
              <a:spcBef>
                <a:spcPts val="0"/>
              </a:spcBef>
              <a:spcAft>
                <a:spcPts val="0"/>
              </a:spcAft>
              <a:buSzPts val="3600"/>
              <a:buAutoNum type="arabicPeriod"/>
            </a:pPr>
            <a:r>
              <a:rPr lang="fi-FI" sz="3600"/>
              <a:t>Poissaolot: </a:t>
            </a:r>
            <a:r>
              <a:rPr lang="fi-FI" sz="3600" i="1"/>
              <a:t>viiden</a:t>
            </a:r>
            <a:r>
              <a:rPr lang="fi-FI" sz="3600"/>
              <a:t> poissaolon jälkeen kurssi jää arvioimatta, kaikki poissaolot tulisi selvittää Wilmaan</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Kahdella </a:t>
            </a:r>
            <a:r>
              <a:rPr lang="fi-FI" dirty="0" err="1"/>
              <a:t>iphone</a:t>
            </a:r>
            <a:r>
              <a:rPr lang="fi-FI" dirty="0"/>
              <a:t>-puhelimella on täsmälleen samat ominaisuudet, joten ne ovat sama asia. (</a:t>
            </a:r>
            <a:r>
              <a:rPr lang="fi-FI" dirty="0" err="1"/>
              <a:t>Leibnizin</a:t>
            </a:r>
            <a:r>
              <a:rPr lang="fi-FI" dirty="0"/>
              <a:t> laki)</a:t>
            </a:r>
            <a:endParaRPr dirty="0"/>
          </a:p>
        </p:txBody>
      </p:sp>
      <p:sp>
        <p:nvSpPr>
          <p:cNvPr id="233" name="Google Shape;233;p34"/>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sp>
        <p:nvSpPr>
          <p:cNvPr id="234" name="Google Shape;234;p34"/>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235" name="Google Shape;235;p34"/>
          <p:cNvPicPr preferRelativeResize="0"/>
          <p:nvPr/>
        </p:nvPicPr>
        <p:blipFill>
          <a:blip r:embed="rId3">
            <a:alphaModFix/>
          </a:blip>
          <a:stretch>
            <a:fillRect/>
          </a:stretch>
        </p:blipFill>
        <p:spPr>
          <a:xfrm>
            <a:off x="1524000" y="2477225"/>
            <a:ext cx="3810000" cy="3048000"/>
          </a:xfrm>
          <a:prstGeom prst="rect">
            <a:avLst/>
          </a:prstGeom>
          <a:noFill/>
          <a:ln>
            <a:noFill/>
          </a:ln>
        </p:spPr>
      </p:pic>
      <p:pic>
        <p:nvPicPr>
          <p:cNvPr id="236" name="Google Shape;236;p34"/>
          <p:cNvPicPr preferRelativeResize="0"/>
          <p:nvPr/>
        </p:nvPicPr>
        <p:blipFill>
          <a:blip r:embed="rId3">
            <a:alphaModFix/>
          </a:blip>
          <a:stretch>
            <a:fillRect/>
          </a:stretch>
        </p:blipFill>
        <p:spPr>
          <a:xfrm>
            <a:off x="6782800" y="2477225"/>
            <a:ext cx="3810000" cy="304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838200" y="365125"/>
            <a:ext cx="105156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err="1"/>
              <a:t>Theseuksen</a:t>
            </a:r>
            <a:r>
              <a:rPr lang="fi-FI" dirty="0"/>
              <a:t> laiva-paradoksi</a:t>
            </a:r>
            <a:endParaRPr dirty="0"/>
          </a:p>
        </p:txBody>
      </p:sp>
      <p:sp>
        <p:nvSpPr>
          <p:cNvPr id="217" name="Google Shape;217;p32"/>
          <p:cNvSpPr txBox="1">
            <a:spLocks noGrp="1"/>
          </p:cNvSpPr>
          <p:nvPr>
            <p:ph type="body" idx="1"/>
          </p:nvPr>
        </p:nvSpPr>
        <p:spPr>
          <a:xfrm>
            <a:off x="426275" y="1173075"/>
            <a:ext cx="4206000" cy="52293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sz="3000" i="1" dirty="0" err="1">
                <a:solidFill>
                  <a:srgbClr val="222222"/>
                </a:solidFill>
                <a:highlight>
                  <a:srgbClr val="FFFFFF"/>
                </a:highlight>
                <a:latin typeface="Arial"/>
                <a:ea typeface="Arial"/>
                <a:cs typeface="Arial"/>
                <a:sym typeface="Arial"/>
              </a:rPr>
              <a:t>Theseuksen</a:t>
            </a:r>
            <a:r>
              <a:rPr lang="fi-FI" sz="3000" i="1" dirty="0">
                <a:solidFill>
                  <a:srgbClr val="222222"/>
                </a:solidFill>
                <a:highlight>
                  <a:srgbClr val="FFFFFF"/>
                </a:highlight>
                <a:latin typeface="Arial"/>
                <a:ea typeface="Arial"/>
                <a:cs typeface="Arial"/>
                <a:sym typeface="Arial"/>
              </a:rPr>
              <a:t>  laiva  lähtee satamasta. Matkan aikana laivan kaikki osat vaihdetaan yksi kerrallaan. </a:t>
            </a:r>
            <a:endParaRPr sz="3000" i="1" dirty="0">
              <a:solidFill>
                <a:srgbClr val="222222"/>
              </a:solidFill>
              <a:highlight>
                <a:srgbClr val="FFFFFF"/>
              </a:highlight>
              <a:latin typeface="Arial"/>
              <a:ea typeface="Arial"/>
              <a:cs typeface="Arial"/>
              <a:sym typeface="Arial"/>
            </a:endParaRPr>
          </a:p>
          <a:p>
            <a:pPr marL="0" lvl="0" indent="0" algn="l" rtl="0">
              <a:spcBef>
                <a:spcPts val="1000"/>
              </a:spcBef>
              <a:spcAft>
                <a:spcPts val="0"/>
              </a:spcAft>
              <a:buNone/>
            </a:pPr>
            <a:r>
              <a:rPr lang="fi-FI" sz="3000" i="1" dirty="0">
                <a:solidFill>
                  <a:srgbClr val="222222"/>
                </a:solidFill>
                <a:highlight>
                  <a:srgbClr val="FFFFFF"/>
                </a:highlight>
                <a:latin typeface="Arial"/>
                <a:ea typeface="Arial"/>
                <a:cs typeface="Arial"/>
                <a:sym typeface="Arial"/>
              </a:rPr>
              <a:t>Kun laiva palaa takaisin satamaan, </a:t>
            </a:r>
            <a:r>
              <a:rPr lang="fi-FI" sz="3000" b="1" i="1" dirty="0">
                <a:solidFill>
                  <a:srgbClr val="222222"/>
                </a:solidFill>
                <a:highlight>
                  <a:srgbClr val="FFFFFF"/>
                </a:highlight>
                <a:latin typeface="Arial"/>
                <a:ea typeface="Arial"/>
                <a:cs typeface="Arial"/>
                <a:sym typeface="Arial"/>
              </a:rPr>
              <a:t>onko se enää sama laiva, jos sen kaikki osat on vaihdettu uusiin?</a:t>
            </a:r>
            <a:endParaRPr sz="3000" b="1" i="1" dirty="0"/>
          </a:p>
        </p:txBody>
      </p:sp>
      <p:sp>
        <p:nvSpPr>
          <p:cNvPr id="218" name="Google Shape;218;p32"/>
          <p:cNvSpPr txBox="1">
            <a:spLocks noGrp="1"/>
          </p:cNvSpPr>
          <p:nvPr>
            <p:ph type="body" idx="2"/>
          </p:nvPr>
        </p:nvSpPr>
        <p:spPr>
          <a:xfrm>
            <a:off x="8617625" y="479325"/>
            <a:ext cx="3514200" cy="45846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sz="1050" dirty="0">
                <a:solidFill>
                  <a:srgbClr val="222222"/>
                </a:solidFill>
                <a:highlight>
                  <a:srgbClr val="FFFFFF"/>
                </a:highlight>
                <a:latin typeface="Arial"/>
                <a:ea typeface="Arial"/>
                <a:cs typeface="Arial"/>
                <a:sym typeface="Arial"/>
              </a:rPr>
              <a:t> </a:t>
            </a:r>
            <a:r>
              <a:rPr lang="fi-FI" sz="3000" i="1" dirty="0" err="1">
                <a:solidFill>
                  <a:srgbClr val="222222"/>
                </a:solidFill>
                <a:highlight>
                  <a:srgbClr val="FFFFFF"/>
                </a:highlight>
                <a:latin typeface="Arial"/>
                <a:ea typeface="Arial"/>
                <a:cs typeface="Arial"/>
                <a:sym typeface="Arial"/>
              </a:rPr>
              <a:t>Theseuksen</a:t>
            </a:r>
            <a:r>
              <a:rPr lang="fi-FI" sz="3000" i="1" dirty="0">
                <a:solidFill>
                  <a:srgbClr val="222222"/>
                </a:solidFill>
                <a:highlight>
                  <a:srgbClr val="FFFFFF"/>
                </a:highlight>
                <a:latin typeface="Arial"/>
                <a:ea typeface="Arial"/>
                <a:cs typeface="Arial"/>
                <a:sym typeface="Arial"/>
              </a:rPr>
              <a:t> laivaa seuraa toinen laiva, joka kerää kaikki vanhat osat kyytiin sitä mukaa, kun ne heitetään mereen. Kun uusittu laiva palaa satamaan, vanhoista osista kootaan toinen </a:t>
            </a:r>
            <a:r>
              <a:rPr lang="fi-FI" sz="3000" i="1" dirty="0" err="1">
                <a:solidFill>
                  <a:srgbClr val="222222"/>
                </a:solidFill>
                <a:highlight>
                  <a:srgbClr val="FFFFFF"/>
                </a:highlight>
                <a:latin typeface="Arial"/>
                <a:ea typeface="Arial"/>
                <a:cs typeface="Arial"/>
                <a:sym typeface="Arial"/>
              </a:rPr>
              <a:t>Theseuksen</a:t>
            </a:r>
            <a:r>
              <a:rPr lang="fi-FI" sz="3000" i="1" dirty="0">
                <a:solidFill>
                  <a:srgbClr val="222222"/>
                </a:solidFill>
                <a:highlight>
                  <a:srgbClr val="FFFFFF"/>
                </a:highlight>
                <a:latin typeface="Arial"/>
                <a:ea typeface="Arial"/>
                <a:cs typeface="Arial"/>
                <a:sym typeface="Arial"/>
              </a:rPr>
              <a:t> laiva. </a:t>
            </a:r>
            <a:endParaRPr sz="3000" i="1" dirty="0">
              <a:solidFill>
                <a:srgbClr val="222222"/>
              </a:solidFill>
              <a:highlight>
                <a:srgbClr val="FFFFFF"/>
              </a:highlight>
              <a:latin typeface="Arial"/>
              <a:ea typeface="Arial"/>
              <a:cs typeface="Arial"/>
              <a:sym typeface="Arial"/>
            </a:endParaRPr>
          </a:p>
          <a:p>
            <a:pPr marL="0" lvl="0" indent="0" algn="l" rtl="0">
              <a:spcBef>
                <a:spcPts val="1000"/>
              </a:spcBef>
              <a:spcAft>
                <a:spcPts val="0"/>
              </a:spcAft>
              <a:buNone/>
            </a:pPr>
            <a:r>
              <a:rPr lang="fi-FI" sz="3000" b="1" i="1" dirty="0">
                <a:solidFill>
                  <a:srgbClr val="222222"/>
                </a:solidFill>
                <a:highlight>
                  <a:srgbClr val="FFFFFF"/>
                </a:highlight>
                <a:latin typeface="Arial"/>
                <a:ea typeface="Arial"/>
                <a:cs typeface="Arial"/>
                <a:sym typeface="Arial"/>
              </a:rPr>
              <a:t>Kumpi on aito </a:t>
            </a:r>
            <a:r>
              <a:rPr lang="fi-FI" sz="3000" b="1" i="1" dirty="0" err="1">
                <a:solidFill>
                  <a:srgbClr val="222222"/>
                </a:solidFill>
                <a:highlight>
                  <a:srgbClr val="FFFFFF"/>
                </a:highlight>
                <a:latin typeface="Arial"/>
                <a:ea typeface="Arial"/>
                <a:cs typeface="Arial"/>
                <a:sym typeface="Arial"/>
              </a:rPr>
              <a:t>Theseuksen</a:t>
            </a:r>
            <a:r>
              <a:rPr lang="fi-FI" sz="3000" b="1" i="1" dirty="0">
                <a:solidFill>
                  <a:srgbClr val="222222"/>
                </a:solidFill>
                <a:highlight>
                  <a:srgbClr val="FFFFFF"/>
                </a:highlight>
                <a:latin typeface="Arial"/>
                <a:ea typeface="Arial"/>
                <a:cs typeface="Arial"/>
                <a:sym typeface="Arial"/>
              </a:rPr>
              <a:t> laiva?</a:t>
            </a:r>
            <a:endParaRPr sz="3000" b="1" i="1" dirty="0"/>
          </a:p>
        </p:txBody>
      </p:sp>
      <p:pic>
        <p:nvPicPr>
          <p:cNvPr id="219" name="Google Shape;219;p32"/>
          <p:cNvPicPr preferRelativeResize="0"/>
          <p:nvPr/>
        </p:nvPicPr>
        <p:blipFill>
          <a:blip r:embed="rId3">
            <a:alphaModFix/>
          </a:blip>
          <a:stretch>
            <a:fillRect/>
          </a:stretch>
        </p:blipFill>
        <p:spPr>
          <a:xfrm>
            <a:off x="4632275" y="1961300"/>
            <a:ext cx="3804875" cy="2935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a:spLocks noGrp="1"/>
          </p:cNvSpPr>
          <p:nvPr>
            <p:ph type="title"/>
          </p:nvPr>
        </p:nvSpPr>
        <p:spPr>
          <a:xfrm>
            <a:off x="838200" y="365125"/>
            <a:ext cx="10515600" cy="78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Semanttinen samuus: Clark Kent ja Teräsmies &amp; yhtälöt</a:t>
            </a:r>
            <a:endParaRPr dirty="0"/>
          </a:p>
        </p:txBody>
      </p:sp>
      <p:sp>
        <p:nvSpPr>
          <p:cNvPr id="225" name="Google Shape;225;p33"/>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
        <p:nvSpPr>
          <p:cNvPr id="226" name="Google Shape;226;p33"/>
          <p:cNvSpPr txBox="1">
            <a:spLocks noGrp="1"/>
          </p:cNvSpPr>
          <p:nvPr>
            <p:ph type="body" idx="2"/>
          </p:nvPr>
        </p:nvSpPr>
        <p:spPr>
          <a:xfrm>
            <a:off x="8819146" y="1825625"/>
            <a:ext cx="3212433"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dirty="0"/>
              <a:t>Kaksi eri yhtälöä, jotka ilmaisevat saman asian:</a:t>
            </a:r>
          </a:p>
          <a:p>
            <a:pPr marL="0" lvl="0" indent="0" algn="l" rtl="0">
              <a:spcBef>
                <a:spcPts val="1000"/>
              </a:spcBef>
              <a:spcAft>
                <a:spcPts val="0"/>
              </a:spcAft>
              <a:buNone/>
            </a:pPr>
            <a:r>
              <a:rPr lang="fi-FI" dirty="0"/>
              <a:t>2+3 = 5</a:t>
            </a:r>
          </a:p>
          <a:p>
            <a:pPr marL="0" lvl="0" indent="0" algn="l" rtl="0">
              <a:spcBef>
                <a:spcPts val="1000"/>
              </a:spcBef>
              <a:spcAft>
                <a:spcPts val="0"/>
              </a:spcAft>
              <a:buNone/>
            </a:pPr>
            <a:r>
              <a:rPr lang="fi-FI" dirty="0"/>
              <a:t>5 = 5</a:t>
            </a:r>
            <a:endParaRPr dirty="0"/>
          </a:p>
        </p:txBody>
      </p:sp>
      <p:pic>
        <p:nvPicPr>
          <p:cNvPr id="227" name="Google Shape;227;p33"/>
          <p:cNvPicPr preferRelativeResize="0"/>
          <p:nvPr/>
        </p:nvPicPr>
        <p:blipFill>
          <a:blip r:embed="rId3">
            <a:alphaModFix/>
          </a:blip>
          <a:stretch>
            <a:fillRect/>
          </a:stretch>
        </p:blipFill>
        <p:spPr>
          <a:xfrm>
            <a:off x="445482" y="1499770"/>
            <a:ext cx="7829550" cy="5029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275825" y="365125"/>
            <a:ext cx="110781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Ominaisuudet</a:t>
            </a:r>
            <a:endParaRPr/>
          </a:p>
        </p:txBody>
      </p:sp>
      <p:sp>
        <p:nvSpPr>
          <p:cNvPr id="242" name="Google Shape;242;p35"/>
          <p:cNvSpPr txBox="1">
            <a:spLocks noGrp="1"/>
          </p:cNvSpPr>
          <p:nvPr>
            <p:ph type="body" idx="1"/>
          </p:nvPr>
        </p:nvSpPr>
        <p:spPr>
          <a:xfrm>
            <a:off x="157550" y="1425750"/>
            <a:ext cx="5862300" cy="47511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fi-FI" sz="2000">
                <a:latin typeface="Arial"/>
                <a:ea typeface="Arial"/>
                <a:cs typeface="Arial"/>
                <a:sym typeface="Arial"/>
              </a:rPr>
              <a:t>•1. </a:t>
            </a:r>
            <a:r>
              <a:rPr lang="fi-FI" sz="2400" b="1">
                <a:latin typeface="Verdana"/>
                <a:ea typeface="Verdana"/>
                <a:cs typeface="Verdana"/>
                <a:sym typeface="Verdana"/>
              </a:rPr>
              <a:t>Universaali (=yleiskäsite) </a:t>
            </a:r>
            <a:r>
              <a:rPr lang="fi-FI" sz="2400">
                <a:latin typeface="Verdana"/>
                <a:ea typeface="Verdana"/>
                <a:cs typeface="Verdana"/>
                <a:sym typeface="Verdana"/>
              </a:rPr>
              <a:t>ominaisuus, joka on </a:t>
            </a:r>
            <a:r>
              <a:rPr lang="fi-FI" sz="2400" i="1">
                <a:latin typeface="Verdana"/>
                <a:ea typeface="Verdana"/>
                <a:cs typeface="Verdana"/>
                <a:sym typeface="Verdana"/>
              </a:rPr>
              <a:t>yhteinen usealle asialle</a:t>
            </a:r>
            <a:endParaRPr sz="2400">
              <a:latin typeface="Verdana"/>
              <a:ea typeface="Verdana"/>
              <a:cs typeface="Verdana"/>
              <a:sym typeface="Verdana"/>
            </a:endParaRPr>
          </a:p>
          <a:p>
            <a:pPr marL="0" lvl="0" indent="0" algn="l" rtl="0">
              <a:lnSpc>
                <a:spcPct val="115000"/>
              </a:lnSpc>
              <a:spcBef>
                <a:spcPts val="400"/>
              </a:spcBef>
              <a:spcAft>
                <a:spcPts val="0"/>
              </a:spcAft>
              <a:buClr>
                <a:schemeClr val="dk1"/>
              </a:buClr>
              <a:buSzPts val="1100"/>
              <a:buFont typeface="Arial"/>
              <a:buNone/>
            </a:pPr>
            <a:r>
              <a:rPr lang="fi-FI" sz="2400">
                <a:latin typeface="Arial"/>
                <a:ea typeface="Arial"/>
                <a:cs typeface="Arial"/>
                <a:sym typeface="Arial"/>
              </a:rPr>
              <a:t>–</a:t>
            </a:r>
            <a:r>
              <a:rPr lang="fi-FI" sz="2400">
                <a:latin typeface="Verdana"/>
                <a:ea typeface="Verdana"/>
                <a:cs typeface="Verdana"/>
                <a:sym typeface="Verdana"/>
              </a:rPr>
              <a:t>esim. keltaisuus, maa, kaupunki..</a:t>
            </a:r>
            <a:endParaRPr sz="2400">
              <a:latin typeface="Verdana"/>
              <a:ea typeface="Verdana"/>
              <a:cs typeface="Verdana"/>
              <a:sym typeface="Verdana"/>
            </a:endParaRPr>
          </a:p>
          <a:p>
            <a:pPr marL="0" lvl="0" indent="0" algn="l" rtl="0">
              <a:lnSpc>
                <a:spcPct val="115000"/>
              </a:lnSpc>
              <a:spcBef>
                <a:spcPts val="400"/>
              </a:spcBef>
              <a:spcAft>
                <a:spcPts val="0"/>
              </a:spcAft>
              <a:buClr>
                <a:schemeClr val="dk1"/>
              </a:buClr>
              <a:buSzPts val="1100"/>
              <a:buFont typeface="Arial"/>
              <a:buNone/>
            </a:pPr>
            <a:endParaRPr sz="2400">
              <a:latin typeface="Verdana"/>
              <a:ea typeface="Verdana"/>
              <a:cs typeface="Verdana"/>
              <a:sym typeface="Verdana"/>
            </a:endParaRPr>
          </a:p>
          <a:p>
            <a:pPr marL="0" lvl="0" indent="0" algn="l" rtl="0">
              <a:lnSpc>
                <a:spcPct val="115000"/>
              </a:lnSpc>
              <a:spcBef>
                <a:spcPts val="500"/>
              </a:spcBef>
              <a:spcAft>
                <a:spcPts val="0"/>
              </a:spcAft>
              <a:buNone/>
            </a:pPr>
            <a:r>
              <a:rPr lang="fi-FI" sz="2400">
                <a:latin typeface="Arial"/>
                <a:ea typeface="Arial"/>
                <a:cs typeface="Arial"/>
                <a:sym typeface="Arial"/>
              </a:rPr>
              <a:t>•2. </a:t>
            </a:r>
            <a:r>
              <a:rPr lang="fi-FI" sz="2400" b="1">
                <a:latin typeface="Verdana"/>
                <a:ea typeface="Verdana"/>
                <a:cs typeface="Verdana"/>
                <a:sym typeface="Verdana"/>
              </a:rPr>
              <a:t>Partikulaarit </a:t>
            </a:r>
            <a:r>
              <a:rPr lang="fi-FI" sz="2400">
                <a:latin typeface="Verdana"/>
                <a:ea typeface="Verdana"/>
                <a:cs typeface="Verdana"/>
                <a:sym typeface="Verdana"/>
              </a:rPr>
              <a:t>ovat ainutkertaisia </a:t>
            </a:r>
            <a:r>
              <a:rPr lang="fi-FI" sz="2400" i="1">
                <a:latin typeface="Verdana"/>
                <a:ea typeface="Verdana"/>
                <a:cs typeface="Verdana"/>
                <a:sym typeface="Verdana"/>
              </a:rPr>
              <a:t>yksilöolioita</a:t>
            </a:r>
            <a:r>
              <a:rPr lang="fi-FI" sz="2400">
                <a:latin typeface="Verdana"/>
                <a:ea typeface="Verdana"/>
                <a:cs typeface="Verdana"/>
                <a:sym typeface="Verdana"/>
              </a:rPr>
              <a:t>, jotka ovat esimerkkejä universaaleista.</a:t>
            </a:r>
            <a:endParaRPr sz="2400">
              <a:latin typeface="Verdana"/>
              <a:ea typeface="Verdana"/>
              <a:cs typeface="Verdana"/>
              <a:sym typeface="Verdana"/>
            </a:endParaRPr>
          </a:p>
          <a:p>
            <a:pPr marL="457200" lvl="0" indent="-381000" algn="l" rtl="0">
              <a:lnSpc>
                <a:spcPct val="115000"/>
              </a:lnSpc>
              <a:spcBef>
                <a:spcPts val="500"/>
              </a:spcBef>
              <a:spcAft>
                <a:spcPts val="0"/>
              </a:spcAft>
              <a:buSzPts val="2400"/>
              <a:buFont typeface="Verdana"/>
              <a:buChar char="-"/>
            </a:pPr>
            <a:r>
              <a:rPr lang="fi-FI" sz="2400">
                <a:latin typeface="Verdana"/>
                <a:ea typeface="Verdana"/>
                <a:cs typeface="Verdana"/>
                <a:sym typeface="Verdana"/>
              </a:rPr>
              <a:t>esim. yksittäinen keltainen ilmapallo, Suomi, Shanghai..</a:t>
            </a:r>
            <a:endParaRPr sz="2400">
              <a:latin typeface="Verdana"/>
              <a:ea typeface="Verdana"/>
              <a:cs typeface="Verdana"/>
              <a:sym typeface="Verdana"/>
            </a:endParaRPr>
          </a:p>
          <a:p>
            <a:pPr marL="0" lvl="0" indent="0" algn="l" rtl="0">
              <a:spcBef>
                <a:spcPts val="1000"/>
              </a:spcBef>
              <a:spcAft>
                <a:spcPts val="0"/>
              </a:spcAft>
              <a:buNone/>
            </a:pPr>
            <a:endParaRPr sz="2400"/>
          </a:p>
        </p:txBody>
      </p:sp>
      <p:sp>
        <p:nvSpPr>
          <p:cNvPr id="243" name="Google Shape;243;p35"/>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244" name="Google Shape;244;p35"/>
          <p:cNvPicPr preferRelativeResize="0"/>
          <p:nvPr/>
        </p:nvPicPr>
        <p:blipFill>
          <a:blip r:embed="rId3">
            <a:alphaModFix/>
          </a:blip>
          <a:stretch>
            <a:fillRect/>
          </a:stretch>
        </p:blipFill>
        <p:spPr>
          <a:xfrm>
            <a:off x="6338825" y="1626025"/>
            <a:ext cx="5605200" cy="4203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xEl>
                                              <p:pRg st="0" end="0"/>
                                            </p:txEl>
                                          </p:spTgt>
                                        </p:tgtEl>
                                        <p:attrNameLst>
                                          <p:attrName>style.visibility</p:attrName>
                                        </p:attrNameLst>
                                      </p:cBhvr>
                                      <p:to>
                                        <p:strVal val="visible"/>
                                      </p:to>
                                    </p:set>
                                    <p:animEffect transition="in" filter="fade">
                                      <p:cBhvr>
                                        <p:cTn id="7" dur="1000"/>
                                        <p:tgtEl>
                                          <p:spTgt spid="2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xEl>
                                              <p:pRg st="1" end="1"/>
                                            </p:txEl>
                                          </p:spTgt>
                                        </p:tgtEl>
                                        <p:attrNameLst>
                                          <p:attrName>style.visibility</p:attrName>
                                        </p:attrNameLst>
                                      </p:cBhvr>
                                      <p:to>
                                        <p:strVal val="visible"/>
                                      </p:to>
                                    </p:set>
                                    <p:animEffect transition="in" filter="fade">
                                      <p:cBhvr>
                                        <p:cTn id="12" dur="1000"/>
                                        <p:tgtEl>
                                          <p:spTgt spid="2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xEl>
                                              <p:pRg st="2" end="2"/>
                                            </p:txEl>
                                          </p:spTgt>
                                        </p:tgtEl>
                                        <p:attrNameLst>
                                          <p:attrName>style.visibility</p:attrName>
                                        </p:attrNameLst>
                                      </p:cBhvr>
                                      <p:to>
                                        <p:strVal val="visible"/>
                                      </p:to>
                                    </p:set>
                                    <p:animEffect transition="in" filter="fade">
                                      <p:cBhvr>
                                        <p:cTn id="17" dur="1000"/>
                                        <p:tgtEl>
                                          <p:spTgt spid="2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2">
                                            <p:txEl>
                                              <p:pRg st="3" end="3"/>
                                            </p:txEl>
                                          </p:spTgt>
                                        </p:tgtEl>
                                        <p:attrNameLst>
                                          <p:attrName>style.visibility</p:attrName>
                                        </p:attrNameLst>
                                      </p:cBhvr>
                                      <p:to>
                                        <p:strVal val="visible"/>
                                      </p:to>
                                    </p:set>
                                    <p:animEffect transition="in" filter="fade">
                                      <p:cBhvr>
                                        <p:cTn id="22" dur="1000"/>
                                        <p:tgtEl>
                                          <p:spTgt spid="2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2">
                                            <p:txEl>
                                              <p:pRg st="4" end="4"/>
                                            </p:txEl>
                                          </p:spTgt>
                                        </p:tgtEl>
                                        <p:attrNameLst>
                                          <p:attrName>style.visibility</p:attrName>
                                        </p:attrNameLst>
                                      </p:cBhvr>
                                      <p:to>
                                        <p:strVal val="visible"/>
                                      </p:to>
                                    </p:set>
                                    <p:animEffect transition="in" filter="fade">
                                      <p:cBhvr>
                                        <p:cTn id="27" dur="1000"/>
                                        <p:tgtEl>
                                          <p:spTgt spid="2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2">
                                            <p:txEl>
                                              <p:pRg st="5" end="5"/>
                                            </p:txEl>
                                          </p:spTgt>
                                        </p:tgtEl>
                                        <p:attrNameLst>
                                          <p:attrName>style.visibility</p:attrName>
                                        </p:attrNameLst>
                                      </p:cBhvr>
                                      <p:to>
                                        <p:strVal val="visible"/>
                                      </p:to>
                                    </p:set>
                                    <p:animEffect transition="in" filter="fade">
                                      <p:cBhvr>
                                        <p:cTn id="32" dur="1000"/>
                                        <p:tgtEl>
                                          <p:spTgt spid="2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Kategoriat</a:t>
            </a:r>
            <a:endParaRPr/>
          </a:p>
        </p:txBody>
      </p:sp>
      <p:sp>
        <p:nvSpPr>
          <p:cNvPr id="250" name="Google Shape;250;p36"/>
          <p:cNvSpPr txBox="1">
            <a:spLocks noGrp="1"/>
          </p:cNvSpPr>
          <p:nvPr>
            <p:ph type="body" idx="1"/>
          </p:nvPr>
        </p:nvSpPr>
        <p:spPr>
          <a:xfrm>
            <a:off x="144375" y="1454225"/>
            <a:ext cx="11965200" cy="53193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fi-FI">
                <a:latin typeface="Arial"/>
                <a:ea typeface="Arial"/>
                <a:cs typeface="Arial"/>
                <a:sym typeface="Arial"/>
              </a:rPr>
              <a:t>•</a:t>
            </a:r>
            <a:r>
              <a:rPr lang="fi-FI" sz="3600"/>
              <a:t>= kaikkein yleisimmät ominaisuudet olioille</a:t>
            </a:r>
            <a:endParaRPr sz="3600"/>
          </a:p>
          <a:p>
            <a:pPr marL="0" lvl="0" indent="0" algn="l" rtl="0">
              <a:lnSpc>
                <a:spcPct val="115000"/>
              </a:lnSpc>
              <a:spcBef>
                <a:spcPts val="700"/>
              </a:spcBef>
              <a:spcAft>
                <a:spcPts val="0"/>
              </a:spcAft>
              <a:buClr>
                <a:schemeClr val="dk1"/>
              </a:buClr>
              <a:buSzPts val="1100"/>
              <a:buFont typeface="Arial"/>
              <a:buNone/>
            </a:pPr>
            <a:r>
              <a:rPr lang="fi-FI" sz="3600">
                <a:latin typeface="Arial"/>
                <a:ea typeface="Arial"/>
                <a:cs typeface="Arial"/>
                <a:sym typeface="Arial"/>
              </a:rPr>
              <a:t>→ esim. </a:t>
            </a:r>
            <a:r>
              <a:rPr lang="fi-FI" sz="3600"/>
              <a:t>määrä, laatu, paikka </a:t>
            </a:r>
            <a:endParaRPr sz="3600"/>
          </a:p>
          <a:p>
            <a:pPr marL="457200" lvl="0" indent="-457200" algn="l" rtl="0">
              <a:lnSpc>
                <a:spcPct val="115000"/>
              </a:lnSpc>
              <a:spcBef>
                <a:spcPts val="700"/>
              </a:spcBef>
              <a:spcAft>
                <a:spcPts val="0"/>
              </a:spcAft>
              <a:buSzPts val="3600"/>
              <a:buChar char="•"/>
            </a:pPr>
            <a:r>
              <a:rPr lang="fi-FI" sz="3600" b="1"/>
              <a:t>Kategoriavirhe</a:t>
            </a:r>
            <a:r>
              <a:rPr lang="fi-FI" sz="3600"/>
              <a:t> on virhe, jossa olioon liitetään sellaisia ominaisuuksia, jotka </a:t>
            </a:r>
            <a:r>
              <a:rPr lang="fi-FI" sz="3600" i="1" u="sng"/>
              <a:t>soveltuvat ainoastaan toista oliotyyppiä olevaan asiaan</a:t>
            </a:r>
            <a:endParaRPr sz="3600" i="1" u="sng"/>
          </a:p>
          <a:p>
            <a:pPr marL="0" lvl="0" indent="0" algn="l" rtl="0">
              <a:lnSpc>
                <a:spcPct val="115000"/>
              </a:lnSpc>
              <a:spcBef>
                <a:spcPts val="700"/>
              </a:spcBef>
              <a:spcAft>
                <a:spcPts val="0"/>
              </a:spcAft>
              <a:buNone/>
            </a:pPr>
            <a:r>
              <a:rPr lang="fi-FI" sz="3600">
                <a:latin typeface="Arial"/>
                <a:ea typeface="Arial"/>
                <a:cs typeface="Arial"/>
                <a:sym typeface="Arial"/>
              </a:rPr>
              <a:t>→ esim.</a:t>
            </a:r>
            <a:r>
              <a:rPr lang="fi-FI" sz="3600"/>
              <a:t> ”</a:t>
            </a:r>
            <a:r>
              <a:rPr lang="fi-FI" sz="3600" i="1"/>
              <a:t>kuinka pitkältä punainen maistuu</a:t>
            </a:r>
            <a:r>
              <a:rPr lang="fi-FI" sz="3600"/>
              <a:t>.” (Punainen on väri, eikä siihen voida soveltaa </a:t>
            </a:r>
            <a:r>
              <a:rPr lang="fi-FI" sz="3600" i="1"/>
              <a:t>pituutta</a:t>
            </a:r>
            <a:r>
              <a:rPr lang="fi-FI" sz="3600"/>
              <a:t> tai </a:t>
            </a:r>
            <a:r>
              <a:rPr lang="fi-FI" sz="3600" i="1"/>
              <a:t>makua</a:t>
            </a:r>
            <a:r>
              <a:rPr lang="fi-FI" sz="3600"/>
              <a:t>.)</a:t>
            </a:r>
            <a:endParaRPr sz="3600"/>
          </a:p>
          <a:p>
            <a:pPr marL="0" lvl="0" indent="0" algn="l" rtl="0">
              <a:spcBef>
                <a:spcPts val="1000"/>
              </a:spcBef>
              <a:spcAft>
                <a:spcPts val="0"/>
              </a:spcAft>
              <a:buNone/>
            </a:pPr>
            <a:endParaRP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10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1000"/>
                                        <p:tgtEl>
                                          <p:spTgt spid="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Effect transition="in" filter="fade">
                                      <p:cBhvr>
                                        <p:cTn id="17" dur="1000"/>
                                        <p:tgtEl>
                                          <p:spTgt spid="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Effect transition="in" filter="fade">
                                      <p:cBhvr>
                                        <p:cTn id="22" dur="1000"/>
                                        <p:tgtEl>
                                          <p:spTgt spid="2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0">
                                            <p:txEl>
                                              <p:pRg st="4" end="4"/>
                                            </p:txEl>
                                          </p:spTgt>
                                        </p:tgtEl>
                                        <p:attrNameLst>
                                          <p:attrName>style.visibility</p:attrName>
                                        </p:attrNameLst>
                                      </p:cBhvr>
                                      <p:to>
                                        <p:strVal val="visible"/>
                                      </p:to>
                                    </p:set>
                                    <p:animEffect transition="in" filter="fade">
                                      <p:cBhvr>
                                        <p:cTn id="27" dur="1000"/>
                                        <p:tgtEl>
                                          <p:spTgt spid="2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Aristoteleen kategoriat</a:t>
            </a:r>
            <a:endParaRPr/>
          </a:p>
        </p:txBody>
      </p:sp>
      <p:sp>
        <p:nvSpPr>
          <p:cNvPr id="256" name="Google Shape;256;p37"/>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901700" lvl="0" indent="-381000" algn="l" rtl="0">
              <a:lnSpc>
                <a:spcPct val="115000"/>
              </a:lnSpc>
              <a:spcBef>
                <a:spcPts val="60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Substanssi mikä/kuka?</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Kvantiteetti montako?</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Kvaliteetti (laatu) millainen?</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Suhteessa oleva mihin/kehen?</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Paikka missä sijaitsee?</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Aika milloin?</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Asento missä?</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Jollakin oleminen (omistaminen)  minkä/kenen?</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uFill>
                  <a:noFill/>
                </a:uFill>
                <a:latin typeface="Arial"/>
                <a:ea typeface="Arial"/>
                <a:cs typeface="Arial"/>
                <a:sym typeface="Arial"/>
                <a:hlinkClick r:id="rId3"/>
              </a:rPr>
              <a:t>Tekeminen</a:t>
            </a:r>
            <a:r>
              <a:rPr lang="fi-FI" sz="2400">
                <a:solidFill>
                  <a:srgbClr val="000000"/>
                </a:solidFill>
                <a:highlight>
                  <a:srgbClr val="FFFFFF"/>
                </a:highlight>
                <a:latin typeface="Arial"/>
                <a:ea typeface="Arial"/>
                <a:cs typeface="Arial"/>
                <a:sym typeface="Arial"/>
              </a:rPr>
              <a:t> (valmistaminen) kenen luoma?</a:t>
            </a:r>
            <a:endParaRPr sz="2400">
              <a:solidFill>
                <a:srgbClr val="000000"/>
              </a:solidFill>
              <a:highlight>
                <a:srgbClr val="FFFFFF"/>
              </a:highlight>
              <a:latin typeface="Arial"/>
              <a:ea typeface="Arial"/>
              <a:cs typeface="Arial"/>
              <a:sym typeface="Arial"/>
            </a:endParaRPr>
          </a:p>
          <a:p>
            <a:pPr marL="901700" lvl="0" indent="-381000" algn="l" rtl="0">
              <a:lnSpc>
                <a:spcPct val="115000"/>
              </a:lnSpc>
              <a:spcBef>
                <a:spcPts val="0"/>
              </a:spcBef>
              <a:spcAft>
                <a:spcPts val="0"/>
              </a:spcAft>
              <a:buClr>
                <a:srgbClr val="000000"/>
              </a:buClr>
              <a:buSzPts val="2400"/>
              <a:buAutoNum type="arabicPeriod"/>
            </a:pPr>
            <a:r>
              <a:rPr lang="fi-FI" sz="2400">
                <a:solidFill>
                  <a:srgbClr val="000000"/>
                </a:solidFill>
                <a:highlight>
                  <a:srgbClr val="FFFFFF"/>
                </a:highlight>
                <a:latin typeface="Arial"/>
                <a:ea typeface="Arial"/>
                <a:cs typeface="Arial"/>
                <a:sym typeface="Arial"/>
              </a:rPr>
              <a:t>Tekemisen kohteena oleminen mitä/ketä?</a:t>
            </a:r>
            <a:endParaRPr sz="2400">
              <a:solidFill>
                <a:srgbClr val="000000"/>
              </a:solidFill>
              <a:highlight>
                <a:srgbClr val="FFFFFF"/>
              </a:highlight>
              <a:latin typeface="Arial"/>
              <a:ea typeface="Arial"/>
              <a:cs typeface="Arial"/>
              <a:sym typeface="Arial"/>
            </a:endParaRPr>
          </a:p>
          <a:p>
            <a:pPr marL="0" lvl="0" indent="0" algn="l" rtl="0">
              <a:spcBef>
                <a:spcPts val="1000"/>
              </a:spcBef>
              <a:spcAft>
                <a:spcPts val="0"/>
              </a:spcAft>
              <a:buNone/>
            </a:pPr>
            <a:endParaRPr sz="24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Kpl 4. Muutos ja pysyvyys</a:t>
            </a:r>
            <a:endParaRPr dirty="0"/>
          </a:p>
        </p:txBody>
      </p:sp>
      <p:sp>
        <p:nvSpPr>
          <p:cNvPr id="262" name="Google Shape;262;p38"/>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sz="6000" b="1" dirty="0"/>
              <a:t>Onko todellisuus j</a:t>
            </a:r>
            <a:r>
              <a:rPr lang="fi-FI" sz="6000" b="1" i="1" dirty="0"/>
              <a:t>atkuvassa muutoksessa </a:t>
            </a:r>
            <a:r>
              <a:rPr lang="fi-FI" sz="6000" b="1" dirty="0"/>
              <a:t>vai onko </a:t>
            </a:r>
            <a:r>
              <a:rPr lang="fi-FI" sz="6000" b="1" i="1" dirty="0"/>
              <a:t>jotakin muuttumatonta ja pysyvää olemassa</a:t>
            </a:r>
            <a:r>
              <a:rPr lang="fi-FI" sz="6000" b="1" dirty="0"/>
              <a:t>?</a:t>
            </a:r>
            <a:endParaRPr sz="60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200500" y="171200"/>
            <a:ext cx="11153400" cy="1045200"/>
          </a:xfrm>
          <a:prstGeom prst="rect">
            <a:avLst/>
          </a:prstGeom>
        </p:spPr>
        <p:txBody>
          <a:bodyPr spcFirstLastPara="1" wrap="square" lIns="91425" tIns="91425" rIns="91425" bIns="91425" anchor="ctr" anchorCtr="0">
            <a:noAutofit/>
          </a:bodyPr>
          <a:lstStyle/>
          <a:p>
            <a:r>
              <a:rPr lang="fi-FI" b="1" dirty="0"/>
              <a:t>Pysyvyys</a:t>
            </a:r>
            <a:r>
              <a:rPr lang="fi-FI" dirty="0"/>
              <a:t>: </a:t>
            </a:r>
            <a:r>
              <a:rPr lang="fi-FI" dirty="0" err="1"/>
              <a:t>Parmenides</a:t>
            </a:r>
            <a:r>
              <a:rPr lang="fi-FI" dirty="0"/>
              <a:t> ja </a:t>
            </a:r>
            <a:r>
              <a:rPr lang="fi-FI" dirty="0" err="1"/>
              <a:t>Zenonin</a:t>
            </a:r>
            <a:r>
              <a:rPr lang="fi-FI" dirty="0"/>
              <a:t> paradoksit</a:t>
            </a:r>
            <a:endParaRPr dirty="0"/>
          </a:p>
        </p:txBody>
      </p:sp>
      <p:sp>
        <p:nvSpPr>
          <p:cNvPr id="268" name="Google Shape;268;p39"/>
          <p:cNvSpPr txBox="1">
            <a:spLocks noGrp="1"/>
          </p:cNvSpPr>
          <p:nvPr>
            <p:ph type="body" idx="1"/>
          </p:nvPr>
        </p:nvSpPr>
        <p:spPr>
          <a:xfrm>
            <a:off x="200500" y="1170698"/>
            <a:ext cx="6900900" cy="4993887"/>
          </a:xfrm>
          <a:prstGeom prst="rect">
            <a:avLst/>
          </a:prstGeom>
        </p:spPr>
        <p:txBody>
          <a:bodyPr spcFirstLastPara="1" wrap="square" lIns="91425" tIns="91425" rIns="91425" bIns="91425" anchor="t" anchorCtr="0">
            <a:noAutofit/>
          </a:bodyPr>
          <a:lstStyle/>
          <a:p>
            <a:pPr marL="0" indent="0">
              <a:lnSpc>
                <a:spcPct val="115000"/>
              </a:lnSpc>
              <a:spcBef>
                <a:spcPts val="500"/>
              </a:spcBef>
              <a:buSzPts val="1100"/>
              <a:buNone/>
            </a:pPr>
            <a:r>
              <a:rPr lang="fi-FI" sz="3000" dirty="0">
                <a:latin typeface="Arial"/>
                <a:ea typeface="Arial"/>
                <a:cs typeface="Arial"/>
                <a:sym typeface="Arial"/>
              </a:rPr>
              <a:t>• </a:t>
            </a:r>
            <a:r>
              <a:rPr lang="fi-FI" sz="1600" dirty="0" err="1">
                <a:latin typeface="Arial"/>
                <a:ea typeface="Arial"/>
                <a:cs typeface="Arial"/>
                <a:sym typeface="Arial"/>
              </a:rPr>
              <a:t>Parmenides</a:t>
            </a:r>
            <a:r>
              <a:rPr lang="fi-FI" sz="1600" dirty="0">
                <a:latin typeface="Arial"/>
                <a:ea typeface="Arial"/>
                <a:cs typeface="Arial"/>
                <a:sym typeface="Arial"/>
              </a:rPr>
              <a:t> näki todellisuuden viime kädessä muuttumattomana ykseytenä: esim. ihminen on sama olio koko elämänsä ajan</a:t>
            </a:r>
            <a:endParaRPr lang="fi-FI" sz="1600">
              <a:latin typeface="Arial"/>
              <a:ea typeface="Verdana"/>
              <a:cs typeface="Arial"/>
            </a:endParaRPr>
          </a:p>
          <a:p>
            <a:pPr marL="285750" indent="-285750">
              <a:lnSpc>
                <a:spcPct val="114999"/>
              </a:lnSpc>
              <a:spcBef>
                <a:spcPts val="500"/>
              </a:spcBef>
              <a:buSzPts val="1100"/>
            </a:pPr>
            <a:r>
              <a:rPr lang="fi-FI" sz="1600" dirty="0">
                <a:latin typeface="Arial"/>
                <a:ea typeface="Verdana"/>
                <a:cs typeface="Verdana"/>
                <a:sym typeface="Verdana"/>
              </a:rPr>
              <a:t>Myös Kreikkalainen </a:t>
            </a:r>
            <a:r>
              <a:rPr lang="fi-FI" sz="1600" dirty="0" err="1">
                <a:latin typeface="Arial"/>
                <a:ea typeface="Verdana"/>
                <a:cs typeface="Verdana"/>
                <a:sym typeface="Verdana"/>
              </a:rPr>
              <a:t>Zenon</a:t>
            </a:r>
            <a:r>
              <a:rPr lang="fi-FI" sz="1600" dirty="0">
                <a:latin typeface="Arial"/>
                <a:ea typeface="Verdana"/>
                <a:cs typeface="Verdana"/>
                <a:sym typeface="Verdana"/>
              </a:rPr>
              <a:t> Elealainen uskoi todellisuuden olevan </a:t>
            </a:r>
            <a:r>
              <a:rPr lang="fi-FI" sz="1600" i="1" dirty="0">
                <a:latin typeface="Arial"/>
                <a:ea typeface="Verdana"/>
                <a:cs typeface="Verdana"/>
                <a:sym typeface="Verdana"/>
              </a:rPr>
              <a:t>muuttumaton ykseys</a:t>
            </a:r>
            <a:r>
              <a:rPr lang="fi-FI" sz="1600" dirty="0">
                <a:latin typeface="Arial"/>
                <a:ea typeface="Verdana"/>
                <a:cs typeface="Verdana"/>
                <a:sym typeface="Verdana"/>
              </a:rPr>
              <a:t>. Hän muotoili paradokseja, jotka </a:t>
            </a:r>
            <a:r>
              <a:rPr lang="fi-FI" sz="1600" b="1" dirty="0">
                <a:latin typeface="Arial"/>
                <a:ea typeface="Verdana"/>
                <a:cs typeface="Verdana"/>
                <a:sym typeface="Verdana"/>
              </a:rPr>
              <a:t>kyseenalaistavat liikkeen ja muutoksen mahdollisuuden</a:t>
            </a:r>
            <a:r>
              <a:rPr lang="fi-FI" sz="1600" dirty="0">
                <a:latin typeface="Arial"/>
                <a:ea typeface="Verdana"/>
                <a:cs typeface="Verdana"/>
                <a:sym typeface="Verdana"/>
              </a:rPr>
              <a:t>.</a:t>
            </a:r>
            <a:endParaRPr lang="fi-FI" sz="1600" dirty="0">
              <a:latin typeface="Arial"/>
              <a:ea typeface="Verdana"/>
              <a:cs typeface="Verdana"/>
            </a:endParaRPr>
          </a:p>
          <a:p>
            <a:pPr marL="0" indent="0">
              <a:lnSpc>
                <a:spcPct val="115000"/>
              </a:lnSpc>
              <a:spcBef>
                <a:spcPts val="500"/>
              </a:spcBef>
              <a:buSzPts val="1100"/>
              <a:buNone/>
            </a:pPr>
            <a:r>
              <a:rPr lang="fi-FI" sz="1600" dirty="0">
                <a:latin typeface="Arial"/>
                <a:ea typeface="Arial"/>
                <a:cs typeface="Arial"/>
                <a:sym typeface="Arial"/>
              </a:rPr>
              <a:t>•</a:t>
            </a:r>
            <a:r>
              <a:rPr lang="fi-FI" sz="1600" b="1" dirty="0" err="1">
                <a:latin typeface="Arial"/>
                <a:ea typeface="Verdana"/>
                <a:cs typeface="Verdana"/>
                <a:sym typeface="Verdana"/>
              </a:rPr>
              <a:t>Zenonin</a:t>
            </a:r>
            <a:r>
              <a:rPr lang="fi-FI" sz="1600" b="1" dirty="0">
                <a:latin typeface="Arial"/>
                <a:ea typeface="Verdana"/>
                <a:cs typeface="Verdana"/>
                <a:sym typeface="Verdana"/>
              </a:rPr>
              <a:t> paradoksi </a:t>
            </a:r>
            <a:r>
              <a:rPr lang="fi-FI" sz="1600" b="1" i="1" dirty="0" err="1">
                <a:latin typeface="Arial"/>
                <a:ea typeface="Verdana"/>
                <a:cs typeface="Verdana"/>
                <a:sym typeface="Verdana"/>
              </a:rPr>
              <a:t>Akhilleus</a:t>
            </a:r>
            <a:r>
              <a:rPr lang="fi-FI" sz="1600" b="1" i="1" dirty="0">
                <a:latin typeface="Arial"/>
                <a:ea typeface="Verdana"/>
                <a:cs typeface="Verdana"/>
                <a:sym typeface="Verdana"/>
              </a:rPr>
              <a:t> ja kilpikonna:</a:t>
            </a:r>
            <a:endParaRPr lang="fi-FI" sz="1600" b="1" i="1" dirty="0">
              <a:latin typeface="Arial"/>
              <a:ea typeface="Verdana"/>
              <a:cs typeface="Verdana"/>
            </a:endParaRPr>
          </a:p>
          <a:p>
            <a:pPr marL="914400" lvl="2">
              <a:lnSpc>
                <a:spcPct val="114999"/>
              </a:lnSpc>
              <a:spcBef>
                <a:spcPts val="400"/>
              </a:spcBef>
              <a:buSzPts val="1100"/>
              <a:buNone/>
            </a:pPr>
            <a:r>
              <a:rPr lang="fi-FI" sz="1600" b="1" dirty="0">
                <a:latin typeface="Arial"/>
                <a:ea typeface="Verdana"/>
                <a:cs typeface="Verdana"/>
              </a:rPr>
              <a:t>Juoksukilpailussa kilpikonna saa etumatkaa. </a:t>
            </a:r>
            <a:r>
              <a:rPr lang="fi-FI" sz="1600" b="1" dirty="0" err="1">
                <a:latin typeface="Arial"/>
                <a:ea typeface="Verdana"/>
                <a:cs typeface="Verdana"/>
              </a:rPr>
              <a:t>Akhilleus</a:t>
            </a:r>
            <a:r>
              <a:rPr lang="fi-FI" sz="1600" b="1" dirty="0">
                <a:latin typeface="Arial"/>
                <a:ea typeface="Verdana"/>
                <a:cs typeface="Verdana"/>
              </a:rPr>
              <a:t> on paljon nopeampi juoksija kuin kilpikonna. </a:t>
            </a:r>
            <a:r>
              <a:rPr lang="fi-FI" sz="1600" b="1" dirty="0" err="1">
                <a:latin typeface="Arial"/>
                <a:ea typeface="Verdana"/>
                <a:cs typeface="Verdana"/>
              </a:rPr>
              <a:t>Akhilleus</a:t>
            </a:r>
            <a:r>
              <a:rPr lang="fi-FI" sz="1600" b="1" dirty="0">
                <a:latin typeface="Arial"/>
                <a:ea typeface="Verdana"/>
                <a:cs typeface="Verdana"/>
              </a:rPr>
              <a:t> ei kuitenkaan tavoita kilpikonnaa koskaan, koska </a:t>
            </a:r>
            <a:r>
              <a:rPr lang="fi-FI" sz="1600" b="1" dirty="0" err="1">
                <a:latin typeface="Arial"/>
                <a:ea typeface="Verdana"/>
                <a:cs typeface="Verdana"/>
              </a:rPr>
              <a:t>Akhilleuksen</a:t>
            </a:r>
            <a:r>
              <a:rPr lang="fi-FI" sz="1600" b="1" dirty="0">
                <a:latin typeface="Arial"/>
                <a:ea typeface="Verdana"/>
                <a:cs typeface="Verdana"/>
              </a:rPr>
              <a:t> saavuttua kilpikonnan lähtöpisteeseen, tämä on ehtinyt jo liikkua hieman eteenpäin. </a:t>
            </a:r>
            <a:r>
              <a:rPr lang="fi-FI" sz="1600" b="1" dirty="0" err="1">
                <a:latin typeface="Arial"/>
                <a:ea typeface="Verdana"/>
                <a:cs typeface="Verdana"/>
              </a:rPr>
              <a:t>Akhilleuksen</a:t>
            </a:r>
            <a:r>
              <a:rPr lang="fi-FI" sz="1600" b="1" dirty="0">
                <a:latin typeface="Arial"/>
                <a:ea typeface="Verdana"/>
                <a:cs typeface="Verdana"/>
              </a:rPr>
              <a:t> on taas saavutettava kohta johon kilpikonna on ehtinyt </a:t>
            </a:r>
            <a:r>
              <a:rPr lang="fi-FI" sz="1600" b="1" dirty="0" err="1">
                <a:latin typeface="Arial"/>
                <a:ea typeface="Verdana"/>
                <a:cs typeface="Verdana"/>
              </a:rPr>
              <a:t>likkua</a:t>
            </a:r>
            <a:r>
              <a:rPr lang="fi-FI" sz="1600" b="1" dirty="0">
                <a:latin typeface="Arial"/>
                <a:ea typeface="Verdana"/>
                <a:cs typeface="Verdana"/>
              </a:rPr>
              <a:t>, mutta sinä aikana kilpikonna on taas ehtinyt edetä eteenpäin.</a:t>
            </a:r>
          </a:p>
          <a:p>
            <a:pPr marL="914400" lvl="2">
              <a:lnSpc>
                <a:spcPct val="114999"/>
              </a:lnSpc>
              <a:spcBef>
                <a:spcPts val="400"/>
              </a:spcBef>
              <a:buSzPts val="1100"/>
              <a:buNone/>
            </a:pPr>
            <a:r>
              <a:rPr lang="fi-FI" sz="1600" b="1" dirty="0" err="1">
                <a:latin typeface="Arial"/>
                <a:ea typeface="Verdana"/>
              </a:rPr>
              <a:t>Akhilleus</a:t>
            </a:r>
            <a:r>
              <a:rPr lang="fi-FI" sz="1600" b="1" dirty="0">
                <a:latin typeface="Arial"/>
                <a:ea typeface="Verdana"/>
              </a:rPr>
              <a:t> ei lopulta koskaan tavoita kilpikonnaa. Itse asiassa koko liike ja muutos on mahdotonta </a:t>
            </a:r>
            <a:r>
              <a:rPr lang="fi-FI" sz="1600" b="1" dirty="0" err="1">
                <a:latin typeface="Arial"/>
                <a:ea typeface="Verdana"/>
              </a:rPr>
              <a:t>Zenonin</a:t>
            </a:r>
            <a:r>
              <a:rPr lang="fi-FI" sz="1600" b="1" dirty="0">
                <a:latin typeface="Arial"/>
                <a:ea typeface="Verdana"/>
              </a:rPr>
              <a:t> mukaan.</a:t>
            </a:r>
          </a:p>
          <a:p>
            <a:pPr marL="0" lvl="0" indent="0" algn="l" rtl="0">
              <a:lnSpc>
                <a:spcPct val="115000"/>
              </a:lnSpc>
              <a:spcBef>
                <a:spcPts val="400"/>
              </a:spcBef>
              <a:spcAft>
                <a:spcPts val="0"/>
              </a:spcAft>
              <a:buSzPts val="1100"/>
              <a:buNone/>
            </a:pPr>
            <a:endParaRPr lang="fi-FI" sz="1600" dirty="0">
              <a:latin typeface="Arial"/>
              <a:ea typeface="Verdana"/>
            </a:endParaRPr>
          </a:p>
          <a:p>
            <a:pPr marL="0" indent="0">
              <a:buNone/>
            </a:pPr>
            <a:endParaRPr lang="fi-FI" sz="1600" dirty="0">
              <a:latin typeface="Arial"/>
              <a:ea typeface="Verdana"/>
            </a:endParaRPr>
          </a:p>
        </p:txBody>
      </p:sp>
      <p:sp>
        <p:nvSpPr>
          <p:cNvPr id="269" name="Google Shape;269;p39"/>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270" name="Google Shape;270;p39"/>
          <p:cNvPicPr preferRelativeResize="0"/>
          <p:nvPr/>
        </p:nvPicPr>
        <p:blipFill>
          <a:blip r:embed="rId3">
            <a:alphaModFix/>
          </a:blip>
          <a:stretch>
            <a:fillRect/>
          </a:stretch>
        </p:blipFill>
        <p:spPr>
          <a:xfrm>
            <a:off x="7169550" y="1453375"/>
            <a:ext cx="4924724" cy="3693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10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8">
                                            <p:txEl>
                                              <p:pRg st="1" end="1"/>
                                            </p:txEl>
                                          </p:spTgt>
                                        </p:tgtEl>
                                        <p:attrNameLst>
                                          <p:attrName>style.visibility</p:attrName>
                                        </p:attrNameLst>
                                      </p:cBhvr>
                                      <p:to>
                                        <p:strVal val="visible"/>
                                      </p:to>
                                    </p:set>
                                    <p:animEffect transition="in" filter="fade">
                                      <p:cBhvr>
                                        <p:cTn id="12" dur="1000"/>
                                        <p:tgtEl>
                                          <p:spTgt spid="2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xEl>
                                              <p:pRg st="2" end="2"/>
                                            </p:txEl>
                                          </p:spTgt>
                                        </p:tgtEl>
                                        <p:attrNameLst>
                                          <p:attrName>style.visibility</p:attrName>
                                        </p:attrNameLst>
                                      </p:cBhvr>
                                      <p:to>
                                        <p:strVal val="visible"/>
                                      </p:to>
                                    </p:set>
                                    <p:animEffect transition="in" filter="fade">
                                      <p:cBhvr>
                                        <p:cTn id="17" dur="1000"/>
                                        <p:tgtEl>
                                          <p:spTgt spid="2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8">
                                            <p:txEl>
                                              <p:pRg st="3" end="3"/>
                                            </p:txEl>
                                          </p:spTgt>
                                        </p:tgtEl>
                                        <p:attrNameLst>
                                          <p:attrName>style.visibility</p:attrName>
                                        </p:attrNameLst>
                                      </p:cBhvr>
                                      <p:to>
                                        <p:strVal val="visible"/>
                                      </p:to>
                                    </p:set>
                                    <p:animEffect transition="in" filter="fade">
                                      <p:cBhvr>
                                        <p:cTn id="22" dur="1000"/>
                                        <p:tgtEl>
                                          <p:spTgt spid="2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8">
                                            <p:txEl>
                                              <p:pRg st="4" end="4"/>
                                            </p:txEl>
                                          </p:spTgt>
                                        </p:tgtEl>
                                        <p:attrNameLst>
                                          <p:attrName>style.visibility</p:attrName>
                                        </p:attrNameLst>
                                      </p:cBhvr>
                                      <p:to>
                                        <p:strVal val="visible"/>
                                      </p:to>
                                    </p:set>
                                    <p:animEffect transition="in" filter="fade">
                                      <p:cBhvr>
                                        <p:cTn id="27" dur="1000"/>
                                        <p:tgtEl>
                                          <p:spTgt spid="2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sz="2400" b="1" u="sng" dirty="0" err="1">
                <a:solidFill>
                  <a:srgbClr val="222222"/>
                </a:solidFill>
                <a:highlight>
                  <a:srgbClr val="FFFFFF"/>
                </a:highlight>
                <a:latin typeface="Arial"/>
                <a:ea typeface="Arial"/>
                <a:cs typeface="Arial"/>
                <a:sym typeface="Arial"/>
              </a:rPr>
              <a:t>Zenon</a:t>
            </a:r>
            <a:r>
              <a:rPr lang="fi-FI" sz="2400" b="1" u="sng" dirty="0">
                <a:solidFill>
                  <a:srgbClr val="222222"/>
                </a:solidFill>
                <a:highlight>
                  <a:srgbClr val="FFFFFF"/>
                </a:highlight>
                <a:latin typeface="Arial"/>
                <a:ea typeface="Arial"/>
                <a:cs typeface="Arial"/>
                <a:sym typeface="Arial"/>
              </a:rPr>
              <a:t>: ”Ettei nopein juoksija voi koskaan tavoittaa hitainta juoksijaa, sillä</a:t>
            </a:r>
            <a:r>
              <a:rPr lang="fi-FI" sz="2400" b="1" dirty="0">
                <a:solidFill>
                  <a:srgbClr val="222222"/>
                </a:solidFill>
                <a:highlight>
                  <a:srgbClr val="FFFFFF"/>
                </a:highlight>
                <a:latin typeface="Arial"/>
                <a:ea typeface="Arial"/>
                <a:cs typeface="Arial"/>
                <a:sym typeface="Arial"/>
              </a:rPr>
              <a:t> t</a:t>
            </a:r>
            <a:r>
              <a:rPr lang="fi-FI" sz="2400" b="1" u="sng" dirty="0">
                <a:solidFill>
                  <a:srgbClr val="222222"/>
                </a:solidFill>
                <a:highlight>
                  <a:srgbClr val="FFFFFF"/>
                </a:highlight>
                <a:latin typeface="Arial"/>
                <a:ea typeface="Arial"/>
                <a:cs typeface="Arial"/>
                <a:sym typeface="Arial"/>
              </a:rPr>
              <a:t>akaa-ajoasemassa olevan täytyy ensiksi tulla siihen kohtaan, josta häntä pakeneva aloitti juoksunsa, joten hitaammalla täytyy aina olla jonkin verran etumatkaa”</a:t>
            </a:r>
            <a:endParaRPr sz="2400" b="1" u="sng" dirty="0"/>
          </a:p>
        </p:txBody>
      </p:sp>
      <p:sp>
        <p:nvSpPr>
          <p:cNvPr id="276" name="Google Shape;276;p40"/>
          <p:cNvSpPr txBox="1">
            <a:spLocks noGrp="1"/>
          </p:cNvSpPr>
          <p:nvPr>
            <p:ph type="body" idx="1"/>
          </p:nvPr>
        </p:nvSpPr>
        <p:spPr>
          <a:xfrm>
            <a:off x="160375" y="1937370"/>
            <a:ext cx="5707200" cy="4722455"/>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fi-FI" sz="1800">
                <a:solidFill>
                  <a:srgbClr val="222222"/>
                </a:solidFill>
                <a:latin typeface="Arial"/>
                <a:ea typeface="Arial"/>
                <a:cs typeface="Arial"/>
                <a:sym typeface="Arial"/>
              </a:rPr>
              <a:t>Akhilleus juoksee kymmenkertaista nopeutta kilpikonnaan nähden, mutta lähtee pisteestä A, 100 jalkaa pisteestä T1 lähtevää kilpikonnaa myöhemmin. Saadakseen kilpikonnan kiinni, Akhilleuksen tulee ensin saavuttaa piste T1. Kuitenkin kun hän on saavuttanut pisteen T1, kilpikonna on edennyt 10 jalkaa pisteeseen T2. Akhilleus juoksee edelleen pisteeseen T2. Kun hän on saavuttanut tämän pisteen, kilpikonna on edelleen yhden jalan hänen edellään pisteessä T3, ja niin edelleen. Näin Akhilleus ei voi koskaan saavuttaa kilpikonnaa.</a:t>
            </a:r>
            <a:endParaRPr sz="1800">
              <a:solidFill>
                <a:srgbClr val="222222"/>
              </a:solidFill>
              <a:latin typeface="Arial"/>
              <a:ea typeface="Arial"/>
              <a:cs typeface="Arial"/>
              <a:sym typeface="Arial"/>
            </a:endParaRPr>
          </a:p>
          <a:p>
            <a:pPr marL="0" lvl="0" indent="0" algn="l" rtl="0">
              <a:lnSpc>
                <a:spcPct val="115000"/>
              </a:lnSpc>
              <a:spcBef>
                <a:spcPts val="600"/>
              </a:spcBef>
              <a:spcAft>
                <a:spcPts val="0"/>
              </a:spcAft>
              <a:buClr>
                <a:schemeClr val="dk1"/>
              </a:buClr>
              <a:buSzPts val="1100"/>
              <a:buFont typeface="Arial"/>
              <a:buNone/>
            </a:pPr>
            <a:endParaRPr sz="1800">
              <a:solidFill>
                <a:srgbClr val="222222"/>
              </a:solidFill>
              <a:latin typeface="Arial"/>
              <a:ea typeface="Arial"/>
              <a:cs typeface="Arial"/>
              <a:sym typeface="Arial"/>
            </a:endParaRPr>
          </a:p>
          <a:p>
            <a:pPr marL="139700" marR="139700" lvl="0" indent="0" algn="l" rtl="0">
              <a:lnSpc>
                <a:spcPct val="130000"/>
              </a:lnSpc>
              <a:spcBef>
                <a:spcPts val="600"/>
              </a:spcBef>
              <a:spcAft>
                <a:spcPts val="0"/>
              </a:spcAft>
              <a:buClr>
                <a:schemeClr val="dk1"/>
              </a:buClr>
              <a:buSzPts val="1100"/>
              <a:buFont typeface="Arial"/>
              <a:buNone/>
            </a:pPr>
            <a:r>
              <a:rPr lang="fi-FI" sz="1800">
                <a:highlight>
                  <a:srgbClr val="F8F9FA"/>
                </a:highlight>
                <a:latin typeface="Verdana"/>
                <a:ea typeface="Verdana"/>
                <a:cs typeface="Verdana"/>
                <a:sym typeface="Verdana"/>
              </a:rPr>
              <a:t>A----------------------------T1-----T2---T3</a:t>
            </a:r>
            <a:endParaRPr sz="1800">
              <a:highlight>
                <a:srgbClr val="F8F9FA"/>
              </a:highlight>
              <a:latin typeface="Verdana"/>
              <a:ea typeface="Verdana"/>
              <a:cs typeface="Verdana"/>
              <a:sym typeface="Verdana"/>
            </a:endParaRPr>
          </a:p>
          <a:p>
            <a:pPr marL="0" lvl="0" indent="0" algn="l" rtl="0">
              <a:spcBef>
                <a:spcPts val="1000"/>
              </a:spcBef>
              <a:spcAft>
                <a:spcPts val="0"/>
              </a:spcAft>
              <a:buNone/>
            </a:pPr>
            <a:endParaRPr sz="1800"/>
          </a:p>
        </p:txBody>
      </p:sp>
      <p:sp>
        <p:nvSpPr>
          <p:cNvPr id="277" name="Google Shape;277;p40"/>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278" name="Google Shape;278;p40"/>
          <p:cNvPicPr preferRelativeResize="0"/>
          <p:nvPr/>
        </p:nvPicPr>
        <p:blipFill>
          <a:blip r:embed="rId3">
            <a:alphaModFix/>
          </a:blip>
          <a:stretch>
            <a:fillRect/>
          </a:stretch>
        </p:blipFill>
        <p:spPr>
          <a:xfrm>
            <a:off x="6064220" y="1595806"/>
            <a:ext cx="6054125" cy="5009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472525" y="365125"/>
            <a:ext cx="108813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b="1"/>
              <a:t>Muutos</a:t>
            </a:r>
            <a:r>
              <a:rPr lang="fi-FI"/>
              <a:t>: Herakleitos ja prosessifilosofia </a:t>
            </a:r>
            <a:endParaRPr/>
          </a:p>
        </p:txBody>
      </p:sp>
      <p:sp>
        <p:nvSpPr>
          <p:cNvPr id="284" name="Google Shape;284;p41"/>
          <p:cNvSpPr txBox="1">
            <a:spLocks noGrp="1"/>
          </p:cNvSpPr>
          <p:nvPr>
            <p:ph type="body" idx="1"/>
          </p:nvPr>
        </p:nvSpPr>
        <p:spPr>
          <a:xfrm>
            <a:off x="109300" y="1394100"/>
            <a:ext cx="5982600" cy="53820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fi-FI" sz="2400" dirty="0">
                <a:latin typeface="Arial"/>
                <a:ea typeface="Arial"/>
                <a:cs typeface="Arial"/>
                <a:sym typeface="Arial"/>
              </a:rPr>
              <a:t>•</a:t>
            </a:r>
            <a:r>
              <a:rPr lang="fi-FI" sz="2400" b="1" dirty="0">
                <a:latin typeface="Verdana"/>
                <a:ea typeface="Verdana"/>
                <a:cs typeface="Verdana"/>
                <a:sym typeface="Verdana"/>
              </a:rPr>
              <a:t>Herakleitos</a:t>
            </a:r>
            <a:r>
              <a:rPr lang="fi-FI" sz="2400" dirty="0">
                <a:latin typeface="Verdana"/>
                <a:ea typeface="Verdana"/>
                <a:cs typeface="Verdana"/>
                <a:sym typeface="Verdana"/>
              </a:rPr>
              <a:t>: ”</a:t>
            </a:r>
            <a:r>
              <a:rPr lang="fi-FI" sz="2400" i="1" dirty="0">
                <a:latin typeface="Verdana"/>
                <a:ea typeface="Verdana"/>
                <a:cs typeface="Verdana"/>
                <a:sym typeface="Verdana"/>
              </a:rPr>
              <a:t>Kaikki virtaa. Et voi astua kahta kertaa samaan jokeen.</a:t>
            </a:r>
            <a:r>
              <a:rPr lang="fi-FI" sz="2400" dirty="0">
                <a:latin typeface="Verdana"/>
                <a:ea typeface="Verdana"/>
                <a:cs typeface="Verdana"/>
                <a:sym typeface="Verdana"/>
              </a:rPr>
              <a:t>”</a:t>
            </a:r>
            <a:endParaRPr sz="2400" dirty="0">
              <a:latin typeface="Verdana"/>
              <a:ea typeface="Verdana"/>
              <a:cs typeface="Verdana"/>
              <a:sym typeface="Verdana"/>
            </a:endParaRPr>
          </a:p>
          <a:p>
            <a:pPr marL="457200" lvl="0" indent="-381000" algn="l" rtl="0">
              <a:lnSpc>
                <a:spcPct val="115000"/>
              </a:lnSpc>
              <a:spcBef>
                <a:spcPts val="500"/>
              </a:spcBef>
              <a:spcAft>
                <a:spcPts val="0"/>
              </a:spcAft>
              <a:buSzPts val="2400"/>
              <a:buFont typeface="Verdana"/>
              <a:buChar char="•"/>
            </a:pPr>
            <a:r>
              <a:rPr lang="fi-FI" sz="2400" dirty="0">
                <a:latin typeface="Verdana"/>
                <a:ea typeface="Verdana"/>
                <a:cs typeface="Verdana"/>
                <a:sym typeface="Verdana"/>
              </a:rPr>
              <a:t>Todellisuus on koko ajan muutoksessa kuin joki, joka virtaa</a:t>
            </a:r>
            <a:endParaRPr sz="2400" dirty="0">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endParaRPr sz="2400">
              <a:latin typeface="Verdana"/>
              <a:ea typeface="Verdana"/>
              <a:cs typeface="Verdana"/>
              <a:sym typeface="Verdana"/>
            </a:endParaRPr>
          </a:p>
          <a:p>
            <a:pPr marL="0" indent="0">
              <a:lnSpc>
                <a:spcPct val="115000"/>
              </a:lnSpc>
              <a:spcBef>
                <a:spcPts val="500"/>
              </a:spcBef>
              <a:buSzPts val="1100"/>
              <a:buNone/>
            </a:pPr>
            <a:r>
              <a:rPr lang="fi-FI" sz="2400" dirty="0">
                <a:latin typeface="Arial"/>
                <a:ea typeface="Arial"/>
                <a:cs typeface="Arial"/>
                <a:sym typeface="Arial"/>
              </a:rPr>
              <a:t>→ </a:t>
            </a:r>
            <a:r>
              <a:rPr lang="fi-FI" sz="2400" b="1" dirty="0">
                <a:latin typeface="Verdana"/>
                <a:ea typeface="Verdana"/>
                <a:cs typeface="Verdana"/>
                <a:sym typeface="Verdana"/>
              </a:rPr>
              <a:t>Prosessifilosofia:</a:t>
            </a:r>
            <a:r>
              <a:rPr lang="fi-FI" sz="2400" dirty="0">
                <a:latin typeface="Verdana"/>
                <a:ea typeface="Verdana"/>
                <a:cs typeface="Verdana"/>
                <a:sym typeface="Verdana"/>
              </a:rPr>
              <a:t> Prosessit (tapahtumat) ovat perustavampia todellisuuden muotoja kuin oliot ja niiden ominaisuudet.</a:t>
            </a:r>
            <a:endParaRPr sz="2400" i="1" dirty="0">
              <a:latin typeface="Verdana"/>
              <a:ea typeface="Verdana"/>
              <a:cs typeface="Verdana"/>
              <a:sym typeface="Verdana"/>
            </a:endParaRPr>
          </a:p>
          <a:p>
            <a:pPr marL="0" lvl="0" indent="0" algn="l" rtl="0">
              <a:lnSpc>
                <a:spcPct val="115000"/>
              </a:lnSpc>
              <a:spcBef>
                <a:spcPts val="500"/>
              </a:spcBef>
              <a:spcAft>
                <a:spcPts val="0"/>
              </a:spcAft>
              <a:buNone/>
            </a:pPr>
            <a:endParaRPr sz="2400" i="1"/>
          </a:p>
        </p:txBody>
      </p:sp>
      <p:sp>
        <p:nvSpPr>
          <p:cNvPr id="285" name="Google Shape;285;p41"/>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286" name="Google Shape;286;p41"/>
          <p:cNvPicPr preferRelativeResize="0"/>
          <p:nvPr/>
        </p:nvPicPr>
        <p:blipFill>
          <a:blip r:embed="rId3">
            <a:alphaModFix/>
          </a:blip>
          <a:stretch>
            <a:fillRect/>
          </a:stretch>
        </p:blipFill>
        <p:spPr>
          <a:xfrm>
            <a:off x="6091900" y="1593825"/>
            <a:ext cx="5730501" cy="4408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xEl>
                                              <p:pRg st="0" end="0"/>
                                            </p:txEl>
                                          </p:spTgt>
                                        </p:tgtEl>
                                        <p:attrNameLst>
                                          <p:attrName>style.visibility</p:attrName>
                                        </p:attrNameLst>
                                      </p:cBhvr>
                                      <p:to>
                                        <p:strVal val="visible"/>
                                      </p:to>
                                    </p:set>
                                    <p:animEffect transition="in" filter="fade">
                                      <p:cBhvr>
                                        <p:cTn id="7" dur="1000"/>
                                        <p:tgtEl>
                                          <p:spTgt spid="2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xEl>
                                              <p:pRg st="1" end="1"/>
                                            </p:txEl>
                                          </p:spTgt>
                                        </p:tgtEl>
                                        <p:attrNameLst>
                                          <p:attrName>style.visibility</p:attrName>
                                        </p:attrNameLst>
                                      </p:cBhvr>
                                      <p:to>
                                        <p:strVal val="visible"/>
                                      </p:to>
                                    </p:set>
                                    <p:animEffect transition="in" filter="fade">
                                      <p:cBhvr>
                                        <p:cTn id="12" dur="1000"/>
                                        <p:tgtEl>
                                          <p:spTgt spid="2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4">
                                            <p:txEl>
                                              <p:pRg st="3" end="3"/>
                                            </p:txEl>
                                          </p:spTgt>
                                        </p:tgtEl>
                                        <p:attrNameLst>
                                          <p:attrName>style.visibility</p:attrName>
                                        </p:attrNameLst>
                                      </p:cBhvr>
                                      <p:to>
                                        <p:strVal val="visible"/>
                                      </p:to>
                                    </p:set>
                                    <p:animEffect transition="in" filter="fade">
                                      <p:cBhvr>
                                        <p:cTn id="17" dur="1000"/>
                                        <p:tgtEl>
                                          <p:spTgt spid="2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fi-FI" sz="4400" b="0" i="0" u="none" strike="noStrike" cap="none">
                <a:solidFill>
                  <a:schemeClr val="dk1"/>
                </a:solidFill>
                <a:latin typeface="Calibri"/>
                <a:ea typeface="Calibri"/>
                <a:cs typeface="Calibri"/>
                <a:sym typeface="Calibri"/>
              </a:rPr>
              <a:t>1. Johdanto: kurssin aiheet </a:t>
            </a:r>
            <a:endParaRPr sz="4400" b="0" i="0" u="none" strike="noStrike" cap="none">
              <a:solidFill>
                <a:schemeClr val="dk1"/>
              </a:solidFill>
              <a:latin typeface="Calibri"/>
              <a:ea typeface="Calibri"/>
              <a:cs typeface="Calibri"/>
              <a:sym typeface="Calibri"/>
            </a:endParaRPr>
          </a:p>
        </p:txBody>
      </p:sp>
      <p:sp>
        <p:nvSpPr>
          <p:cNvPr id="99" name="Google Shape;9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i-FI" sz="2800" b="1" i="0" u="none" strike="noStrike" cap="none">
                <a:solidFill>
                  <a:schemeClr val="dk1"/>
                </a:solidFill>
                <a:latin typeface="Calibri"/>
                <a:ea typeface="Calibri"/>
                <a:cs typeface="Calibri"/>
                <a:sym typeface="Calibri"/>
              </a:rPr>
              <a:t>1. Metafysiikka</a:t>
            </a:r>
            <a:endParaRPr sz="2800" b="1"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fi-FI" b="1"/>
              <a:t>2. Mielenfilosofia</a:t>
            </a:r>
            <a:endParaRPr b="1"/>
          </a:p>
          <a:p>
            <a:pPr marL="228600" marR="0" lvl="0" indent="-228600" algn="l" rtl="0">
              <a:lnSpc>
                <a:spcPct val="90000"/>
              </a:lnSpc>
              <a:spcBef>
                <a:spcPts val="1000"/>
              </a:spcBef>
              <a:spcAft>
                <a:spcPts val="0"/>
              </a:spcAft>
              <a:buClr>
                <a:schemeClr val="dk1"/>
              </a:buClr>
              <a:buSzPts val="2800"/>
              <a:buFont typeface="Arial"/>
              <a:buChar char="•"/>
            </a:pPr>
            <a:r>
              <a:rPr lang="fi-FI" b="1"/>
              <a:t>3</a:t>
            </a:r>
            <a:r>
              <a:rPr lang="fi-FI" sz="2800" b="1" i="0" u="none" strike="noStrike" cap="none">
                <a:solidFill>
                  <a:schemeClr val="dk1"/>
                </a:solidFill>
                <a:latin typeface="Calibri"/>
                <a:ea typeface="Calibri"/>
                <a:cs typeface="Calibri"/>
                <a:sym typeface="Calibri"/>
              </a:rPr>
              <a:t>. Tietoteoria eli epistemologia</a:t>
            </a:r>
            <a:endParaRPr/>
          </a:p>
          <a:p>
            <a:pPr marL="228600" marR="0" lvl="0" indent="-228600" algn="l" rtl="0">
              <a:lnSpc>
                <a:spcPct val="90000"/>
              </a:lnSpc>
              <a:spcBef>
                <a:spcPts val="1000"/>
              </a:spcBef>
              <a:spcAft>
                <a:spcPts val="0"/>
              </a:spcAft>
              <a:buClr>
                <a:schemeClr val="dk1"/>
              </a:buClr>
              <a:buSzPts val="2800"/>
              <a:buFont typeface="Arial"/>
              <a:buChar char="•"/>
            </a:pPr>
            <a:r>
              <a:rPr lang="fi-FI" b="1"/>
              <a:t>4</a:t>
            </a:r>
            <a:r>
              <a:rPr lang="fi-FI" sz="2800" b="1" i="0" u="none" strike="noStrike" cap="none">
                <a:solidFill>
                  <a:schemeClr val="dk1"/>
                </a:solidFill>
                <a:latin typeface="Calibri"/>
                <a:ea typeface="Calibri"/>
                <a:cs typeface="Calibri"/>
                <a:sym typeface="Calibri"/>
              </a:rPr>
              <a:t>. Tieteenfilosofia</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fi-FI" sz="2800" b="0" i="0" u="none" strike="noStrike" cap="none">
                <a:solidFill>
                  <a:schemeClr val="dk1"/>
                </a:solidFill>
                <a:latin typeface="Calibri"/>
                <a:ea typeface="Calibri"/>
                <a:cs typeface="Calibri"/>
                <a:sym typeface="Calibri"/>
              </a:rPr>
              <a:t>→ </a:t>
            </a:r>
            <a:r>
              <a:rPr lang="fi-FI" sz="2800" b="0" i="1" u="none" strike="noStrike" cap="none">
                <a:solidFill>
                  <a:schemeClr val="dk1"/>
                </a:solidFill>
                <a:latin typeface="Calibri"/>
                <a:ea typeface="Calibri"/>
                <a:cs typeface="Calibri"/>
                <a:sym typeface="Calibri"/>
              </a:rPr>
              <a:t>teoreettinen filosofia, </a:t>
            </a:r>
            <a:r>
              <a:rPr lang="fi-FI" sz="2800" b="1" i="0" u="none" strike="noStrike" cap="none">
                <a:solidFill>
                  <a:schemeClr val="dk1"/>
                </a:solidFill>
              </a:rPr>
              <a:t>tutkii</a:t>
            </a:r>
            <a:r>
              <a:rPr lang="fi-FI" sz="2800" b="0" i="0" u="none" strike="noStrike" cap="none">
                <a:solidFill>
                  <a:schemeClr val="dk1"/>
                </a:solidFill>
                <a:latin typeface="Calibri"/>
                <a:ea typeface="Calibri"/>
                <a:cs typeface="Calibri"/>
                <a:sym typeface="Calibri"/>
              </a:rPr>
              <a:t> </a:t>
            </a:r>
            <a:r>
              <a:rPr lang="fi-FI" sz="2800" b="1" i="0" u="none" strike="noStrike" cap="none">
                <a:solidFill>
                  <a:schemeClr val="dk1"/>
                </a:solidFill>
              </a:rPr>
              <a:t>olemassaoloa, tiedettä, logiikkaa ja tietoa koskevia kysymyksiä</a:t>
            </a:r>
            <a:endParaRPr b="1"/>
          </a:p>
          <a:p>
            <a:pPr marL="228600" marR="0" lvl="0" indent="-228600" algn="l" rtl="0">
              <a:lnSpc>
                <a:spcPct val="90000"/>
              </a:lnSpc>
              <a:spcBef>
                <a:spcPts val="1000"/>
              </a:spcBef>
              <a:spcAft>
                <a:spcPts val="0"/>
              </a:spcAft>
              <a:buClr>
                <a:schemeClr val="dk1"/>
              </a:buClr>
              <a:buSzPts val="2800"/>
              <a:buFont typeface="Arial"/>
              <a:buChar char="•"/>
            </a:pPr>
            <a:r>
              <a:rPr lang="fi-FI" sz="2800" b="0" i="0" u="none" strike="noStrike" cap="none">
                <a:solidFill>
                  <a:schemeClr val="dk1"/>
                </a:solidFill>
                <a:latin typeface="Calibri"/>
                <a:ea typeface="Calibri"/>
                <a:cs typeface="Calibri"/>
                <a:sym typeface="Calibri"/>
              </a:rPr>
              <a:t>vrt. </a:t>
            </a:r>
            <a:r>
              <a:rPr lang="fi-FI" sz="2800" b="0" i="1" u="none" strike="noStrike" cap="none">
                <a:solidFill>
                  <a:schemeClr val="dk1"/>
                </a:solidFill>
                <a:latin typeface="Calibri"/>
                <a:ea typeface="Calibri"/>
                <a:cs typeface="Calibri"/>
                <a:sym typeface="Calibri"/>
              </a:rPr>
              <a:t>käytännöllinen filosofia</a:t>
            </a:r>
            <a:r>
              <a:rPr lang="fi-FI" sz="2800" b="0" i="0" u="none" strike="noStrike" cap="none">
                <a:solidFill>
                  <a:schemeClr val="dk1"/>
                </a:solidFill>
                <a:latin typeface="Calibri"/>
                <a:ea typeface="Calibri"/>
                <a:cs typeface="Calibri"/>
                <a:sym typeface="Calibri"/>
              </a:rPr>
              <a:t>, arjen kysymyksiä</a:t>
            </a:r>
            <a:r>
              <a:rPr lang="fi-FI"/>
              <a:t> eli</a:t>
            </a:r>
            <a:r>
              <a:rPr lang="fi-FI" sz="2800" b="0" i="0" u="none" strike="noStrike" cap="none">
                <a:solidFill>
                  <a:schemeClr val="dk1"/>
                </a:solidFill>
                <a:latin typeface="Calibri"/>
                <a:ea typeface="Calibri"/>
                <a:cs typeface="Calibri"/>
                <a:sym typeface="Calibri"/>
              </a:rPr>
              <a:t> yhteiskuntafilosofia, estetiikka ja etiikka</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54B79-1DA2-4C24-9F24-6DF84BA50805}"/>
              </a:ext>
            </a:extLst>
          </p:cNvPr>
          <p:cNvSpPr>
            <a:spLocks noGrp="1"/>
          </p:cNvSpPr>
          <p:nvPr>
            <p:ph type="title"/>
          </p:nvPr>
        </p:nvSpPr>
        <p:spPr/>
        <p:txBody>
          <a:bodyPr/>
          <a:lstStyle/>
          <a:p>
            <a:r>
              <a:rPr lang="fi-FI" dirty="0"/>
              <a:t>Kpl 4. Muutos vai pysyvyys?</a:t>
            </a:r>
          </a:p>
        </p:txBody>
      </p:sp>
      <p:sp>
        <p:nvSpPr>
          <p:cNvPr id="3" name="Tekstin paikkamerkki 2">
            <a:extLst>
              <a:ext uri="{FF2B5EF4-FFF2-40B4-BE49-F238E27FC236}">
                <a16:creationId xmlns:a16="http://schemas.microsoft.com/office/drawing/2014/main" id="{C0B82E1B-0724-4B85-8327-4F679251096E}"/>
              </a:ext>
            </a:extLst>
          </p:cNvPr>
          <p:cNvSpPr>
            <a:spLocks noGrp="1"/>
          </p:cNvSpPr>
          <p:nvPr>
            <p:ph type="body" idx="1"/>
          </p:nvPr>
        </p:nvSpPr>
        <p:spPr>
          <a:xfrm>
            <a:off x="530942" y="1825625"/>
            <a:ext cx="5488858" cy="4351338"/>
          </a:xfrm>
        </p:spPr>
        <p:txBody>
          <a:bodyPr/>
          <a:lstStyle/>
          <a:p>
            <a:pPr marL="50800" indent="0">
              <a:buNone/>
            </a:pPr>
            <a:r>
              <a:rPr lang="fi-FI" b="1" u="sng" dirty="0"/>
              <a:t>Olio-ontologia</a:t>
            </a:r>
            <a:endParaRPr lang="fi-FI" b="1" u="sng"/>
          </a:p>
          <a:p>
            <a:r>
              <a:rPr lang="fi-FI" i="1" dirty="0" err="1"/>
              <a:t>Parmenides</a:t>
            </a:r>
            <a:r>
              <a:rPr lang="fi-FI" i="1" dirty="0"/>
              <a:t>, </a:t>
            </a:r>
            <a:r>
              <a:rPr lang="fi-FI" i="1" dirty="0" err="1"/>
              <a:t>Zenon</a:t>
            </a:r>
            <a:endParaRPr lang="fi-FI" i="1" dirty="0"/>
          </a:p>
          <a:p>
            <a:r>
              <a:rPr lang="fi-FI" dirty="0"/>
              <a:t>Oliot ja todellisuus pysyvät viime kädessä muuttumattomina </a:t>
            </a:r>
          </a:p>
          <a:p>
            <a:r>
              <a:rPr lang="fi-FI" dirty="0"/>
              <a:t>Muutos on </a:t>
            </a:r>
            <a:r>
              <a:rPr lang="fi-FI" i="1" dirty="0"/>
              <a:t>harhaa</a:t>
            </a:r>
          </a:p>
          <a:p>
            <a:r>
              <a:rPr lang="fi-FI" dirty="0"/>
              <a:t>Ihminen pysyy </a:t>
            </a:r>
            <a:r>
              <a:rPr lang="fi-FI" i="1" dirty="0"/>
              <a:t>identiteetiltään samana</a:t>
            </a:r>
          </a:p>
          <a:p>
            <a:r>
              <a:rPr lang="fi-FI" i="1" dirty="0"/>
              <a:t>Luonnossa</a:t>
            </a:r>
            <a:r>
              <a:rPr lang="fi-FI" dirty="0"/>
              <a:t> kaikki toistuu ikuisesti ja </a:t>
            </a:r>
            <a:r>
              <a:rPr lang="fi-FI" i="1" dirty="0"/>
              <a:t>luonnonlait </a:t>
            </a:r>
            <a:r>
              <a:rPr lang="fi-FI" dirty="0"/>
              <a:t>pysyivät samoina</a:t>
            </a:r>
          </a:p>
        </p:txBody>
      </p:sp>
      <p:sp>
        <p:nvSpPr>
          <p:cNvPr id="4" name="Tekstin paikkamerkki 3">
            <a:extLst>
              <a:ext uri="{FF2B5EF4-FFF2-40B4-BE49-F238E27FC236}">
                <a16:creationId xmlns:a16="http://schemas.microsoft.com/office/drawing/2014/main" id="{F3AD99F7-704B-4C5E-BDB9-9A6F7F7BEE24}"/>
              </a:ext>
            </a:extLst>
          </p:cNvPr>
          <p:cNvSpPr>
            <a:spLocks noGrp="1"/>
          </p:cNvSpPr>
          <p:nvPr>
            <p:ph type="body" idx="2"/>
          </p:nvPr>
        </p:nvSpPr>
        <p:spPr>
          <a:xfrm>
            <a:off x="6172200" y="1825625"/>
            <a:ext cx="5648632" cy="4351338"/>
          </a:xfrm>
        </p:spPr>
        <p:txBody>
          <a:bodyPr/>
          <a:lstStyle/>
          <a:p>
            <a:pPr marL="50800" indent="0">
              <a:buNone/>
            </a:pPr>
            <a:r>
              <a:rPr lang="fi-FI" b="1" u="sng" dirty="0"/>
              <a:t>Prosessiontologia</a:t>
            </a:r>
            <a:endParaRPr lang="fi-FI"/>
          </a:p>
          <a:p>
            <a:r>
              <a:rPr lang="fi-FI" i="1" dirty="0"/>
              <a:t>Herakleitos</a:t>
            </a:r>
          </a:p>
          <a:p>
            <a:r>
              <a:rPr lang="fi-FI" dirty="0"/>
              <a:t>Todellisuudessa ensisijaista </a:t>
            </a:r>
            <a:r>
              <a:rPr lang="fi-FI" i="1" dirty="0"/>
              <a:t>muutos</a:t>
            </a:r>
            <a:r>
              <a:rPr lang="fi-FI" dirty="0"/>
              <a:t> ja </a:t>
            </a:r>
            <a:r>
              <a:rPr lang="fi-FI" i="1" dirty="0"/>
              <a:t>tapahtumien virta</a:t>
            </a:r>
          </a:p>
          <a:p>
            <a:r>
              <a:rPr lang="fi-FI" dirty="0"/>
              <a:t>Muutos voi olla hyvin </a:t>
            </a:r>
            <a:r>
              <a:rPr lang="fi-FI" i="1" dirty="0"/>
              <a:t>hidasta</a:t>
            </a:r>
            <a:r>
              <a:rPr lang="fi-FI" dirty="0"/>
              <a:t>: esim. Ilmatonmuutos (ei pysty aistein havaitsemaan)</a:t>
            </a:r>
          </a:p>
          <a:p>
            <a:r>
              <a:rPr lang="fi-FI" dirty="0"/>
              <a:t>Ihminen muuttuu </a:t>
            </a:r>
            <a:r>
              <a:rPr lang="fi-FI" i="1" dirty="0"/>
              <a:t>eri olioksi </a:t>
            </a:r>
            <a:r>
              <a:rPr lang="fi-FI" dirty="0"/>
              <a:t>ajan myötä</a:t>
            </a:r>
          </a:p>
        </p:txBody>
      </p:sp>
    </p:spTree>
    <p:extLst>
      <p:ext uri="{BB962C8B-B14F-4D97-AF65-F5344CB8AC3E}">
        <p14:creationId xmlns:p14="http://schemas.microsoft.com/office/powerpoint/2010/main" val="2102482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211394" y="94738"/>
            <a:ext cx="11142406" cy="1104337"/>
          </a:xfrm>
          <a:prstGeom prst="rect">
            <a:avLst/>
          </a:prstGeom>
          <a:noFill/>
          <a:ln>
            <a:noFill/>
          </a:ln>
        </p:spPr>
        <p:txBody>
          <a:bodyPr spcFirstLastPara="1" wrap="square" lIns="91425" tIns="45700" rIns="91425" bIns="45700" anchor="ctr" anchorCtr="0">
            <a:noAutofit/>
          </a:bodyPr>
          <a:lstStyle/>
          <a:p>
            <a:r>
              <a:rPr lang="fi-FI" dirty="0"/>
              <a:t>Kpl 5. Todellisuuden eri olemistavat</a:t>
            </a:r>
            <a:endParaRPr sz="4400" b="0" i="0" u="none" strike="noStrike" cap="none" dirty="0">
              <a:latin typeface="Calibri"/>
              <a:ea typeface="Calibri"/>
              <a:cs typeface="Calibri"/>
              <a:sym typeface="Calibri"/>
            </a:endParaRPr>
          </a:p>
        </p:txBody>
      </p:sp>
      <p:sp>
        <p:nvSpPr>
          <p:cNvPr id="299" name="Google Shape;299;p43"/>
          <p:cNvSpPr txBox="1">
            <a:spLocks noGrp="1"/>
          </p:cNvSpPr>
          <p:nvPr>
            <p:ph type="body" idx="1"/>
          </p:nvPr>
        </p:nvSpPr>
        <p:spPr>
          <a:xfrm>
            <a:off x="329350" y="1418800"/>
            <a:ext cx="5690400" cy="4758300"/>
          </a:xfrm>
          <a:prstGeom prst="rect">
            <a:avLst/>
          </a:prstGeom>
          <a:noFill/>
          <a:ln>
            <a:noFill/>
          </a:ln>
        </p:spPr>
        <p:txBody>
          <a:bodyPr spcFirstLastPara="1" wrap="square" lIns="91425" tIns="45700" rIns="91425" bIns="45700" anchor="t" anchorCtr="0">
            <a:noAutofit/>
          </a:bodyPr>
          <a:lstStyle/>
          <a:p>
            <a:pPr marL="228600" indent="-279400">
              <a:lnSpc>
                <a:spcPct val="80000"/>
              </a:lnSpc>
              <a:spcBef>
                <a:spcPts val="0"/>
              </a:spcBef>
              <a:buSzPts val="3600"/>
            </a:pPr>
            <a:r>
              <a:rPr lang="fi-FI" sz="3600" dirty="0"/>
              <a:t>Determinismi = kaikki asiat maailmassa tapahtuvat </a:t>
            </a:r>
            <a:r>
              <a:rPr lang="fi-FI" sz="3600" i="1" dirty="0" err="1"/>
              <a:t>ennalta</a:t>
            </a:r>
            <a:r>
              <a:rPr lang="fi-FI" sz="3600" b="0" i="1" u="none" strike="noStrike" cap="none" dirty="0" err="1">
                <a:latin typeface="Calibri"/>
                <a:ea typeface="Calibri"/>
                <a:cs typeface="Calibri"/>
                <a:sym typeface="Calibri"/>
              </a:rPr>
              <a:t>määräytyen</a:t>
            </a:r>
            <a:endParaRPr sz="3600" dirty="0" err="1"/>
          </a:p>
          <a:p>
            <a:pPr marL="228600" marR="0" lvl="0" indent="0" algn="l" rtl="0">
              <a:lnSpc>
                <a:spcPct val="80000"/>
              </a:lnSpc>
              <a:spcBef>
                <a:spcPts val="1000"/>
              </a:spcBef>
              <a:spcAft>
                <a:spcPts val="0"/>
              </a:spcAft>
              <a:buNone/>
            </a:pPr>
            <a:endParaRPr sz="3600" b="0" i="0" u="none" strike="noStrike" cap="none">
              <a:solidFill>
                <a:schemeClr val="dk1"/>
              </a:solidFill>
              <a:latin typeface="Calibri"/>
              <a:ea typeface="Calibri"/>
              <a:cs typeface="Calibri"/>
              <a:sym typeface="Calibri"/>
            </a:endParaRPr>
          </a:p>
        </p:txBody>
      </p:sp>
      <p:sp>
        <p:nvSpPr>
          <p:cNvPr id="300" name="Google Shape;300;p43"/>
          <p:cNvSpPr txBox="1">
            <a:spLocks noGrp="1"/>
          </p:cNvSpPr>
          <p:nvPr>
            <p:ph type="body" idx="2"/>
          </p:nvPr>
        </p:nvSpPr>
        <p:spPr>
          <a:xfrm>
            <a:off x="5952507" y="1285194"/>
            <a:ext cx="6028268" cy="5390981"/>
          </a:xfrm>
          <a:prstGeom prst="rect">
            <a:avLst/>
          </a:prstGeom>
          <a:noFill/>
          <a:ln>
            <a:noFill/>
          </a:ln>
        </p:spPr>
        <p:txBody>
          <a:bodyPr spcFirstLastPara="1" wrap="square" lIns="91425" tIns="45700" rIns="91425" bIns="45700" anchor="t" anchorCtr="0">
            <a:noAutofit/>
          </a:bodyPr>
          <a:lstStyle/>
          <a:p>
            <a:pPr marL="228600" marR="0" lvl="0" indent="0" algn="l" rtl="0">
              <a:lnSpc>
                <a:spcPct val="80000"/>
              </a:lnSpc>
              <a:spcBef>
                <a:spcPts val="0"/>
              </a:spcBef>
              <a:spcAft>
                <a:spcPts val="0"/>
              </a:spcAft>
              <a:buNone/>
            </a:pPr>
            <a:endParaRPr sz="3600"/>
          </a:p>
          <a:p>
            <a:pPr marL="228600" indent="-279400">
              <a:lnSpc>
                <a:spcPct val="80000"/>
              </a:lnSpc>
              <a:buSzPts val="3600"/>
            </a:pPr>
            <a:r>
              <a:rPr lang="fi-FI" sz="3600" b="1" dirty="0"/>
              <a:t>1. Kausaalinen determinismi</a:t>
            </a:r>
            <a:r>
              <a:rPr lang="fi-FI" sz="3600" b="0" i="0" u="none" strike="noStrike" cap="none" dirty="0">
                <a:latin typeface="Calibri"/>
                <a:ea typeface="Calibri"/>
                <a:cs typeface="Calibri"/>
                <a:sym typeface="Calibri"/>
              </a:rPr>
              <a:t> = kaik</a:t>
            </a:r>
            <a:r>
              <a:rPr lang="fi-FI" sz="3600" dirty="0"/>
              <a:t>ki asiat tapahtuvat</a:t>
            </a:r>
            <a:r>
              <a:rPr lang="fi-FI" sz="3600" b="0" i="0" u="none" strike="noStrike" cap="none" dirty="0">
                <a:latin typeface="Calibri"/>
                <a:ea typeface="Calibri"/>
                <a:cs typeface="Calibri"/>
                <a:sym typeface="Calibri"/>
              </a:rPr>
              <a:t> </a:t>
            </a:r>
            <a:r>
              <a:rPr lang="fi-FI" sz="3600" b="0" i="1" u="none" strike="noStrike" cap="none" dirty="0">
                <a:latin typeface="Calibri"/>
                <a:ea typeface="Calibri"/>
                <a:cs typeface="Calibri"/>
                <a:sym typeface="Calibri"/>
              </a:rPr>
              <a:t>syy ja seuraus </a:t>
            </a:r>
            <a:r>
              <a:rPr lang="fi-FI" sz="3600" i="1" dirty="0"/>
              <a:t>-ketjua </a:t>
            </a:r>
            <a:r>
              <a:rPr lang="fi-FI" sz="3600" dirty="0"/>
              <a:t>noudattaen</a:t>
            </a:r>
            <a:endParaRPr sz="3600" dirty="0"/>
          </a:p>
          <a:p>
            <a:pPr marL="228600" indent="-279400">
              <a:lnSpc>
                <a:spcPct val="80000"/>
              </a:lnSpc>
              <a:buSzPts val="3600"/>
            </a:pPr>
            <a:r>
              <a:rPr lang="fi-FI" sz="3600" b="1" dirty="0"/>
              <a:t>2. Teleologinen determinismi</a:t>
            </a:r>
            <a:r>
              <a:rPr lang="fi-FI" sz="3600" b="0" i="0" u="none" strike="noStrike" cap="none" dirty="0">
                <a:latin typeface="Calibri"/>
                <a:ea typeface="Calibri"/>
                <a:cs typeface="Calibri"/>
                <a:sym typeface="Calibri"/>
              </a:rPr>
              <a:t> = kaikki tapahtumat suuntau</a:t>
            </a:r>
            <a:r>
              <a:rPr lang="fi-FI" sz="3600" dirty="0"/>
              <a:t>tuvat</a:t>
            </a:r>
            <a:r>
              <a:rPr lang="fi-FI" sz="3600" b="0" i="0" u="none" strike="noStrike" cap="none" dirty="0">
                <a:latin typeface="Calibri"/>
                <a:ea typeface="Calibri"/>
                <a:cs typeface="Calibri"/>
                <a:sym typeface="Calibri"/>
              </a:rPr>
              <a:t> kohti jotakin </a:t>
            </a:r>
            <a:r>
              <a:rPr lang="fi-FI" sz="3600" b="0" i="1" u="none" strike="noStrike" cap="none" dirty="0">
                <a:latin typeface="Calibri"/>
                <a:ea typeface="Calibri"/>
                <a:cs typeface="Calibri"/>
                <a:sym typeface="Calibri"/>
              </a:rPr>
              <a:t>päämäärää</a:t>
            </a:r>
            <a:endParaRPr sz="3600" dirty="0"/>
          </a:p>
          <a:p>
            <a:pPr marL="228600" marR="0" lvl="0" indent="-50800" algn="l" rtl="0">
              <a:lnSpc>
                <a:spcPct val="80000"/>
              </a:lnSpc>
              <a:spcBef>
                <a:spcPts val="1000"/>
              </a:spcBef>
              <a:spcAft>
                <a:spcPts val="0"/>
              </a:spcAft>
              <a:buClr>
                <a:schemeClr val="dk1"/>
              </a:buClr>
              <a:buSzPts val="2800"/>
              <a:buFont typeface="Arial"/>
              <a:buNone/>
            </a:pPr>
            <a:endParaRPr sz="3600" b="0" i="0" u="none" strike="noStrike" cap="none">
              <a:solidFill>
                <a:schemeClr val="dk1"/>
              </a:solidFill>
              <a:latin typeface="Calibri"/>
              <a:ea typeface="Calibri"/>
              <a:cs typeface="Calibri"/>
              <a:sym typeface="Calibri"/>
            </a:endParaRPr>
          </a:p>
        </p:txBody>
      </p:sp>
      <p:pic>
        <p:nvPicPr>
          <p:cNvPr id="301" name="Google Shape;301;p43"/>
          <p:cNvPicPr preferRelativeResize="0"/>
          <p:nvPr/>
        </p:nvPicPr>
        <p:blipFill rotWithShape="1">
          <a:blip r:embed="rId3">
            <a:alphaModFix/>
          </a:blip>
          <a:srcRect/>
          <a:stretch/>
        </p:blipFill>
        <p:spPr>
          <a:xfrm>
            <a:off x="618738" y="3045774"/>
            <a:ext cx="4670750" cy="3559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1000"/>
                                        <p:tgtEl>
                                          <p:spTgt spid="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xEl>
                                              <p:pRg st="1" end="1"/>
                                            </p:txEl>
                                          </p:spTgt>
                                        </p:tgtEl>
                                        <p:attrNameLst>
                                          <p:attrName>style.visibility</p:attrName>
                                        </p:attrNameLst>
                                      </p:cBhvr>
                                      <p:to>
                                        <p:strVal val="visible"/>
                                      </p:to>
                                    </p:set>
                                    <p:animEffect transition="in" filter="fade">
                                      <p:cBhvr>
                                        <p:cTn id="12" dur="1000"/>
                                        <p:tgtEl>
                                          <p:spTgt spid="3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xEl>
                                              <p:pRg st="2" end="2"/>
                                            </p:txEl>
                                          </p:spTgt>
                                        </p:tgtEl>
                                        <p:attrNameLst>
                                          <p:attrName>style.visibility</p:attrName>
                                        </p:attrNameLst>
                                      </p:cBhvr>
                                      <p:to>
                                        <p:strVal val="visible"/>
                                      </p:to>
                                    </p:set>
                                    <p:animEffect transition="in" filter="fade">
                                      <p:cBhvr>
                                        <p:cTn id="17" dur="1000"/>
                                        <p:tgtEl>
                                          <p:spTgt spid="3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0"/>
                                        </p:tgtEl>
                                        <p:attrNameLst>
                                          <p:attrName>style.visibility</p:attrName>
                                        </p:attrNameLst>
                                      </p:cBhvr>
                                      <p:to>
                                        <p:strVal val="visible"/>
                                      </p:to>
                                    </p:set>
                                    <p:animEffect transition="in" filter="fade">
                                      <p:cBhvr>
                                        <p:cTn id="22"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4"/>
          <p:cNvSpPr txBox="1">
            <a:spLocks noGrp="1"/>
          </p:cNvSpPr>
          <p:nvPr>
            <p:ph type="title"/>
          </p:nvPr>
        </p:nvSpPr>
        <p:spPr>
          <a:xfrm>
            <a:off x="260555" y="241150"/>
            <a:ext cx="11093245" cy="769075"/>
          </a:xfrm>
          <a:prstGeom prst="rect">
            <a:avLst/>
          </a:prstGeom>
          <a:noFill/>
          <a:ln>
            <a:noFill/>
          </a:ln>
        </p:spPr>
        <p:txBody>
          <a:bodyPr spcFirstLastPara="1" wrap="square" lIns="91425" tIns="45700" rIns="91425" bIns="45700" anchor="ctr" anchorCtr="0">
            <a:noAutofit/>
          </a:bodyPr>
          <a:lstStyle/>
          <a:p>
            <a:r>
              <a:rPr lang="fi-FI" dirty="0"/>
              <a:t>Kpl 5 Todellisuuden eri olemistavat</a:t>
            </a:r>
            <a:endParaRPr sz="4400" b="0" i="0" u="none" strike="noStrike" cap="none" dirty="0">
              <a:solidFill>
                <a:schemeClr val="dk1"/>
              </a:solidFill>
              <a:latin typeface="Calibri"/>
              <a:ea typeface="Calibri"/>
              <a:cs typeface="Calibri"/>
              <a:sym typeface="Calibri"/>
            </a:endParaRPr>
          </a:p>
        </p:txBody>
      </p:sp>
      <p:sp>
        <p:nvSpPr>
          <p:cNvPr id="307" name="Google Shape;307;p44"/>
          <p:cNvSpPr txBox="1">
            <a:spLocks noGrp="1"/>
          </p:cNvSpPr>
          <p:nvPr>
            <p:ph type="body" idx="1"/>
          </p:nvPr>
        </p:nvSpPr>
        <p:spPr>
          <a:xfrm>
            <a:off x="171850" y="1243384"/>
            <a:ext cx="5847900" cy="5204003"/>
          </a:xfrm>
          <a:prstGeom prst="rect">
            <a:avLst/>
          </a:prstGeom>
          <a:noFill/>
          <a:ln>
            <a:noFill/>
          </a:ln>
        </p:spPr>
        <p:txBody>
          <a:bodyPr spcFirstLastPara="1" wrap="square" lIns="91425" tIns="45700" rIns="91425" bIns="45700" anchor="t" anchorCtr="0">
            <a:noAutofit/>
          </a:bodyPr>
          <a:lstStyle/>
          <a:p>
            <a:pPr marL="228600" indent="-279400">
              <a:lnSpc>
                <a:spcPct val="80000"/>
              </a:lnSpc>
              <a:spcBef>
                <a:spcPts val="0"/>
              </a:spcBef>
              <a:buSzPts val="3600"/>
            </a:pPr>
            <a:r>
              <a:rPr lang="fi-FI" sz="3600" b="1" i="0" u="none" strike="noStrike" cap="none" dirty="0">
                <a:latin typeface="Calibri"/>
                <a:ea typeface="Calibri"/>
                <a:cs typeface="Calibri"/>
                <a:sym typeface="Calibri"/>
              </a:rPr>
              <a:t>Indeterminismi</a:t>
            </a:r>
            <a:r>
              <a:rPr lang="fi-FI" sz="3600" b="0" i="0" u="none" strike="noStrike" cap="none" dirty="0">
                <a:latin typeface="Calibri"/>
                <a:ea typeface="Calibri"/>
                <a:cs typeface="Calibri"/>
                <a:sym typeface="Calibri"/>
              </a:rPr>
              <a:t> =</a:t>
            </a:r>
            <a:r>
              <a:rPr lang="fi-FI" sz="3600" dirty="0"/>
              <a:t> </a:t>
            </a:r>
            <a:endParaRPr sz="3600"/>
          </a:p>
          <a:p>
            <a:pPr marL="228600" marR="0" lvl="0" indent="0" algn="l" rtl="0">
              <a:lnSpc>
                <a:spcPct val="80000"/>
              </a:lnSpc>
              <a:spcBef>
                <a:spcPts val="0"/>
              </a:spcBef>
              <a:spcAft>
                <a:spcPts val="0"/>
              </a:spcAft>
              <a:buNone/>
            </a:pPr>
            <a:r>
              <a:rPr lang="fi-FI" sz="3600" dirty="0"/>
              <a:t>Tapahtumia ei voi </a:t>
            </a:r>
            <a:r>
              <a:rPr lang="fi-FI" sz="3600" dirty="0" err="1"/>
              <a:t>ennaltamäärittää</a:t>
            </a:r>
            <a:r>
              <a:rPr lang="fi-FI" sz="3600" dirty="0"/>
              <a:t>, asioita tapahtuu </a:t>
            </a:r>
            <a:r>
              <a:rPr lang="fi-FI" sz="3600" i="1" dirty="0"/>
              <a:t>sattumalta ja yllättäen</a:t>
            </a:r>
            <a:endParaRPr sz="3600" i="1" dirty="0"/>
          </a:p>
          <a:p>
            <a:pPr marL="228600" marR="0" lvl="0" indent="0" algn="l" rtl="0">
              <a:lnSpc>
                <a:spcPct val="80000"/>
              </a:lnSpc>
              <a:spcBef>
                <a:spcPts val="0"/>
              </a:spcBef>
              <a:spcAft>
                <a:spcPts val="0"/>
              </a:spcAft>
              <a:buNone/>
            </a:pPr>
            <a:endParaRPr sz="3600" i="1"/>
          </a:p>
          <a:p>
            <a:pPr marL="228600" marR="0" lvl="0" indent="-279400" algn="l" rtl="0">
              <a:lnSpc>
                <a:spcPct val="80000"/>
              </a:lnSpc>
              <a:spcBef>
                <a:spcPts val="0"/>
              </a:spcBef>
              <a:spcAft>
                <a:spcPts val="0"/>
              </a:spcAft>
              <a:buClr>
                <a:schemeClr val="dk1"/>
              </a:buClr>
              <a:buSzPts val="3600"/>
              <a:buFont typeface="Arial"/>
              <a:buChar char="•"/>
            </a:pPr>
            <a:r>
              <a:rPr lang="fi-FI" sz="3600" b="1" i="0" u="none" strike="noStrike" cap="none" dirty="0">
                <a:latin typeface="Calibri"/>
                <a:ea typeface="Calibri"/>
                <a:cs typeface="Calibri"/>
                <a:sym typeface="Calibri"/>
              </a:rPr>
              <a:t>Kaaosteoria</a:t>
            </a:r>
            <a:r>
              <a:rPr lang="fi-FI" sz="3600" b="0" i="0" u="none" strike="noStrike" cap="none" dirty="0">
                <a:latin typeface="Calibri"/>
                <a:ea typeface="Calibri"/>
                <a:cs typeface="Calibri"/>
                <a:sym typeface="Calibri"/>
              </a:rPr>
              <a:t> = </a:t>
            </a:r>
            <a:r>
              <a:rPr lang="fi-FI" sz="3600" dirty="0"/>
              <a:t>monet </a:t>
            </a:r>
            <a:r>
              <a:rPr lang="fi-FI" sz="3600" i="1" dirty="0"/>
              <a:t>ilmiöt </a:t>
            </a:r>
            <a:r>
              <a:rPr lang="fi-FI" sz="3600" dirty="0"/>
              <a:t>(esim. talous, ilmakehä) ovat </a:t>
            </a:r>
            <a:r>
              <a:rPr lang="fi-FI" sz="3600" i="1" dirty="0"/>
              <a:t>monimutkaisia</a:t>
            </a:r>
            <a:r>
              <a:rPr lang="fi-FI" sz="3600" dirty="0"/>
              <a:t>, </a:t>
            </a:r>
            <a:r>
              <a:rPr lang="fi-FI" sz="3600" b="0" u="none" strike="noStrike" cap="none" dirty="0">
                <a:latin typeface="Calibri"/>
                <a:ea typeface="Calibri"/>
                <a:cs typeface="Calibri"/>
                <a:sym typeface="Calibri"/>
              </a:rPr>
              <a:t>seurausten </a:t>
            </a:r>
            <a:r>
              <a:rPr lang="fi-FI" sz="3600" b="0" i="1" u="none" strike="noStrike" cap="none" dirty="0">
                <a:latin typeface="Calibri"/>
                <a:ea typeface="Calibri"/>
                <a:cs typeface="Calibri"/>
                <a:sym typeface="Calibri"/>
              </a:rPr>
              <a:t>ennustaminen on pitkällä aikavälillä mahdotonta</a:t>
            </a:r>
            <a:endParaRPr sz="3600" b="0" i="1" u="none" strike="noStrike" cap="none" dirty="0">
              <a:latin typeface="Calibri"/>
              <a:ea typeface="Calibri"/>
              <a:cs typeface="Calibri"/>
            </a:endParaRPr>
          </a:p>
          <a:p>
            <a:pPr marL="0" marR="0" lvl="0" indent="0" algn="l" rtl="0">
              <a:lnSpc>
                <a:spcPct val="80000"/>
              </a:lnSpc>
              <a:spcBef>
                <a:spcPts val="1000"/>
              </a:spcBef>
              <a:spcAft>
                <a:spcPts val="0"/>
              </a:spcAft>
              <a:buClr>
                <a:schemeClr val="dk1"/>
              </a:buClr>
              <a:buSzPts val="2800"/>
              <a:buFont typeface="Arial"/>
              <a:buNone/>
            </a:pPr>
            <a:endParaRPr sz="3600" b="0" i="0" u="none" strike="noStrike" cap="none">
              <a:solidFill>
                <a:schemeClr val="dk1"/>
              </a:solidFill>
              <a:latin typeface="Calibri"/>
              <a:ea typeface="Calibri"/>
              <a:cs typeface="Calibri"/>
              <a:sym typeface="Calibri"/>
            </a:endParaRPr>
          </a:p>
        </p:txBody>
      </p:sp>
      <p:sp>
        <p:nvSpPr>
          <p:cNvPr id="308" name="Google Shape;308;p44"/>
          <p:cNvSpPr txBox="1">
            <a:spLocks noGrp="1"/>
          </p:cNvSpPr>
          <p:nvPr>
            <p:ph type="body" idx="2"/>
          </p:nvPr>
        </p:nvSpPr>
        <p:spPr>
          <a:xfrm>
            <a:off x="6172200" y="1031800"/>
            <a:ext cx="5711100" cy="5550755"/>
          </a:xfrm>
          <a:prstGeom prst="rect">
            <a:avLst/>
          </a:prstGeom>
          <a:noFill/>
          <a:ln>
            <a:noFill/>
          </a:ln>
        </p:spPr>
        <p:txBody>
          <a:bodyPr spcFirstLastPara="1" wrap="square" lIns="91425" tIns="45700" rIns="91425" bIns="45700" anchor="t" anchorCtr="0">
            <a:noAutofit/>
          </a:bodyPr>
          <a:lstStyle/>
          <a:p>
            <a:pPr marL="228600" marR="0" lvl="0" indent="-279400" algn="l" rtl="0">
              <a:lnSpc>
                <a:spcPct val="80000"/>
              </a:lnSpc>
              <a:spcBef>
                <a:spcPts val="0"/>
              </a:spcBef>
              <a:spcAft>
                <a:spcPts val="0"/>
              </a:spcAft>
              <a:buClr>
                <a:schemeClr val="dk1"/>
              </a:buClr>
              <a:buSzPts val="3600"/>
              <a:buFont typeface="Arial"/>
              <a:buChar char="•"/>
            </a:pPr>
            <a:r>
              <a:rPr lang="fi-FI" sz="3600" b="1" i="0" u="none" strike="noStrike" cap="none">
                <a:solidFill>
                  <a:schemeClr val="dk1"/>
                </a:solidFill>
                <a:latin typeface="Calibri"/>
                <a:ea typeface="Calibri"/>
                <a:cs typeface="Calibri"/>
                <a:sym typeface="Calibri"/>
              </a:rPr>
              <a:t>Kvanttifysiikka</a:t>
            </a:r>
            <a:r>
              <a:rPr lang="fi-FI" sz="3600" b="0" i="0" u="none" strike="noStrike" cap="none">
                <a:solidFill>
                  <a:schemeClr val="dk1"/>
                </a:solidFill>
                <a:latin typeface="Calibri"/>
                <a:ea typeface="Calibri"/>
                <a:cs typeface="Calibri"/>
                <a:sym typeface="Calibri"/>
              </a:rPr>
              <a:t> tukee indeterminismiä, hiukkastasolla </a:t>
            </a:r>
            <a:r>
              <a:rPr lang="fi-FI" sz="3600"/>
              <a:t>hiukkaset käyttäytyvät arvaamattomasti</a:t>
            </a:r>
            <a:endParaRPr sz="3600" b="0" i="1" u="none" strike="noStrike" cap="none">
              <a:solidFill>
                <a:schemeClr val="dk1"/>
              </a:solidFill>
              <a:latin typeface="Calibri"/>
              <a:ea typeface="Calibri"/>
              <a:cs typeface="Calibri"/>
              <a:sym typeface="Calibri"/>
            </a:endParaRPr>
          </a:p>
        </p:txBody>
      </p:sp>
      <p:pic>
        <p:nvPicPr>
          <p:cNvPr id="309" name="Google Shape;309;p44"/>
          <p:cNvPicPr preferRelativeResize="0"/>
          <p:nvPr/>
        </p:nvPicPr>
        <p:blipFill rotWithShape="1">
          <a:blip r:embed="rId3">
            <a:alphaModFix/>
          </a:blip>
          <a:srcRect/>
          <a:stretch/>
        </p:blipFill>
        <p:spPr>
          <a:xfrm>
            <a:off x="6498339" y="3402795"/>
            <a:ext cx="5442199" cy="3047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 calcmode="lin" valueType="num">
                                      <p:cBhvr additive="base">
                                        <p:cTn id="7" dur="500"/>
                                        <p:tgtEl>
                                          <p:spTgt spid="3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
                                            <p:txEl>
                                              <p:pRg st="1" end="1"/>
                                            </p:txEl>
                                          </p:spTgt>
                                        </p:tgtEl>
                                        <p:attrNameLst>
                                          <p:attrName>style.visibility</p:attrName>
                                        </p:attrNameLst>
                                      </p:cBhvr>
                                      <p:to>
                                        <p:strVal val="visible"/>
                                      </p:to>
                                    </p:set>
                                    <p:anim calcmode="lin" valueType="num">
                                      <p:cBhvr additive="base">
                                        <p:cTn id="12" dur="500"/>
                                        <p:tgtEl>
                                          <p:spTgt spid="3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
                                            <p:txEl>
                                              <p:pRg st="3" end="3"/>
                                            </p:txEl>
                                          </p:spTgt>
                                        </p:tgtEl>
                                        <p:attrNameLst>
                                          <p:attrName>style.visibility</p:attrName>
                                        </p:attrNameLst>
                                      </p:cBhvr>
                                      <p:to>
                                        <p:strVal val="visible"/>
                                      </p:to>
                                    </p:set>
                                    <p:anim calcmode="lin" valueType="num">
                                      <p:cBhvr additive="base">
                                        <p:cTn id="17" dur="500"/>
                                        <p:tgtEl>
                                          <p:spTgt spid="30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08">
                                            <p:txEl>
                                              <p:pRg st="0" end="0"/>
                                            </p:txEl>
                                          </p:spTgt>
                                        </p:tgtEl>
                                        <p:attrNameLst>
                                          <p:attrName>style.visibility</p:attrName>
                                        </p:attrNameLst>
                                      </p:cBhvr>
                                      <p:to>
                                        <p:strVal val="visible"/>
                                      </p:to>
                                    </p:set>
                                    <p:anim calcmode="lin" valueType="num">
                                      <p:cBhvr additive="base">
                                        <p:cTn id="22" dur="500"/>
                                        <p:tgtEl>
                                          <p:spTgt spid="30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title"/>
          </p:nvPr>
        </p:nvSpPr>
        <p:spPr>
          <a:xfrm>
            <a:off x="838200" y="193975"/>
            <a:ext cx="10515600" cy="83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b="1"/>
              <a:t>Vapaan tahdon ongelma</a:t>
            </a:r>
            <a:endParaRPr b="1"/>
          </a:p>
        </p:txBody>
      </p:sp>
      <p:sp>
        <p:nvSpPr>
          <p:cNvPr id="315" name="Google Shape;315;p45"/>
          <p:cNvSpPr txBox="1">
            <a:spLocks noGrp="1"/>
          </p:cNvSpPr>
          <p:nvPr>
            <p:ph type="body" idx="1"/>
          </p:nvPr>
        </p:nvSpPr>
        <p:spPr>
          <a:xfrm>
            <a:off x="113200" y="1033375"/>
            <a:ext cx="5973300" cy="55860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fi-FI" sz="2000" dirty="0">
                <a:latin typeface="Arial"/>
                <a:ea typeface="Arial"/>
                <a:cs typeface="Arial"/>
                <a:sym typeface="Arial"/>
              </a:rPr>
              <a:t>•</a:t>
            </a:r>
            <a:r>
              <a:rPr lang="fi-FI" sz="2400" dirty="0">
                <a:latin typeface="Verdana"/>
                <a:ea typeface="Verdana"/>
                <a:cs typeface="Verdana"/>
                <a:sym typeface="Verdana"/>
              </a:rPr>
              <a:t>V</a:t>
            </a:r>
            <a:r>
              <a:rPr lang="fi-FI" sz="2400" i="1" dirty="0">
                <a:latin typeface="Verdana"/>
                <a:ea typeface="Verdana"/>
                <a:cs typeface="Verdana"/>
                <a:sym typeface="Verdana"/>
              </a:rPr>
              <a:t>oiko ihminen vapaasti tehdä harkittuja valintoja?</a:t>
            </a:r>
            <a:endParaRPr sz="2400" i="1" dirty="0">
              <a:latin typeface="Verdana"/>
              <a:ea typeface="Verdana"/>
              <a:cs typeface="Verdana"/>
              <a:sym typeface="Verdana"/>
            </a:endParaRPr>
          </a:p>
          <a:p>
            <a:pPr marL="457200" lvl="0" indent="-381000" algn="l" rtl="0">
              <a:lnSpc>
                <a:spcPct val="115000"/>
              </a:lnSpc>
              <a:spcBef>
                <a:spcPts val="500"/>
              </a:spcBef>
              <a:spcAft>
                <a:spcPts val="0"/>
              </a:spcAft>
              <a:buSzPts val="2400"/>
              <a:buFont typeface="Verdana"/>
              <a:buAutoNum type="arabicPeriod"/>
            </a:pPr>
            <a:r>
              <a:rPr lang="fi-FI" sz="2400" b="1" dirty="0">
                <a:latin typeface="Verdana"/>
                <a:ea typeface="Verdana"/>
                <a:cs typeface="Verdana"/>
                <a:sym typeface="Verdana"/>
              </a:rPr>
              <a:t>Determinismi: </a:t>
            </a:r>
            <a:r>
              <a:rPr lang="fi-FI" sz="2400" dirty="0">
                <a:latin typeface="Verdana"/>
                <a:ea typeface="Verdana"/>
                <a:cs typeface="Verdana"/>
                <a:sym typeface="Verdana"/>
              </a:rPr>
              <a:t>Ei voi. Ihmisen tekemät valinnat ovat väistämättömiä ja sidoksissa viime kädessä </a:t>
            </a:r>
            <a:r>
              <a:rPr lang="fi-FI" sz="2400" i="1" dirty="0">
                <a:latin typeface="Verdana"/>
                <a:ea typeface="Verdana"/>
                <a:cs typeface="Verdana"/>
                <a:sym typeface="Verdana"/>
              </a:rPr>
              <a:t>geeneihin</a:t>
            </a:r>
            <a:r>
              <a:rPr lang="fi-FI" sz="2400" dirty="0">
                <a:latin typeface="Verdana"/>
                <a:ea typeface="Verdana"/>
                <a:cs typeface="Verdana"/>
                <a:sym typeface="Verdana"/>
              </a:rPr>
              <a:t>.</a:t>
            </a:r>
            <a:endParaRPr sz="2400" dirty="0">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endParaRPr sz="2400" b="1">
              <a:latin typeface="Verdana"/>
              <a:ea typeface="Verdana"/>
              <a:cs typeface="Verdana"/>
              <a:sym typeface="Verdana"/>
            </a:endParaRPr>
          </a:p>
          <a:p>
            <a:pPr marL="457200" lvl="0" indent="-381000" algn="l" rtl="0">
              <a:lnSpc>
                <a:spcPct val="115000"/>
              </a:lnSpc>
              <a:spcBef>
                <a:spcPts val="500"/>
              </a:spcBef>
              <a:spcAft>
                <a:spcPts val="0"/>
              </a:spcAft>
              <a:buSzPts val="2400"/>
              <a:buFont typeface="Verdana"/>
              <a:buAutoNum type="arabicPeriod"/>
            </a:pPr>
            <a:r>
              <a:rPr lang="fi-FI" sz="2400" b="1" dirty="0">
                <a:latin typeface="Verdana"/>
                <a:ea typeface="Verdana"/>
                <a:cs typeface="Verdana"/>
                <a:sym typeface="Verdana"/>
              </a:rPr>
              <a:t>Indeterminismi</a:t>
            </a:r>
            <a:r>
              <a:rPr lang="fi-FI" sz="2400" dirty="0">
                <a:latin typeface="Verdana"/>
                <a:ea typeface="Verdana"/>
                <a:cs typeface="Verdana"/>
                <a:sym typeface="Verdana"/>
              </a:rPr>
              <a:t>: Kyllä voi. Ihminen on jopa pakotettu tekemään jatkuvia valintoja. Valinnat luovat ihmisen olemuksen (</a:t>
            </a:r>
            <a:r>
              <a:rPr lang="fi-FI" sz="2400" i="1" dirty="0">
                <a:latin typeface="Verdana"/>
                <a:ea typeface="Verdana"/>
                <a:cs typeface="Verdana"/>
                <a:sym typeface="Verdana"/>
              </a:rPr>
              <a:t>eksistentialismi</a:t>
            </a:r>
            <a:r>
              <a:rPr lang="fi-FI" sz="2400" dirty="0">
                <a:latin typeface="Verdana"/>
                <a:ea typeface="Verdana"/>
                <a:cs typeface="Verdana"/>
                <a:sym typeface="Verdana"/>
              </a:rPr>
              <a:t>).</a:t>
            </a:r>
            <a:endParaRPr sz="2400" dirty="0"/>
          </a:p>
        </p:txBody>
      </p:sp>
      <p:sp>
        <p:nvSpPr>
          <p:cNvPr id="316" name="Google Shape;316;p45"/>
          <p:cNvSpPr txBox="1">
            <a:spLocks noGrp="1"/>
          </p:cNvSpPr>
          <p:nvPr>
            <p:ph type="body" idx="2"/>
          </p:nvPr>
        </p:nvSpPr>
        <p:spPr>
          <a:xfrm>
            <a:off x="6886675" y="854300"/>
            <a:ext cx="5305200" cy="53226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fi-FI" sz="2400" b="1" dirty="0">
                <a:latin typeface="Verdana"/>
                <a:ea typeface="Verdana"/>
                <a:cs typeface="Verdana"/>
                <a:sym typeface="Verdana"/>
              </a:rPr>
              <a:t>3. </a:t>
            </a:r>
            <a:r>
              <a:rPr lang="fi-FI" sz="2400" b="1" dirty="0" err="1">
                <a:latin typeface="Verdana"/>
                <a:ea typeface="Verdana"/>
                <a:cs typeface="Verdana"/>
                <a:sym typeface="Verdana"/>
              </a:rPr>
              <a:t>Kompatibilismi</a:t>
            </a:r>
            <a:r>
              <a:rPr lang="fi-FI" sz="2400" dirty="0">
                <a:latin typeface="Verdana"/>
                <a:ea typeface="Verdana"/>
                <a:cs typeface="Verdana"/>
                <a:sym typeface="Verdana"/>
              </a:rPr>
              <a:t>: Kyllä ja ei. Ihminen on </a:t>
            </a:r>
            <a:r>
              <a:rPr lang="fi-FI" sz="2400" i="1" dirty="0">
                <a:latin typeface="Verdana"/>
                <a:ea typeface="Verdana"/>
                <a:cs typeface="Verdana"/>
                <a:sym typeface="Verdana"/>
              </a:rPr>
              <a:t>moraalisesti vapaa mielessään</a:t>
            </a:r>
            <a:r>
              <a:rPr lang="fi-FI" sz="2400" dirty="0">
                <a:latin typeface="Verdana"/>
                <a:ea typeface="Verdana"/>
                <a:cs typeface="Verdana"/>
                <a:sym typeface="Verdana"/>
              </a:rPr>
              <a:t>, mutta </a:t>
            </a:r>
            <a:r>
              <a:rPr lang="fi-FI" sz="2400" i="1" dirty="0">
                <a:latin typeface="Verdana"/>
                <a:ea typeface="Verdana"/>
                <a:cs typeface="Verdana"/>
                <a:sym typeface="Verdana"/>
              </a:rPr>
              <a:t>fyysisenä oliona deterministinen</a:t>
            </a:r>
            <a:r>
              <a:rPr lang="fi-FI" sz="2400" dirty="0">
                <a:latin typeface="Verdana"/>
                <a:ea typeface="Verdana"/>
                <a:cs typeface="Verdana"/>
                <a:sym typeface="Verdana"/>
              </a:rPr>
              <a:t>.</a:t>
            </a:r>
            <a:endParaRPr lang="fi-FI" sz="2400">
              <a:latin typeface="Verdana"/>
              <a:ea typeface="Verdana"/>
              <a:cs typeface="Verdana"/>
            </a:endParaRPr>
          </a:p>
          <a:p>
            <a:pPr marL="0" lvl="0" indent="0" algn="l" rtl="0">
              <a:spcBef>
                <a:spcPts val="1000"/>
              </a:spcBef>
              <a:spcAft>
                <a:spcPts val="0"/>
              </a:spcAft>
              <a:buNone/>
            </a:pPr>
            <a:endParaRPr/>
          </a:p>
        </p:txBody>
      </p:sp>
      <p:pic>
        <p:nvPicPr>
          <p:cNvPr id="317" name="Google Shape;317;p45"/>
          <p:cNvPicPr preferRelativeResize="0"/>
          <p:nvPr/>
        </p:nvPicPr>
        <p:blipFill>
          <a:blip r:embed="rId3">
            <a:alphaModFix/>
          </a:blip>
          <a:stretch>
            <a:fillRect/>
          </a:stretch>
        </p:blipFill>
        <p:spPr>
          <a:xfrm>
            <a:off x="5982150" y="2993300"/>
            <a:ext cx="6130899" cy="3497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animEffect transition="in" filter="fade">
                                      <p:cBhvr>
                                        <p:cTn id="7" dur="1000"/>
                                        <p:tgtEl>
                                          <p:spTgt spid="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xEl>
                                              <p:pRg st="1" end="1"/>
                                            </p:txEl>
                                          </p:spTgt>
                                        </p:tgtEl>
                                        <p:attrNameLst>
                                          <p:attrName>style.visibility</p:attrName>
                                        </p:attrNameLst>
                                      </p:cBhvr>
                                      <p:to>
                                        <p:strVal val="visible"/>
                                      </p:to>
                                    </p:set>
                                    <p:animEffect transition="in" filter="fade">
                                      <p:cBhvr>
                                        <p:cTn id="12" dur="1000"/>
                                        <p:tgtEl>
                                          <p:spTgt spid="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5">
                                            <p:txEl>
                                              <p:pRg st="2" end="2"/>
                                            </p:txEl>
                                          </p:spTgt>
                                        </p:tgtEl>
                                        <p:attrNameLst>
                                          <p:attrName>style.visibility</p:attrName>
                                        </p:attrNameLst>
                                      </p:cBhvr>
                                      <p:to>
                                        <p:strVal val="visible"/>
                                      </p:to>
                                    </p:set>
                                    <p:animEffect transition="in" filter="fade">
                                      <p:cBhvr>
                                        <p:cTn id="17" dur="1000"/>
                                        <p:tgtEl>
                                          <p:spTgt spid="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5">
                                            <p:txEl>
                                              <p:pRg st="3" end="3"/>
                                            </p:txEl>
                                          </p:spTgt>
                                        </p:tgtEl>
                                        <p:attrNameLst>
                                          <p:attrName>style.visibility</p:attrName>
                                        </p:attrNameLst>
                                      </p:cBhvr>
                                      <p:to>
                                        <p:strVal val="visible"/>
                                      </p:to>
                                    </p:set>
                                    <p:animEffect transition="in" filter="fade">
                                      <p:cBhvr>
                                        <p:cTn id="22" dur="1000"/>
                                        <p:tgtEl>
                                          <p:spTgt spid="3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6">
                                            <p:txEl>
                                              <p:pRg st="0" end="0"/>
                                            </p:txEl>
                                          </p:spTgt>
                                        </p:tgtEl>
                                        <p:attrNameLst>
                                          <p:attrName>style.visibility</p:attrName>
                                        </p:attrNameLst>
                                      </p:cBhvr>
                                      <p:to>
                                        <p:strVal val="visible"/>
                                      </p:to>
                                    </p:set>
                                    <p:animEffect transition="in" filter="fade">
                                      <p:cBhvr>
                                        <p:cTn id="27" dur="1000"/>
                                        <p:tgtEl>
                                          <p:spTgt spid="3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6">
                                            <p:txEl>
                                              <p:pRg st="1" end="1"/>
                                            </p:txEl>
                                          </p:spTgt>
                                        </p:tgtEl>
                                        <p:attrNameLst>
                                          <p:attrName>style.visibility</p:attrName>
                                        </p:attrNameLst>
                                      </p:cBhvr>
                                      <p:to>
                                        <p:strVal val="visible"/>
                                      </p:to>
                                    </p:set>
                                    <p:animEffect transition="in" filter="fade">
                                      <p:cBhvr>
                                        <p:cTn id="32" dur="1000"/>
                                        <p:tgtEl>
                                          <p:spTgt spid="3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6"/>
          <p:cNvSpPr txBox="1">
            <a:spLocks noGrp="1"/>
          </p:cNvSpPr>
          <p:nvPr>
            <p:ph type="title"/>
          </p:nvPr>
        </p:nvSpPr>
        <p:spPr>
          <a:xfrm>
            <a:off x="838200" y="365125"/>
            <a:ext cx="10515600" cy="93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Eksistentialismi</a:t>
            </a:r>
            <a:endParaRPr/>
          </a:p>
        </p:txBody>
      </p:sp>
      <p:sp>
        <p:nvSpPr>
          <p:cNvPr id="323" name="Google Shape;323;p46"/>
          <p:cNvSpPr txBox="1">
            <a:spLocks noGrp="1"/>
          </p:cNvSpPr>
          <p:nvPr>
            <p:ph type="body" idx="1"/>
          </p:nvPr>
        </p:nvSpPr>
        <p:spPr>
          <a:xfrm>
            <a:off x="200500" y="1414800"/>
            <a:ext cx="6471300" cy="4762200"/>
          </a:xfrm>
          <a:prstGeom prst="rect">
            <a:avLst/>
          </a:prstGeom>
        </p:spPr>
        <p:txBody>
          <a:bodyPr spcFirstLastPara="1" wrap="square" lIns="91425" tIns="91425" rIns="91425" bIns="91425" anchor="t" anchorCtr="0">
            <a:noAutofit/>
          </a:bodyPr>
          <a:lstStyle/>
          <a:p>
            <a:pPr indent="-381000">
              <a:lnSpc>
                <a:spcPct val="115000"/>
              </a:lnSpc>
              <a:spcBef>
                <a:spcPts val="500"/>
              </a:spcBef>
              <a:buSzPts val="2400"/>
              <a:buFont typeface="Arial"/>
              <a:buChar char="•"/>
            </a:pPr>
            <a:r>
              <a:rPr lang="fi-FI" sz="2400" dirty="0">
                <a:latin typeface="Arial"/>
                <a:ea typeface="Verdana"/>
                <a:cs typeface="Arial"/>
              </a:rPr>
              <a:t>= “</a:t>
            </a:r>
            <a:r>
              <a:rPr lang="fi-FI" sz="2400" i="1" dirty="0">
                <a:latin typeface="Verdana"/>
                <a:ea typeface="Verdana"/>
              </a:rPr>
              <a:t>Olemassaolo edeltää olemusta”</a:t>
            </a:r>
            <a:endParaRPr lang="fi-FI" sz="2400" dirty="0">
              <a:ea typeface="Verdana"/>
            </a:endParaRPr>
          </a:p>
          <a:p>
            <a:pPr marL="457200" lvl="0" indent="-381000" algn="l">
              <a:lnSpc>
                <a:spcPct val="114999"/>
              </a:lnSpc>
              <a:spcBef>
                <a:spcPts val="500"/>
              </a:spcBef>
              <a:spcAft>
                <a:spcPts val="0"/>
              </a:spcAft>
              <a:buSzPts val="2400"/>
              <a:buFont typeface="Verdana"/>
              <a:buChar char="•"/>
            </a:pPr>
            <a:r>
              <a:rPr lang="fi-FI" sz="2400" dirty="0">
                <a:latin typeface="Verdana"/>
                <a:ea typeface="Verdana"/>
                <a:cs typeface="Verdana"/>
                <a:sym typeface="Verdana"/>
              </a:rPr>
              <a:t>Eksistentialistin mukaan ihminen on </a:t>
            </a:r>
            <a:r>
              <a:rPr lang="fi-FI" sz="2400" b="1" dirty="0">
                <a:latin typeface="Verdana"/>
                <a:ea typeface="Verdana"/>
                <a:cs typeface="Verdana"/>
                <a:sym typeface="Verdana"/>
              </a:rPr>
              <a:t>vapaa kaikissa valinnoissaan</a:t>
            </a:r>
            <a:r>
              <a:rPr lang="fi-FI" sz="2400" dirty="0">
                <a:latin typeface="Verdana"/>
                <a:ea typeface="Verdana"/>
                <a:cs typeface="Verdana"/>
                <a:sym typeface="Verdana"/>
              </a:rPr>
              <a:t>.</a:t>
            </a:r>
            <a:endParaRPr sz="2400">
              <a:latin typeface="Verdana"/>
              <a:ea typeface="Verdana"/>
              <a:cs typeface="Verdana"/>
            </a:endParaRPr>
          </a:p>
          <a:p>
            <a:pPr marL="457200" lvl="0" indent="-381000" algn="l" rtl="0">
              <a:lnSpc>
                <a:spcPct val="115000"/>
              </a:lnSpc>
              <a:spcBef>
                <a:spcPts val="0"/>
              </a:spcBef>
              <a:spcAft>
                <a:spcPts val="0"/>
              </a:spcAft>
              <a:buSzPts val="2400"/>
              <a:buFont typeface="Verdana"/>
              <a:buChar char="•"/>
            </a:pPr>
            <a:r>
              <a:rPr lang="fi-FI" sz="2400" dirty="0">
                <a:latin typeface="Verdana"/>
                <a:ea typeface="Verdana"/>
                <a:cs typeface="Verdana"/>
                <a:sym typeface="Verdana"/>
              </a:rPr>
              <a:t>Ihminen on myös </a:t>
            </a:r>
            <a:r>
              <a:rPr lang="fi-FI" sz="2400" b="1" dirty="0">
                <a:latin typeface="Verdana"/>
                <a:ea typeface="Verdana"/>
                <a:cs typeface="Verdana"/>
                <a:sym typeface="Verdana"/>
              </a:rPr>
              <a:t>vastuussa valinnoistaan ja niiden seurauksista.</a:t>
            </a:r>
            <a:endParaRPr sz="2400" b="1" dirty="0">
              <a:latin typeface="Verdana"/>
              <a:ea typeface="Verdana"/>
              <a:cs typeface="Verdana"/>
              <a:sym typeface="Verdana"/>
            </a:endParaRPr>
          </a:p>
          <a:p>
            <a:pPr indent="-381000">
              <a:lnSpc>
                <a:spcPct val="115000"/>
              </a:lnSpc>
              <a:spcBef>
                <a:spcPts val="0"/>
              </a:spcBef>
              <a:buSzPts val="2400"/>
              <a:buFont typeface="Verdana"/>
              <a:buChar char="•"/>
            </a:pPr>
            <a:r>
              <a:rPr lang="fi-FI" sz="2400" dirty="0">
                <a:latin typeface="Verdana"/>
                <a:ea typeface="Verdana"/>
                <a:cs typeface="Verdana"/>
                <a:sym typeface="Verdana"/>
              </a:rPr>
              <a:t>Kukin yksilö rakentaa </a:t>
            </a:r>
            <a:r>
              <a:rPr lang="fi-FI" sz="2400" b="1" dirty="0">
                <a:latin typeface="Verdana"/>
                <a:ea typeface="Verdana"/>
                <a:cs typeface="Verdana"/>
                <a:sym typeface="Verdana"/>
              </a:rPr>
              <a:t>olemuksensa </a:t>
            </a:r>
            <a:r>
              <a:rPr lang="fi-FI" sz="2400" dirty="0">
                <a:latin typeface="Verdana"/>
                <a:ea typeface="Verdana"/>
                <a:cs typeface="Verdana"/>
                <a:sym typeface="Verdana"/>
              </a:rPr>
              <a:t>(</a:t>
            </a:r>
            <a:r>
              <a:rPr lang="fi-FI" sz="2400" i="1" dirty="0">
                <a:latin typeface="Verdana"/>
                <a:ea typeface="Verdana"/>
                <a:cs typeface="Verdana"/>
                <a:sym typeface="Verdana"/>
              </a:rPr>
              <a:t>identiteettinsä</a:t>
            </a:r>
            <a:r>
              <a:rPr lang="fi-FI" sz="2400" dirty="0">
                <a:latin typeface="Verdana"/>
                <a:ea typeface="Verdana"/>
                <a:cs typeface="Verdana"/>
                <a:sym typeface="Verdana"/>
              </a:rPr>
              <a:t>) valinnoillaan.</a:t>
            </a:r>
            <a:endParaRPr sz="2400" dirty="0">
              <a:latin typeface="Verdana"/>
              <a:ea typeface="Verdana"/>
              <a:cs typeface="Verdana"/>
            </a:endParaRPr>
          </a:p>
          <a:p>
            <a:pPr marL="76200" indent="0">
              <a:lnSpc>
                <a:spcPct val="114999"/>
              </a:lnSpc>
              <a:spcBef>
                <a:spcPts val="0"/>
              </a:spcBef>
              <a:buSzPts val="2400"/>
              <a:buNone/>
            </a:pPr>
            <a:endParaRPr lang="fi-FI" sz="2400" dirty="0">
              <a:latin typeface="Verdana"/>
              <a:ea typeface="Verdana"/>
              <a:cs typeface="Verdana"/>
            </a:endParaRPr>
          </a:p>
          <a:p>
            <a:pPr marL="0" indent="0">
              <a:lnSpc>
                <a:spcPct val="115000"/>
              </a:lnSpc>
              <a:spcBef>
                <a:spcPts val="500"/>
              </a:spcBef>
              <a:buSzPts val="1100"/>
              <a:buNone/>
            </a:pPr>
            <a:r>
              <a:rPr lang="fi-FI" sz="2400" i="1" dirty="0">
                <a:latin typeface="Verdana"/>
                <a:ea typeface="Verdana"/>
                <a:cs typeface="Verdana"/>
                <a:sym typeface="Verdana"/>
              </a:rPr>
              <a:t>- </a:t>
            </a:r>
            <a:r>
              <a:rPr lang="fi-FI" sz="2400" dirty="0">
                <a:latin typeface="Arial"/>
                <a:ea typeface="Arial"/>
                <a:cs typeface="Arial"/>
                <a:sym typeface="Arial"/>
              </a:rPr>
              <a:t>mm. </a:t>
            </a:r>
            <a:r>
              <a:rPr lang="fi-FI" sz="2400" i="1" dirty="0">
                <a:latin typeface="Arial"/>
                <a:ea typeface="Arial"/>
                <a:cs typeface="Arial"/>
                <a:sym typeface="Arial"/>
              </a:rPr>
              <a:t>Jean-Paul Sartre, Simone de Beauvoir, Martin </a:t>
            </a:r>
            <a:r>
              <a:rPr lang="fi-FI" sz="2400" i="1" dirty="0" err="1">
                <a:latin typeface="Arial"/>
                <a:ea typeface="Arial"/>
                <a:cs typeface="Arial"/>
                <a:sym typeface="Arial"/>
              </a:rPr>
              <a:t>Heidegger</a:t>
            </a:r>
            <a:r>
              <a:rPr lang="fi-FI" sz="2400" i="1" dirty="0">
                <a:latin typeface="Verdana"/>
                <a:ea typeface="Verdana"/>
                <a:cs typeface="Arial"/>
                <a:sym typeface="Verdana"/>
              </a:rPr>
              <a:t> </a:t>
            </a:r>
            <a:endParaRPr sz="2400" i="1"/>
          </a:p>
        </p:txBody>
      </p:sp>
      <p:sp>
        <p:nvSpPr>
          <p:cNvPr id="324" name="Google Shape;324;p46"/>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325" name="Google Shape;325;p46"/>
          <p:cNvPicPr preferRelativeResize="0"/>
          <p:nvPr/>
        </p:nvPicPr>
        <p:blipFill>
          <a:blip r:embed="rId3">
            <a:alphaModFix/>
          </a:blip>
          <a:stretch>
            <a:fillRect/>
          </a:stretch>
        </p:blipFill>
        <p:spPr>
          <a:xfrm>
            <a:off x="6499735" y="1296733"/>
            <a:ext cx="5605612" cy="3962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xEl>
                                              <p:pRg st="1" end="1"/>
                                            </p:txEl>
                                          </p:spTgt>
                                        </p:tgtEl>
                                        <p:attrNameLst>
                                          <p:attrName>style.visibility</p:attrName>
                                        </p:attrNameLst>
                                      </p:cBhvr>
                                      <p:to>
                                        <p:strVal val="visible"/>
                                      </p:to>
                                    </p:set>
                                    <p:animEffect transition="in" filter="fade">
                                      <p:cBhvr>
                                        <p:cTn id="7" dur="1000"/>
                                        <p:tgtEl>
                                          <p:spTgt spid="3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3">
                                            <p:txEl>
                                              <p:pRg st="0" end="0"/>
                                            </p:txEl>
                                          </p:spTgt>
                                        </p:tgtEl>
                                        <p:attrNameLst>
                                          <p:attrName>style.visibility</p:attrName>
                                        </p:attrNameLst>
                                      </p:cBhvr>
                                      <p:to>
                                        <p:strVal val="visible"/>
                                      </p:to>
                                    </p:set>
                                    <p:animEffect transition="in" filter="fade">
                                      <p:cBhvr>
                                        <p:cTn id="12" dur="1000"/>
                                        <p:tgtEl>
                                          <p:spTgt spid="3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3">
                                            <p:txEl>
                                              <p:pRg st="2" end="2"/>
                                            </p:txEl>
                                          </p:spTgt>
                                        </p:tgtEl>
                                        <p:attrNameLst>
                                          <p:attrName>style.visibility</p:attrName>
                                        </p:attrNameLst>
                                      </p:cBhvr>
                                      <p:to>
                                        <p:strVal val="visible"/>
                                      </p:to>
                                    </p:set>
                                    <p:animEffect transition="in" filter="fade">
                                      <p:cBhvr>
                                        <p:cTn id="17" dur="1000"/>
                                        <p:tgtEl>
                                          <p:spTgt spid="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3">
                                            <p:txEl>
                                              <p:pRg st="3" end="3"/>
                                            </p:txEl>
                                          </p:spTgt>
                                        </p:tgtEl>
                                        <p:attrNameLst>
                                          <p:attrName>style.visibility</p:attrName>
                                        </p:attrNameLst>
                                      </p:cBhvr>
                                      <p:to>
                                        <p:strVal val="visible"/>
                                      </p:to>
                                    </p:set>
                                    <p:animEffect transition="in" filter="fade">
                                      <p:cBhvr>
                                        <p:cTn id="22" dur="1000"/>
                                        <p:tgtEl>
                                          <p:spTgt spid="3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3">
                                            <p:txEl>
                                              <p:pRg st="5" end="5"/>
                                            </p:txEl>
                                          </p:spTgt>
                                        </p:tgtEl>
                                        <p:attrNameLst>
                                          <p:attrName>style.visibility</p:attrName>
                                        </p:attrNameLst>
                                      </p:cBhvr>
                                      <p:to>
                                        <p:strVal val="visible"/>
                                      </p:to>
                                    </p:set>
                                    <p:animEffect transition="in" filter="fade">
                                      <p:cBhvr>
                                        <p:cTn id="27" dur="1000"/>
                                        <p:tgtEl>
                                          <p:spTgt spid="3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7"/>
          <p:cNvSpPr txBox="1">
            <a:spLocks noGrp="1"/>
          </p:cNvSpPr>
          <p:nvPr>
            <p:ph type="title"/>
          </p:nvPr>
        </p:nvSpPr>
        <p:spPr>
          <a:xfrm>
            <a:off x="731475" y="121775"/>
            <a:ext cx="10515600" cy="1325700"/>
          </a:xfrm>
          <a:prstGeom prst="rect">
            <a:avLst/>
          </a:prstGeom>
        </p:spPr>
        <p:txBody>
          <a:bodyPr spcFirstLastPara="1" wrap="square" lIns="91425" tIns="91425" rIns="91425" bIns="91425" anchor="ctr" anchorCtr="0">
            <a:noAutofit/>
          </a:bodyPr>
          <a:lstStyle/>
          <a:p>
            <a:r>
              <a:rPr lang="fi-FI" dirty="0"/>
              <a:t>Kpl 5: Todellisuuden eri olemistavat</a:t>
            </a:r>
            <a:endParaRPr dirty="0"/>
          </a:p>
        </p:txBody>
      </p:sp>
      <p:sp>
        <p:nvSpPr>
          <p:cNvPr id="331" name="Google Shape;331;p47"/>
          <p:cNvSpPr txBox="1">
            <a:spLocks noGrp="1"/>
          </p:cNvSpPr>
          <p:nvPr>
            <p:ph type="body" idx="1"/>
          </p:nvPr>
        </p:nvSpPr>
        <p:spPr>
          <a:xfrm>
            <a:off x="108161" y="1167275"/>
            <a:ext cx="5881849" cy="5474100"/>
          </a:xfrm>
          <a:prstGeom prst="rect">
            <a:avLst/>
          </a:prstGeom>
        </p:spPr>
        <p:txBody>
          <a:bodyPr spcFirstLastPara="1" wrap="square" lIns="91425" tIns="91425" rIns="91425" bIns="91425" anchor="t" anchorCtr="0">
            <a:noAutofit/>
          </a:bodyPr>
          <a:lstStyle/>
          <a:p>
            <a:pPr marL="0" indent="0">
              <a:lnSpc>
                <a:spcPct val="115000"/>
              </a:lnSpc>
              <a:spcBef>
                <a:spcPts val="500"/>
              </a:spcBef>
              <a:buSzPts val="1100"/>
              <a:buNone/>
            </a:pPr>
            <a:r>
              <a:rPr lang="fi-FI" sz="2400" dirty="0">
                <a:latin typeface="Verdana"/>
                <a:ea typeface="Verdana"/>
                <a:cs typeface="Verdana"/>
                <a:sym typeface="Verdana"/>
              </a:rPr>
              <a:t>Modaliteetit </a:t>
            </a:r>
          </a:p>
          <a:p>
            <a:pPr marL="0" indent="0">
              <a:lnSpc>
                <a:spcPct val="114999"/>
              </a:lnSpc>
              <a:spcBef>
                <a:spcPts val="500"/>
              </a:spcBef>
              <a:buSzPts val="1100"/>
              <a:buNone/>
            </a:pPr>
            <a:r>
              <a:rPr lang="fi-FI" sz="2400" dirty="0">
                <a:latin typeface="Verdana"/>
                <a:ea typeface="Verdana"/>
                <a:cs typeface="Verdana"/>
                <a:sym typeface="Verdana"/>
              </a:rPr>
              <a:t>= ovat todellisuuden olemistapoja.</a:t>
            </a:r>
            <a:endParaRPr sz="2400">
              <a:latin typeface="Verdana"/>
              <a:ea typeface="Verdana"/>
              <a:cs typeface="Verdana"/>
            </a:endParaRPr>
          </a:p>
          <a:p>
            <a:pPr marL="0" lvl="0" indent="0" algn="l" rtl="0">
              <a:lnSpc>
                <a:spcPct val="115000"/>
              </a:lnSpc>
              <a:spcBef>
                <a:spcPts val="500"/>
              </a:spcBef>
              <a:spcAft>
                <a:spcPts val="0"/>
              </a:spcAft>
              <a:buClr>
                <a:schemeClr val="dk1"/>
              </a:buClr>
              <a:buSzPts val="1100"/>
              <a:buFont typeface="Arial"/>
              <a:buNone/>
            </a:pPr>
            <a:r>
              <a:rPr lang="fi-FI" sz="2400" b="1" dirty="0">
                <a:latin typeface="Arial"/>
                <a:ea typeface="Arial"/>
                <a:cs typeface="Arial"/>
                <a:sym typeface="Arial"/>
              </a:rPr>
              <a:t>1. </a:t>
            </a:r>
            <a:r>
              <a:rPr lang="fi-FI" sz="2400" b="1" i="1" dirty="0">
                <a:latin typeface="Verdana"/>
                <a:ea typeface="Verdana"/>
                <a:cs typeface="Verdana"/>
                <a:sym typeface="Verdana"/>
              </a:rPr>
              <a:t>mahdollinen</a:t>
            </a:r>
            <a:r>
              <a:rPr lang="fi-FI" sz="2400" dirty="0">
                <a:latin typeface="Verdana"/>
                <a:ea typeface="Verdana"/>
                <a:cs typeface="Verdana"/>
                <a:sym typeface="Verdana"/>
              </a:rPr>
              <a:t>: esim. lottovoitto</a:t>
            </a:r>
            <a:endParaRPr sz="2400" dirty="0">
              <a:latin typeface="Verdana"/>
              <a:ea typeface="Verdana"/>
              <a:cs typeface="Verdana"/>
              <a:sym typeface="Verdana"/>
            </a:endParaRPr>
          </a:p>
          <a:p>
            <a:pPr marL="0" lvl="0" indent="0" algn="l" rtl="0">
              <a:lnSpc>
                <a:spcPct val="115000"/>
              </a:lnSpc>
              <a:spcBef>
                <a:spcPts val="400"/>
              </a:spcBef>
              <a:spcAft>
                <a:spcPts val="0"/>
              </a:spcAft>
              <a:buClr>
                <a:schemeClr val="dk1"/>
              </a:buClr>
              <a:buSzPts val="1100"/>
              <a:buFont typeface="Arial"/>
              <a:buNone/>
            </a:pPr>
            <a:r>
              <a:rPr lang="fi-FI" sz="2400" b="1" dirty="0">
                <a:latin typeface="Arial"/>
                <a:ea typeface="Arial"/>
                <a:cs typeface="Arial"/>
                <a:sym typeface="Arial"/>
              </a:rPr>
              <a:t>2. </a:t>
            </a:r>
            <a:r>
              <a:rPr lang="fi-FI" sz="2400" b="1" i="1" dirty="0">
                <a:latin typeface="Verdana"/>
                <a:ea typeface="Verdana"/>
                <a:cs typeface="Verdana"/>
                <a:sym typeface="Verdana"/>
              </a:rPr>
              <a:t>mahdoton</a:t>
            </a:r>
            <a:r>
              <a:rPr lang="fi-FI" sz="2400" dirty="0">
                <a:latin typeface="Verdana"/>
                <a:ea typeface="Verdana"/>
                <a:cs typeface="Verdana"/>
                <a:sym typeface="Verdana"/>
              </a:rPr>
              <a:t>: pyöreä neliö</a:t>
            </a:r>
            <a:endParaRPr sz="2400" dirty="0">
              <a:latin typeface="Verdana"/>
              <a:ea typeface="Verdana"/>
              <a:cs typeface="Verdana"/>
              <a:sym typeface="Verdana"/>
            </a:endParaRPr>
          </a:p>
          <a:p>
            <a:pPr marL="0" indent="0">
              <a:lnSpc>
                <a:spcPct val="115000"/>
              </a:lnSpc>
              <a:spcBef>
                <a:spcPts val="400"/>
              </a:spcBef>
              <a:buSzPts val="1100"/>
              <a:buNone/>
            </a:pPr>
            <a:r>
              <a:rPr lang="fi-FI" sz="2400" b="1" dirty="0">
                <a:latin typeface="Verdana"/>
                <a:ea typeface="Verdana"/>
                <a:cs typeface="Verdana"/>
                <a:sym typeface="Verdana"/>
              </a:rPr>
              <a:t>3</a:t>
            </a:r>
            <a:r>
              <a:rPr lang="fi-FI" sz="2400" b="1" i="1" dirty="0">
                <a:latin typeface="Verdana"/>
                <a:ea typeface="Verdana"/>
                <a:cs typeface="Verdana"/>
                <a:sym typeface="Verdana"/>
              </a:rPr>
              <a:t>. välttämätön</a:t>
            </a:r>
            <a:r>
              <a:rPr lang="fi-FI" sz="2400" dirty="0">
                <a:latin typeface="Verdana"/>
                <a:ea typeface="Verdana"/>
                <a:cs typeface="Verdana"/>
                <a:sym typeface="Verdana"/>
              </a:rPr>
              <a:t>: 1+1=2, logiikka, matematiikka, luonnonlait</a:t>
            </a:r>
            <a:endParaRPr sz="2400" dirty="0">
              <a:latin typeface="Verdana"/>
              <a:ea typeface="Verdana"/>
              <a:cs typeface="Verdana"/>
              <a:sym typeface="Verdana"/>
            </a:endParaRPr>
          </a:p>
          <a:p>
            <a:pPr marL="0" indent="0">
              <a:lnSpc>
                <a:spcPct val="115000"/>
              </a:lnSpc>
              <a:spcBef>
                <a:spcPts val="400"/>
              </a:spcBef>
              <a:buSzPts val="1100"/>
              <a:buNone/>
            </a:pPr>
            <a:r>
              <a:rPr lang="fi-FI" sz="2400" b="1" dirty="0">
                <a:latin typeface="Arial"/>
                <a:ea typeface="Arial"/>
                <a:cs typeface="Arial"/>
                <a:sym typeface="Arial"/>
              </a:rPr>
              <a:t>4. </a:t>
            </a:r>
            <a:r>
              <a:rPr lang="fi-FI" sz="2400" b="1" i="1" dirty="0">
                <a:latin typeface="Verdana"/>
                <a:ea typeface="Verdana"/>
                <a:cs typeface="Verdana"/>
                <a:sym typeface="Verdana"/>
              </a:rPr>
              <a:t>kontingentti</a:t>
            </a:r>
            <a:r>
              <a:rPr lang="fi-FI" sz="2400" dirty="0">
                <a:latin typeface="Verdana"/>
                <a:ea typeface="Verdana"/>
                <a:cs typeface="Verdana"/>
                <a:sym typeface="Verdana"/>
              </a:rPr>
              <a:t>:</a:t>
            </a:r>
            <a:r>
              <a:rPr lang="fi-FI" sz="2400" i="1" dirty="0">
                <a:latin typeface="Verdana"/>
                <a:ea typeface="Verdana"/>
                <a:cs typeface="Verdana"/>
                <a:sym typeface="Verdana"/>
              </a:rPr>
              <a:t> </a:t>
            </a:r>
            <a:r>
              <a:rPr lang="fi-FI" sz="2400" dirty="0">
                <a:latin typeface="Verdana"/>
                <a:ea typeface="Verdana"/>
                <a:cs typeface="Verdana"/>
                <a:sym typeface="Verdana"/>
              </a:rPr>
              <a:t>(satunnainen, olisi voinut olla tosinkin): Helsinki on Suomen pääkaupunki, aiemmin pääkaupunkina ollut myös Turku, Pietari ja Tukholma</a:t>
            </a:r>
            <a:endParaRPr sz="2400" dirty="0">
              <a:latin typeface="Verdana"/>
              <a:ea typeface="Verdana"/>
              <a:cs typeface="Verdana"/>
              <a:sym typeface="Verdana"/>
            </a:endParaRPr>
          </a:p>
          <a:p>
            <a:pPr marL="0" lvl="0" indent="0" algn="l" rtl="0">
              <a:spcBef>
                <a:spcPts val="1000"/>
              </a:spcBef>
              <a:spcAft>
                <a:spcPts val="0"/>
              </a:spcAft>
              <a:buNone/>
            </a:pPr>
            <a:endParaRPr/>
          </a:p>
        </p:txBody>
      </p:sp>
      <p:sp>
        <p:nvSpPr>
          <p:cNvPr id="332" name="Google Shape;332;p47"/>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333" name="Google Shape;333;p47"/>
          <p:cNvPicPr preferRelativeResize="0"/>
          <p:nvPr/>
        </p:nvPicPr>
        <p:blipFill>
          <a:blip r:embed="rId3">
            <a:alphaModFix/>
          </a:blip>
          <a:stretch>
            <a:fillRect/>
          </a:stretch>
        </p:blipFill>
        <p:spPr>
          <a:xfrm>
            <a:off x="6248521" y="1801044"/>
            <a:ext cx="5646000" cy="3690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fade">
                                      <p:cBhvr>
                                        <p:cTn id="7" dur="1000"/>
                                        <p:tgtEl>
                                          <p:spTgt spid="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Effect transition="in" filter="fade">
                                      <p:cBhvr>
                                        <p:cTn id="12" dur="1000"/>
                                        <p:tgtEl>
                                          <p:spTgt spid="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xEl>
                                              <p:pRg st="2" end="2"/>
                                            </p:txEl>
                                          </p:spTgt>
                                        </p:tgtEl>
                                        <p:attrNameLst>
                                          <p:attrName>style.visibility</p:attrName>
                                        </p:attrNameLst>
                                      </p:cBhvr>
                                      <p:to>
                                        <p:strVal val="visible"/>
                                      </p:to>
                                    </p:set>
                                    <p:animEffect transition="in" filter="fade">
                                      <p:cBhvr>
                                        <p:cTn id="17" dur="1000"/>
                                        <p:tgtEl>
                                          <p:spTgt spid="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xEl>
                                              <p:pRg st="3" end="3"/>
                                            </p:txEl>
                                          </p:spTgt>
                                        </p:tgtEl>
                                        <p:attrNameLst>
                                          <p:attrName>style.visibility</p:attrName>
                                        </p:attrNameLst>
                                      </p:cBhvr>
                                      <p:to>
                                        <p:strVal val="visible"/>
                                      </p:to>
                                    </p:set>
                                    <p:animEffect transition="in" filter="fade">
                                      <p:cBhvr>
                                        <p:cTn id="22" dur="1000"/>
                                        <p:tgtEl>
                                          <p:spTgt spid="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1">
                                            <p:txEl>
                                              <p:pRg st="4" end="4"/>
                                            </p:txEl>
                                          </p:spTgt>
                                        </p:tgtEl>
                                        <p:attrNameLst>
                                          <p:attrName>style.visibility</p:attrName>
                                        </p:attrNameLst>
                                      </p:cBhvr>
                                      <p:to>
                                        <p:strVal val="visible"/>
                                      </p:to>
                                    </p:set>
                                    <p:animEffect transition="in" filter="fade">
                                      <p:cBhvr>
                                        <p:cTn id="27" dur="1000"/>
                                        <p:tgtEl>
                                          <p:spTgt spid="3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1">
                                            <p:txEl>
                                              <p:pRg st="5" end="5"/>
                                            </p:txEl>
                                          </p:spTgt>
                                        </p:tgtEl>
                                        <p:attrNameLst>
                                          <p:attrName>style.visibility</p:attrName>
                                        </p:attrNameLst>
                                      </p:cBhvr>
                                      <p:to>
                                        <p:strVal val="visible"/>
                                      </p:to>
                                    </p:set>
                                    <p:animEffect transition="in" filter="fade">
                                      <p:cBhvr>
                                        <p:cTn id="32" dur="1000"/>
                                        <p:tgtEl>
                                          <p:spTgt spid="3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71625" y="365125"/>
            <a:ext cx="11282100" cy="85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Potentiaalisuus ja aktuaalisuus</a:t>
            </a:r>
            <a:endParaRPr/>
          </a:p>
        </p:txBody>
      </p:sp>
      <p:sp>
        <p:nvSpPr>
          <p:cNvPr id="339" name="Google Shape;339;p48"/>
          <p:cNvSpPr txBox="1">
            <a:spLocks noGrp="1"/>
          </p:cNvSpPr>
          <p:nvPr>
            <p:ph type="body" idx="1"/>
          </p:nvPr>
        </p:nvSpPr>
        <p:spPr>
          <a:xfrm>
            <a:off x="186175" y="1490400"/>
            <a:ext cx="6652800" cy="5116461"/>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fi-FI" dirty="0">
                <a:latin typeface="Arial"/>
                <a:ea typeface="Arial"/>
                <a:cs typeface="Arial"/>
                <a:sym typeface="Arial"/>
              </a:rPr>
              <a:t>1.</a:t>
            </a:r>
            <a:r>
              <a:rPr lang="fi-FI" sz="3000" b="1" dirty="0">
                <a:latin typeface="Verdana"/>
                <a:ea typeface="Verdana"/>
                <a:cs typeface="Verdana"/>
                <a:sym typeface="Verdana"/>
              </a:rPr>
              <a:t>potentiaalisuus</a:t>
            </a:r>
            <a:r>
              <a:rPr lang="fi-FI" sz="3000" dirty="0">
                <a:latin typeface="Verdana"/>
                <a:ea typeface="Verdana"/>
                <a:cs typeface="Verdana"/>
                <a:sym typeface="Verdana"/>
              </a:rPr>
              <a:t>: piilevä muoto tai taito</a:t>
            </a:r>
            <a:endParaRPr sz="3000" dirty="0">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r>
              <a:rPr lang="fi-FI" sz="3000" dirty="0">
                <a:latin typeface="Arial"/>
                <a:ea typeface="Arial"/>
                <a:cs typeface="Arial"/>
                <a:sym typeface="Arial"/>
              </a:rPr>
              <a:t>2. </a:t>
            </a:r>
            <a:r>
              <a:rPr lang="fi-FI" sz="3000" b="1" dirty="0">
                <a:latin typeface="Verdana"/>
                <a:ea typeface="Verdana"/>
                <a:cs typeface="Verdana"/>
                <a:sym typeface="Verdana"/>
              </a:rPr>
              <a:t>aktuaalisuus</a:t>
            </a:r>
            <a:r>
              <a:rPr lang="fi-FI" sz="3000" dirty="0">
                <a:latin typeface="Verdana"/>
                <a:ea typeface="Verdana"/>
                <a:cs typeface="Verdana"/>
                <a:sym typeface="Verdana"/>
              </a:rPr>
              <a:t>: havaittava, valmis muoto tai toiminta</a:t>
            </a:r>
            <a:endParaRPr sz="3000" dirty="0">
              <a:latin typeface="Verdana"/>
              <a:ea typeface="Verdana"/>
              <a:cs typeface="Verdana"/>
              <a:sym typeface="Verdana"/>
            </a:endParaRPr>
          </a:p>
          <a:p>
            <a:pPr marL="342900" lvl="0" indent="-342900" algn="l" rtl="0">
              <a:lnSpc>
                <a:spcPct val="115000"/>
              </a:lnSpc>
              <a:spcBef>
                <a:spcPts val="500"/>
              </a:spcBef>
              <a:spcAft>
                <a:spcPts val="0"/>
              </a:spcAft>
              <a:buClr>
                <a:schemeClr val="dk1"/>
              </a:buClr>
              <a:buSzPts val="1100"/>
              <a:buFont typeface="Arial"/>
              <a:buChar char="•"/>
            </a:pPr>
            <a:r>
              <a:rPr lang="fi-FI" sz="2400" i="1" dirty="0">
                <a:latin typeface="Verdana"/>
                <a:ea typeface="Verdana"/>
                <a:cs typeface="Verdana"/>
                <a:sym typeface="Verdana"/>
              </a:rPr>
              <a:t>esim. mänty </a:t>
            </a:r>
            <a:r>
              <a:rPr lang="fi-FI" sz="2400" i="1" dirty="0" err="1">
                <a:latin typeface="Verdana"/>
                <a:ea typeface="Verdana"/>
                <a:cs typeface="Verdana"/>
                <a:sym typeface="Verdana"/>
              </a:rPr>
              <a:t>potentiana</a:t>
            </a:r>
            <a:r>
              <a:rPr lang="fi-FI" sz="2400" i="1" dirty="0">
                <a:latin typeface="Verdana"/>
                <a:ea typeface="Verdana"/>
                <a:cs typeface="Verdana"/>
                <a:sym typeface="Verdana"/>
              </a:rPr>
              <a:t> männynsiemenessä, aktualisoituneena aikuisessa männyssä</a:t>
            </a:r>
            <a:endParaRPr lang="fi-FI" sz="2400" i="1" dirty="0">
              <a:latin typeface="Verdana"/>
              <a:ea typeface="Verdana"/>
              <a:cs typeface="Verdana"/>
            </a:endParaRPr>
          </a:p>
          <a:p>
            <a:pPr marL="342900" indent="-342900">
              <a:lnSpc>
                <a:spcPct val="114999"/>
              </a:lnSpc>
              <a:spcBef>
                <a:spcPts val="500"/>
              </a:spcBef>
              <a:buSzPts val="1100"/>
            </a:pPr>
            <a:r>
              <a:rPr lang="fi-FI" sz="2400" i="1" dirty="0">
                <a:latin typeface="Verdana"/>
                <a:ea typeface="Verdana"/>
                <a:cs typeface="Verdana"/>
              </a:rPr>
              <a:t>esim. urheilullinen lahjakkuus </a:t>
            </a:r>
            <a:r>
              <a:rPr lang="fi-FI" sz="2400" i="1" dirty="0" err="1">
                <a:latin typeface="Verdana"/>
                <a:ea typeface="Verdana"/>
                <a:cs typeface="Verdana"/>
              </a:rPr>
              <a:t>potentiana</a:t>
            </a:r>
            <a:r>
              <a:rPr lang="fi-FI" sz="2400" i="1" dirty="0">
                <a:latin typeface="Verdana"/>
                <a:ea typeface="Verdana"/>
                <a:cs typeface="Verdana"/>
              </a:rPr>
              <a:t>, aktualisoituneena NHL-tähtenä </a:t>
            </a:r>
          </a:p>
          <a:p>
            <a:pPr marL="0" indent="0">
              <a:buNone/>
            </a:pPr>
            <a:endParaRPr lang="fi-FI" sz="2400" i="1" dirty="0">
              <a:ea typeface="Verdana"/>
            </a:endParaRPr>
          </a:p>
        </p:txBody>
      </p:sp>
      <p:sp>
        <p:nvSpPr>
          <p:cNvPr id="340" name="Google Shape;340;p48"/>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341" name="Google Shape;341;p48"/>
          <p:cNvPicPr preferRelativeResize="0"/>
          <p:nvPr/>
        </p:nvPicPr>
        <p:blipFill>
          <a:blip r:embed="rId3">
            <a:alphaModFix/>
          </a:blip>
          <a:stretch>
            <a:fillRect/>
          </a:stretch>
        </p:blipFill>
        <p:spPr>
          <a:xfrm>
            <a:off x="7643597" y="101625"/>
            <a:ext cx="4300925" cy="2262125"/>
          </a:xfrm>
          <a:prstGeom prst="rect">
            <a:avLst/>
          </a:prstGeom>
          <a:noFill/>
          <a:ln>
            <a:noFill/>
          </a:ln>
        </p:spPr>
      </p:pic>
      <p:pic>
        <p:nvPicPr>
          <p:cNvPr id="342" name="Google Shape;342;p48"/>
          <p:cNvPicPr preferRelativeResize="0"/>
          <p:nvPr/>
        </p:nvPicPr>
        <p:blipFill>
          <a:blip r:embed="rId4">
            <a:alphaModFix/>
          </a:blip>
          <a:stretch>
            <a:fillRect/>
          </a:stretch>
        </p:blipFill>
        <p:spPr>
          <a:xfrm>
            <a:off x="7643600" y="2363750"/>
            <a:ext cx="4300925" cy="4300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animEffect transition="in" filter="fade">
                                      <p:cBhvr>
                                        <p:cTn id="7" dur="1000"/>
                                        <p:tgtEl>
                                          <p:spTgt spid="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xEl>
                                              <p:pRg st="1" end="1"/>
                                            </p:txEl>
                                          </p:spTgt>
                                        </p:tgtEl>
                                        <p:attrNameLst>
                                          <p:attrName>style.visibility</p:attrName>
                                        </p:attrNameLst>
                                      </p:cBhvr>
                                      <p:to>
                                        <p:strVal val="visible"/>
                                      </p:to>
                                    </p:set>
                                    <p:animEffect transition="in" filter="fade">
                                      <p:cBhvr>
                                        <p:cTn id="12" dur="1000"/>
                                        <p:tgtEl>
                                          <p:spTgt spid="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xEl>
                                              <p:pRg st="2" end="2"/>
                                            </p:txEl>
                                          </p:spTgt>
                                        </p:tgtEl>
                                        <p:attrNameLst>
                                          <p:attrName>style.visibility</p:attrName>
                                        </p:attrNameLst>
                                      </p:cBhvr>
                                      <p:to>
                                        <p:strVal val="visible"/>
                                      </p:to>
                                    </p:set>
                                    <p:animEffect transition="in" filter="fade">
                                      <p:cBhvr>
                                        <p:cTn id="17" dur="1000"/>
                                        <p:tgtEl>
                                          <p:spTgt spid="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xEl>
                                              <p:pRg st="3" end="3"/>
                                            </p:txEl>
                                          </p:spTgt>
                                        </p:tgtEl>
                                        <p:attrNameLst>
                                          <p:attrName>style.visibility</p:attrName>
                                        </p:attrNameLst>
                                      </p:cBhvr>
                                      <p:to>
                                        <p:strVal val="visible"/>
                                      </p:to>
                                    </p:set>
                                    <p:animEffect transition="in" filter="fade">
                                      <p:cBhvr>
                                        <p:cTn id="22" dur="1000"/>
                                        <p:tgtEl>
                                          <p:spTgt spid="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0"/>
          <p:cNvSpPr txBox="1">
            <a:spLocks noGrp="1"/>
          </p:cNvSpPr>
          <p:nvPr>
            <p:ph type="title"/>
          </p:nvPr>
        </p:nvSpPr>
        <p:spPr>
          <a:xfrm>
            <a:off x="229125" y="185525"/>
            <a:ext cx="11124600" cy="91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Virtuaalisuus</a:t>
            </a:r>
            <a:endParaRPr/>
          </a:p>
        </p:txBody>
      </p:sp>
      <p:sp>
        <p:nvSpPr>
          <p:cNvPr id="355" name="Google Shape;355;p50"/>
          <p:cNvSpPr txBox="1">
            <a:spLocks noGrp="1"/>
          </p:cNvSpPr>
          <p:nvPr>
            <p:ph type="body" idx="1"/>
          </p:nvPr>
        </p:nvSpPr>
        <p:spPr>
          <a:xfrm>
            <a:off x="93931" y="1040002"/>
            <a:ext cx="7339800" cy="5250261"/>
          </a:xfrm>
          <a:prstGeom prst="rect">
            <a:avLst/>
          </a:prstGeom>
        </p:spPr>
        <p:txBody>
          <a:bodyPr spcFirstLastPara="1" wrap="square" lIns="91425" tIns="91425" rIns="91425" bIns="91425" anchor="t" anchorCtr="0">
            <a:noAutofit/>
          </a:bodyPr>
          <a:lstStyle/>
          <a:p>
            <a:pPr marL="0" indent="0">
              <a:lnSpc>
                <a:spcPct val="115000"/>
              </a:lnSpc>
              <a:spcBef>
                <a:spcPts val="500"/>
              </a:spcBef>
              <a:buSzPts val="1100"/>
              <a:buNone/>
            </a:pPr>
            <a:r>
              <a:rPr lang="fi-FI" sz="3000" dirty="0">
                <a:latin typeface="Arial"/>
                <a:ea typeface="Arial"/>
                <a:cs typeface="Arial"/>
                <a:sym typeface="Arial"/>
              </a:rPr>
              <a:t>•</a:t>
            </a:r>
            <a:r>
              <a:rPr lang="fi-FI" sz="3000" b="1" dirty="0">
                <a:latin typeface="Verdana"/>
                <a:ea typeface="Verdana"/>
                <a:cs typeface="Verdana"/>
                <a:sym typeface="Verdana"/>
              </a:rPr>
              <a:t>Virtuaalitodellisuus</a:t>
            </a:r>
            <a:r>
              <a:rPr lang="fi-FI" sz="3000" dirty="0">
                <a:latin typeface="Verdana"/>
                <a:ea typeface="Verdana"/>
                <a:cs typeface="Verdana"/>
                <a:sym typeface="Verdana"/>
              </a:rPr>
              <a:t> on tietokoneella </a:t>
            </a:r>
            <a:r>
              <a:rPr lang="fi-FI" sz="3000" i="1" dirty="0">
                <a:latin typeface="Verdana"/>
                <a:ea typeface="Verdana"/>
                <a:cs typeface="Verdana"/>
                <a:sym typeface="Verdana"/>
              </a:rPr>
              <a:t>digitaalisesti tuotettu ilmiö</a:t>
            </a:r>
            <a:r>
              <a:rPr lang="fi-FI" sz="3000" dirty="0">
                <a:latin typeface="Verdana"/>
                <a:ea typeface="Verdana"/>
                <a:cs typeface="Verdana"/>
                <a:sym typeface="Verdana"/>
              </a:rPr>
              <a:t> (usein simulaatio eli todentuntuinen mielikuvitusmaailma).</a:t>
            </a:r>
            <a:endParaRPr sz="3000" dirty="0">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r>
              <a:rPr lang="fi-FI" sz="3000" dirty="0">
                <a:latin typeface="Arial"/>
                <a:ea typeface="Arial"/>
                <a:cs typeface="Arial"/>
                <a:sym typeface="Arial"/>
              </a:rPr>
              <a:t>•</a:t>
            </a:r>
            <a:r>
              <a:rPr lang="fi-FI" sz="3000" dirty="0">
                <a:latin typeface="Verdana"/>
                <a:ea typeface="Verdana"/>
                <a:cs typeface="Verdana"/>
                <a:sym typeface="Verdana"/>
              </a:rPr>
              <a:t>Filosofiassa virtuaalinen on </a:t>
            </a:r>
            <a:r>
              <a:rPr lang="fi-FI" sz="3000" b="1" u="sng" dirty="0">
                <a:latin typeface="Verdana"/>
                <a:ea typeface="Verdana"/>
                <a:cs typeface="Verdana"/>
                <a:sym typeface="Verdana"/>
              </a:rPr>
              <a:t>”</a:t>
            </a:r>
            <a:r>
              <a:rPr lang="fi-FI" sz="3000" b="1" i="1" u="sng" dirty="0">
                <a:latin typeface="Verdana"/>
                <a:ea typeface="Verdana"/>
                <a:cs typeface="Verdana"/>
                <a:sym typeface="Verdana"/>
              </a:rPr>
              <a:t>ikään kuin</a:t>
            </a:r>
            <a:r>
              <a:rPr lang="fi-FI" sz="3000" b="1" u="sng" dirty="0">
                <a:latin typeface="Verdana"/>
                <a:ea typeface="Verdana"/>
                <a:cs typeface="Verdana"/>
                <a:sym typeface="Verdana"/>
              </a:rPr>
              <a:t>” todellista</a:t>
            </a:r>
            <a:r>
              <a:rPr lang="fi-FI" sz="3000" dirty="0">
                <a:latin typeface="Verdana"/>
                <a:ea typeface="Verdana"/>
                <a:cs typeface="Verdana"/>
                <a:sym typeface="Verdana"/>
              </a:rPr>
              <a:t>.</a:t>
            </a:r>
            <a:endParaRPr sz="3000" dirty="0">
              <a:latin typeface="Verdana"/>
              <a:ea typeface="Verdana"/>
              <a:cs typeface="Verdana"/>
              <a:sym typeface="Verdana"/>
            </a:endParaRPr>
          </a:p>
          <a:p>
            <a:pPr marL="0" indent="0">
              <a:lnSpc>
                <a:spcPct val="115000"/>
              </a:lnSpc>
              <a:spcBef>
                <a:spcPts val="500"/>
              </a:spcBef>
              <a:buSzPts val="1100"/>
              <a:buNone/>
            </a:pPr>
            <a:r>
              <a:rPr lang="fi-FI" sz="2400" b="1" dirty="0">
                <a:latin typeface="Verdana"/>
                <a:ea typeface="Verdana"/>
                <a:cs typeface="Verdana"/>
                <a:sym typeface="Verdana"/>
              </a:rPr>
              <a:t>-&gt; Virtuaalisuus tuntuu mielessä todelliselta, mutta ei kuitenkaan ole totta fyysisessä/aineellisessa todellisuudessa </a:t>
            </a:r>
            <a:endParaRPr lang="fi-FI" sz="2400">
              <a:latin typeface="Verdana"/>
              <a:ea typeface="Verdana"/>
              <a:cs typeface="Verdana"/>
            </a:endParaRPr>
          </a:p>
          <a:p>
            <a:pPr marL="0" lvl="0" indent="0" algn="l" rtl="0">
              <a:lnSpc>
                <a:spcPct val="115000"/>
              </a:lnSpc>
              <a:spcBef>
                <a:spcPts val="400"/>
              </a:spcBef>
              <a:spcAft>
                <a:spcPts val="0"/>
              </a:spcAft>
              <a:buClr>
                <a:schemeClr val="dk1"/>
              </a:buClr>
              <a:buSzPts val="1100"/>
              <a:buFont typeface="Arial"/>
              <a:buNone/>
            </a:pPr>
            <a:endParaRPr sz="2400" dirty="0">
              <a:latin typeface="Verdana"/>
              <a:ea typeface="Verdana"/>
              <a:cs typeface="Verdana"/>
            </a:endParaRPr>
          </a:p>
          <a:p>
            <a:pPr marL="0" lvl="0" indent="0" algn="l" rtl="0">
              <a:spcBef>
                <a:spcPts val="1000"/>
              </a:spcBef>
              <a:spcAft>
                <a:spcPts val="0"/>
              </a:spcAft>
              <a:buNone/>
            </a:pPr>
            <a:endParaRPr sz="2400" dirty="0"/>
          </a:p>
        </p:txBody>
      </p:sp>
      <p:sp>
        <p:nvSpPr>
          <p:cNvPr id="356" name="Google Shape;356;p50"/>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357" name="Google Shape;357;p50"/>
          <p:cNvPicPr preferRelativeResize="0"/>
          <p:nvPr/>
        </p:nvPicPr>
        <p:blipFill>
          <a:blip r:embed="rId3">
            <a:alphaModFix/>
          </a:blip>
          <a:stretch>
            <a:fillRect/>
          </a:stretch>
        </p:blipFill>
        <p:spPr>
          <a:xfrm>
            <a:off x="7428601" y="275950"/>
            <a:ext cx="4489750" cy="2114450"/>
          </a:xfrm>
          <a:prstGeom prst="rect">
            <a:avLst/>
          </a:prstGeom>
          <a:noFill/>
          <a:ln>
            <a:noFill/>
          </a:ln>
        </p:spPr>
      </p:pic>
      <p:pic>
        <p:nvPicPr>
          <p:cNvPr id="358" name="Google Shape;358;p50"/>
          <p:cNvPicPr preferRelativeResize="0"/>
          <p:nvPr/>
        </p:nvPicPr>
        <p:blipFill>
          <a:blip r:embed="rId4">
            <a:alphaModFix/>
          </a:blip>
          <a:stretch>
            <a:fillRect/>
          </a:stretch>
        </p:blipFill>
        <p:spPr>
          <a:xfrm>
            <a:off x="7568800" y="2791275"/>
            <a:ext cx="4349549" cy="28997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animEffect transition="in" filter="fade">
                                      <p:cBhvr>
                                        <p:cTn id="7" dur="1000"/>
                                        <p:tgtEl>
                                          <p:spTgt spid="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xEl>
                                              <p:pRg st="1" end="1"/>
                                            </p:txEl>
                                          </p:spTgt>
                                        </p:tgtEl>
                                        <p:attrNameLst>
                                          <p:attrName>style.visibility</p:attrName>
                                        </p:attrNameLst>
                                      </p:cBhvr>
                                      <p:to>
                                        <p:strVal val="visible"/>
                                      </p:to>
                                    </p:set>
                                    <p:animEffect transition="in" filter="fade">
                                      <p:cBhvr>
                                        <p:cTn id="12" dur="1000"/>
                                        <p:tgtEl>
                                          <p:spTgt spid="3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5">
                                            <p:txEl>
                                              <p:pRg st="2" end="2"/>
                                            </p:txEl>
                                          </p:spTgt>
                                        </p:tgtEl>
                                        <p:attrNameLst>
                                          <p:attrName>style.visibility</p:attrName>
                                        </p:attrNameLst>
                                      </p:cBhvr>
                                      <p:to>
                                        <p:strVal val="visible"/>
                                      </p:to>
                                    </p:set>
                                    <p:animEffect transition="in" filter="fade">
                                      <p:cBhvr>
                                        <p:cTn id="17" dur="1000"/>
                                        <p:tgtEl>
                                          <p:spTgt spid="3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1"/>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1"/>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
        <p:nvSpPr>
          <p:cNvPr id="365" name="Google Shape;365;p51"/>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366" name="Google Shape;366;p51"/>
          <p:cNvPicPr preferRelativeResize="0"/>
          <p:nvPr/>
        </p:nvPicPr>
        <p:blipFill>
          <a:blip r:embed="rId3">
            <a:alphaModFix/>
          </a:blip>
          <a:stretch>
            <a:fillRect/>
          </a:stretch>
        </p:blipFill>
        <p:spPr>
          <a:xfrm>
            <a:off x="189375" y="1336749"/>
            <a:ext cx="5319676" cy="3526375"/>
          </a:xfrm>
          <a:prstGeom prst="rect">
            <a:avLst/>
          </a:prstGeom>
          <a:noFill/>
          <a:ln>
            <a:noFill/>
          </a:ln>
        </p:spPr>
      </p:pic>
      <p:pic>
        <p:nvPicPr>
          <p:cNvPr id="367" name="Google Shape;367;p51"/>
          <p:cNvPicPr preferRelativeResize="0"/>
          <p:nvPr/>
        </p:nvPicPr>
        <p:blipFill>
          <a:blip r:embed="rId4">
            <a:alphaModFix/>
          </a:blip>
          <a:stretch>
            <a:fillRect/>
          </a:stretch>
        </p:blipFill>
        <p:spPr>
          <a:xfrm>
            <a:off x="5524600" y="1563150"/>
            <a:ext cx="6476800" cy="3238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2"/>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Virtuaalisuus</a:t>
            </a:r>
            <a:endParaRPr/>
          </a:p>
        </p:txBody>
      </p:sp>
      <p:sp>
        <p:nvSpPr>
          <p:cNvPr id="373" name="Google Shape;373;p52"/>
          <p:cNvSpPr txBox="1">
            <a:spLocks noGrp="1"/>
          </p:cNvSpPr>
          <p:nvPr>
            <p:ph type="body" idx="1"/>
          </p:nvPr>
        </p:nvSpPr>
        <p:spPr>
          <a:xfrm>
            <a:off x="198300" y="1825625"/>
            <a:ext cx="5821500" cy="4351200"/>
          </a:xfrm>
          <a:prstGeom prst="rect">
            <a:avLst/>
          </a:prstGeom>
        </p:spPr>
        <p:txBody>
          <a:bodyPr spcFirstLastPara="1" wrap="square" lIns="91425" tIns="91425" rIns="91425" bIns="91425" anchor="t" anchorCtr="0">
            <a:noAutofit/>
          </a:bodyPr>
          <a:lstStyle/>
          <a:p>
            <a:pPr indent="-457200">
              <a:buSzPts val="3600"/>
            </a:pPr>
            <a:r>
              <a:rPr lang="fi-FI" sz="3600" dirty="0"/>
              <a:t>Myös</a:t>
            </a:r>
            <a:r>
              <a:rPr lang="fi-FI" sz="3600" b="1" dirty="0"/>
              <a:t> muistot eli menneet kokemukset voidaan nähdä virtuaalisina</a:t>
            </a:r>
            <a:r>
              <a:rPr lang="fi-FI" sz="3600" dirty="0"/>
              <a:t>: ne voivat tuntua elävinä, mutta niitä ei koskaan pysty enää tavoittamaan oikeasti.</a:t>
            </a:r>
            <a:endParaRPr sz="3600" dirty="0"/>
          </a:p>
        </p:txBody>
      </p:sp>
      <p:sp>
        <p:nvSpPr>
          <p:cNvPr id="374" name="Google Shape;374;p52"/>
          <p:cNvSpPr txBox="1">
            <a:spLocks noGrp="1"/>
          </p:cNvSpPr>
          <p:nvPr>
            <p:ph type="body" idx="2"/>
          </p:nvPr>
        </p:nvSpPr>
        <p:spPr>
          <a:xfrm>
            <a:off x="6172200" y="1919950"/>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lang="fi-FI" u="sng" dirty="0">
              <a:solidFill>
                <a:schemeClr val="hlink"/>
              </a:solidFill>
            </a:endParaRPr>
          </a:p>
        </p:txBody>
      </p:sp>
      <p:pic>
        <p:nvPicPr>
          <p:cNvPr id="2" name="Kuva 2" descr="Kuva, joka sisältää kohteen teksti, henkilö&#10;&#10;Kuvaus luotu automaattisesti">
            <a:extLst>
              <a:ext uri="{FF2B5EF4-FFF2-40B4-BE49-F238E27FC236}">
                <a16:creationId xmlns:a16="http://schemas.microsoft.com/office/drawing/2014/main" id="{44B4C2B2-3747-49C0-AB15-9783668CC918}"/>
              </a:ext>
            </a:extLst>
          </p:cNvPr>
          <p:cNvPicPr>
            <a:picLocks noChangeAspect="1"/>
          </p:cNvPicPr>
          <p:nvPr/>
        </p:nvPicPr>
        <p:blipFill>
          <a:blip r:embed="rId3"/>
          <a:stretch>
            <a:fillRect/>
          </a:stretch>
        </p:blipFill>
        <p:spPr>
          <a:xfrm>
            <a:off x="6076335" y="1716373"/>
            <a:ext cx="5373329" cy="38062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txBox="1">
            <a:spLocks noGrp="1"/>
          </p:cNvSpPr>
          <p:nvPr>
            <p:ph type="body" idx="1"/>
          </p:nvPr>
        </p:nvSpPr>
        <p:spPr>
          <a:xfrm>
            <a:off x="465950" y="1565925"/>
            <a:ext cx="10515600" cy="44763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fi-FI" sz="1100">
                <a:latin typeface="Arial"/>
                <a:ea typeface="Arial"/>
                <a:cs typeface="Arial"/>
                <a:sym typeface="Arial"/>
              </a:rPr>
              <a:t>–</a:t>
            </a:r>
            <a:r>
              <a:rPr lang="fi-FI" sz="4800">
                <a:latin typeface="Verdana"/>
                <a:ea typeface="Verdana"/>
                <a:cs typeface="Verdana"/>
                <a:sym typeface="Verdana"/>
              </a:rPr>
              <a:t>Mitä metafysiikka tarkoittaa?</a:t>
            </a:r>
            <a:endParaRPr sz="4800">
              <a:latin typeface="Verdana"/>
              <a:ea typeface="Verdana"/>
              <a:cs typeface="Verdana"/>
              <a:sym typeface="Verdana"/>
            </a:endParaRPr>
          </a:p>
          <a:p>
            <a:pPr marL="0" lvl="0" indent="0" algn="l" rtl="0">
              <a:lnSpc>
                <a:spcPct val="115000"/>
              </a:lnSpc>
              <a:spcBef>
                <a:spcPts val="400"/>
              </a:spcBef>
              <a:spcAft>
                <a:spcPts val="0"/>
              </a:spcAft>
              <a:buClr>
                <a:schemeClr val="dk1"/>
              </a:buClr>
              <a:buSzPts val="1100"/>
              <a:buFont typeface="Arial"/>
              <a:buNone/>
            </a:pPr>
            <a:r>
              <a:rPr lang="fi-FI" sz="4800">
                <a:latin typeface="Arial"/>
                <a:ea typeface="Arial"/>
                <a:cs typeface="Arial"/>
                <a:sym typeface="Arial"/>
              </a:rPr>
              <a:t>–</a:t>
            </a:r>
            <a:r>
              <a:rPr lang="fi-FI" sz="4800">
                <a:latin typeface="Verdana"/>
                <a:ea typeface="Verdana"/>
                <a:cs typeface="Verdana"/>
                <a:sym typeface="Verdana"/>
              </a:rPr>
              <a:t>Mitä muistat aiheesta filosofian 1. kurssilta?</a:t>
            </a:r>
            <a:endParaRPr sz="4800">
              <a:latin typeface="Verdana"/>
              <a:ea typeface="Verdana"/>
              <a:cs typeface="Verdana"/>
              <a:sym typeface="Verdana"/>
            </a:endParaRPr>
          </a:p>
          <a:p>
            <a:pPr marL="0" lvl="0" indent="0" algn="l" rtl="0">
              <a:spcBef>
                <a:spcPts val="1000"/>
              </a:spcBef>
              <a:spcAft>
                <a:spcPts val="0"/>
              </a:spcAft>
              <a:buNone/>
            </a:pPr>
            <a:endParaRPr sz="4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457200"/>
            <a:r>
              <a:rPr lang="fi-FI" dirty="0"/>
              <a:t>6. Mikä on mielen ja kehon suhde?</a:t>
            </a:r>
          </a:p>
        </p:txBody>
      </p:sp>
      <p:sp>
        <p:nvSpPr>
          <p:cNvPr id="380" name="Google Shape;380;p53"/>
          <p:cNvSpPr txBox="1">
            <a:spLocks noGrp="1"/>
          </p:cNvSpPr>
          <p:nvPr>
            <p:ph type="body" idx="1"/>
          </p:nvPr>
        </p:nvSpPr>
        <p:spPr>
          <a:xfrm>
            <a:off x="272075" y="1520325"/>
            <a:ext cx="5747700" cy="4656600"/>
          </a:xfrm>
          <a:prstGeom prst="rect">
            <a:avLst/>
          </a:prstGeom>
        </p:spPr>
        <p:txBody>
          <a:bodyPr spcFirstLastPara="1" wrap="square" lIns="91425" tIns="91425" rIns="91425" bIns="91425" anchor="t" anchorCtr="0">
            <a:noAutofit/>
          </a:bodyPr>
          <a:lstStyle/>
          <a:p>
            <a:pPr indent="-419100">
              <a:lnSpc>
                <a:spcPct val="120000"/>
              </a:lnSpc>
              <a:spcBef>
                <a:spcPts val="0"/>
              </a:spcBef>
              <a:buSzPts val="3000"/>
              <a:buFont typeface="Verdana"/>
              <a:buChar char="•"/>
            </a:pPr>
            <a:r>
              <a:rPr lang="fi-FI" sz="2400" dirty="0">
                <a:latin typeface="Verdana"/>
                <a:ea typeface="Verdana"/>
                <a:cs typeface="Verdana"/>
                <a:sym typeface="Verdana"/>
              </a:rPr>
              <a:t>Psykofyysinen (</a:t>
            </a:r>
            <a:r>
              <a:rPr lang="fi-FI" sz="2400" dirty="0" err="1">
                <a:latin typeface="Verdana"/>
                <a:ea typeface="Verdana"/>
                <a:cs typeface="Verdana"/>
                <a:sym typeface="Verdana"/>
              </a:rPr>
              <a:t>mind</a:t>
            </a:r>
            <a:r>
              <a:rPr lang="fi-FI" sz="2400" dirty="0">
                <a:latin typeface="Verdana"/>
                <a:ea typeface="Verdana"/>
                <a:cs typeface="Verdana"/>
                <a:sym typeface="Verdana"/>
              </a:rPr>
              <a:t>-</a:t>
            </a:r>
            <a:r>
              <a:rPr lang="fi-FI" sz="2400" dirty="0" err="1">
                <a:latin typeface="Verdana"/>
                <a:ea typeface="Verdana"/>
                <a:cs typeface="Verdana"/>
                <a:sym typeface="Verdana"/>
              </a:rPr>
              <a:t>body</a:t>
            </a:r>
            <a:r>
              <a:rPr lang="fi-FI" sz="2400" dirty="0">
                <a:latin typeface="Verdana"/>
                <a:ea typeface="Verdana"/>
                <a:cs typeface="Verdana"/>
                <a:sym typeface="Verdana"/>
              </a:rPr>
              <a:t>-ongelma) ongelma kysyy, </a:t>
            </a:r>
            <a:r>
              <a:rPr lang="fi-FI" sz="2400" b="1" dirty="0">
                <a:latin typeface="Verdana"/>
                <a:ea typeface="Verdana"/>
                <a:cs typeface="Verdana"/>
                <a:sym typeface="Verdana"/>
              </a:rPr>
              <a:t>miten keho ja mieli ovat vuorovaikutuksessa keskenään</a:t>
            </a:r>
            <a:r>
              <a:rPr lang="fi-FI" sz="2400" dirty="0">
                <a:latin typeface="Verdana"/>
                <a:ea typeface="Verdana"/>
                <a:cs typeface="Verdana"/>
                <a:sym typeface="Verdana"/>
              </a:rPr>
              <a:t>.</a:t>
            </a:r>
            <a:endParaRPr lang="fi-FI" sz="2400">
              <a:latin typeface="Verdana"/>
              <a:ea typeface="Verdana"/>
              <a:cs typeface="Verdana"/>
            </a:endParaRPr>
          </a:p>
          <a:p>
            <a:pPr marL="457200" lvl="0" indent="-419100" algn="l" rtl="0">
              <a:lnSpc>
                <a:spcPct val="115000"/>
              </a:lnSpc>
              <a:spcBef>
                <a:spcPts val="0"/>
              </a:spcBef>
              <a:spcAft>
                <a:spcPts val="0"/>
              </a:spcAft>
              <a:buSzPts val="3000"/>
              <a:buChar char="-"/>
            </a:pPr>
            <a:r>
              <a:rPr lang="fi-FI" sz="2000" dirty="0">
                <a:latin typeface="Verdana"/>
                <a:ea typeface="Verdana"/>
                <a:cs typeface="Verdana"/>
                <a:sym typeface="Verdana"/>
              </a:rPr>
              <a:t>Miten ajatukset, halut, uskomukset, tunteet ja pelot vaikuttavat kehoon?</a:t>
            </a:r>
            <a:endParaRPr sz="2000" dirty="0">
              <a:latin typeface="Verdana"/>
              <a:ea typeface="Verdana"/>
              <a:cs typeface="Verdana"/>
              <a:sym typeface="Verdana"/>
            </a:endParaRPr>
          </a:p>
          <a:p>
            <a:pPr marL="457200" lvl="0" indent="-419100" algn="l" rtl="0">
              <a:lnSpc>
                <a:spcPct val="115000"/>
              </a:lnSpc>
              <a:spcBef>
                <a:spcPts val="0"/>
              </a:spcBef>
              <a:spcAft>
                <a:spcPts val="0"/>
              </a:spcAft>
              <a:buSzPts val="3000"/>
              <a:buChar char="-"/>
            </a:pPr>
            <a:r>
              <a:rPr lang="fi-FI" sz="2000" dirty="0">
                <a:latin typeface="Verdana"/>
                <a:ea typeface="Verdana"/>
                <a:cs typeface="Verdana"/>
                <a:sym typeface="Verdana"/>
              </a:rPr>
              <a:t>Esim. miksi ja miten janon tunne saa haluamaan vettä?</a:t>
            </a:r>
            <a:endParaRPr sz="2000" dirty="0">
              <a:latin typeface="Verdana"/>
              <a:ea typeface="Verdana"/>
              <a:cs typeface="Verdana"/>
              <a:sym typeface="Verdana"/>
            </a:endParaRPr>
          </a:p>
          <a:p>
            <a:pPr indent="-419100">
              <a:lnSpc>
                <a:spcPct val="114999"/>
              </a:lnSpc>
              <a:spcBef>
                <a:spcPts val="0"/>
              </a:spcBef>
              <a:buSzPts val="3000"/>
              <a:buChar char="-"/>
            </a:pPr>
            <a:r>
              <a:rPr lang="fi-FI" sz="2000" dirty="0">
                <a:latin typeface="Verdana"/>
                <a:ea typeface="Verdana"/>
              </a:rPr>
              <a:t>Taustalla kiista </a:t>
            </a:r>
            <a:r>
              <a:rPr lang="fi-FI" sz="2000" b="1" dirty="0">
                <a:latin typeface="Verdana"/>
                <a:ea typeface="Verdana"/>
              </a:rPr>
              <a:t>materialismin, idealismin ja dualismin</a:t>
            </a:r>
            <a:r>
              <a:rPr lang="fi-FI" sz="2000" dirty="0">
                <a:latin typeface="Verdana"/>
                <a:ea typeface="Verdana"/>
              </a:rPr>
              <a:t> välillä</a:t>
            </a:r>
          </a:p>
          <a:p>
            <a:pPr marL="0" indent="0">
              <a:buNone/>
            </a:pPr>
            <a:endParaRPr lang="fi-FI" sz="3000" i="1"/>
          </a:p>
        </p:txBody>
      </p:sp>
      <p:sp>
        <p:nvSpPr>
          <p:cNvPr id="381" name="Google Shape;381;p53"/>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382" name="Google Shape;382;p53"/>
          <p:cNvPicPr preferRelativeResize="0"/>
          <p:nvPr/>
        </p:nvPicPr>
        <p:blipFill>
          <a:blip r:embed="rId3">
            <a:alphaModFix/>
          </a:blip>
          <a:stretch>
            <a:fillRect/>
          </a:stretch>
        </p:blipFill>
        <p:spPr>
          <a:xfrm>
            <a:off x="6172200" y="1825625"/>
            <a:ext cx="5902000" cy="25238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4"/>
          <p:cNvSpPr txBox="1">
            <a:spLocks noGrp="1"/>
          </p:cNvSpPr>
          <p:nvPr>
            <p:ph type="title"/>
          </p:nvPr>
        </p:nvSpPr>
        <p:spPr>
          <a:xfrm>
            <a:off x="838200" y="365125"/>
            <a:ext cx="10515600" cy="701700"/>
          </a:xfrm>
          <a:prstGeom prst="rect">
            <a:avLst/>
          </a:prstGeom>
        </p:spPr>
        <p:txBody>
          <a:bodyPr spcFirstLastPara="1" wrap="square" lIns="91425" tIns="91425" rIns="91425" bIns="91425" anchor="ctr" anchorCtr="0">
            <a:noAutofit/>
          </a:bodyPr>
          <a:lstStyle/>
          <a:p>
            <a:pPr lvl="0" algn="l" rtl="0">
              <a:spcBef>
                <a:spcPts val="0"/>
              </a:spcBef>
              <a:spcAft>
                <a:spcPts val="0"/>
              </a:spcAft>
              <a:buSzPts val="4400"/>
            </a:pPr>
            <a:r>
              <a:rPr lang="fi-FI" b="1" dirty="0"/>
              <a:t>Dualismi</a:t>
            </a:r>
          </a:p>
        </p:txBody>
      </p:sp>
      <p:sp>
        <p:nvSpPr>
          <p:cNvPr id="388" name="Google Shape;388;p54"/>
          <p:cNvSpPr txBox="1">
            <a:spLocks noGrp="1"/>
          </p:cNvSpPr>
          <p:nvPr>
            <p:ph type="body" idx="1"/>
          </p:nvPr>
        </p:nvSpPr>
        <p:spPr>
          <a:xfrm>
            <a:off x="142393" y="534863"/>
            <a:ext cx="6661737" cy="5785635"/>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endParaRPr sz="2400">
              <a:latin typeface="Verdana"/>
              <a:ea typeface="Verdana"/>
              <a:cs typeface="Verdana"/>
              <a:sym typeface="Verdana"/>
            </a:endParaRPr>
          </a:p>
          <a:p>
            <a:pPr marL="38100" indent="0">
              <a:lnSpc>
                <a:spcPct val="120000"/>
              </a:lnSpc>
              <a:spcBef>
                <a:spcPts val="0"/>
              </a:spcBef>
              <a:buSzPts val="3000"/>
              <a:buNone/>
            </a:pPr>
            <a:r>
              <a:rPr lang="fi-FI" sz="1800" b="1" dirty="0">
                <a:latin typeface="Verdana"/>
                <a:ea typeface="Verdana"/>
                <a:cs typeface="Verdana"/>
                <a:sym typeface="Verdana"/>
              </a:rPr>
              <a:t>Rene Descartes:</a:t>
            </a:r>
            <a:endParaRPr sz="1800" b="1" dirty="0">
              <a:latin typeface="Verdana"/>
              <a:ea typeface="Verdana"/>
              <a:cs typeface="Verdana"/>
            </a:endParaRPr>
          </a:p>
          <a:p>
            <a:pPr indent="-419100">
              <a:lnSpc>
                <a:spcPct val="120000"/>
              </a:lnSpc>
              <a:spcBef>
                <a:spcPts val="0"/>
              </a:spcBef>
              <a:buSzPts val="3000"/>
              <a:buFont typeface="Verdana"/>
              <a:buChar char="•"/>
            </a:pPr>
            <a:r>
              <a:rPr lang="fi-FI" sz="1800" dirty="0">
                <a:latin typeface="Verdana"/>
                <a:ea typeface="Verdana"/>
                <a:cs typeface="Verdana"/>
                <a:sym typeface="Verdana"/>
              </a:rPr>
              <a:t>Mieli ja ruumis ovat omia substansseja (dualismi)</a:t>
            </a:r>
            <a:endParaRPr sz="1800" dirty="0">
              <a:latin typeface="Verdana"/>
              <a:ea typeface="Verdana"/>
              <a:cs typeface="Verdana"/>
            </a:endParaRPr>
          </a:p>
          <a:p>
            <a:pPr marL="38100" indent="0">
              <a:lnSpc>
                <a:spcPct val="120000"/>
              </a:lnSpc>
              <a:spcBef>
                <a:spcPts val="0"/>
              </a:spcBef>
              <a:buSzPts val="3000"/>
              <a:buNone/>
            </a:pPr>
            <a:r>
              <a:rPr lang="fi-FI" sz="1800" dirty="0">
                <a:latin typeface="Verdana"/>
                <a:ea typeface="Verdana"/>
                <a:cs typeface="Verdana"/>
              </a:rPr>
              <a:t>--&gt; mieli pystyy synnyttämään ruumiintiloja: "</a:t>
            </a:r>
            <a:r>
              <a:rPr lang="fi-FI" sz="1800" i="1" dirty="0">
                <a:latin typeface="Verdana"/>
                <a:ea typeface="Verdana"/>
                <a:cs typeface="Verdana"/>
              </a:rPr>
              <a:t>päätökseni juosta laukaisee hermoimpulsseja ja jalkani liikkuvat</a:t>
            </a:r>
            <a:r>
              <a:rPr lang="fi-FI" sz="1800" dirty="0">
                <a:latin typeface="Verdana"/>
                <a:ea typeface="Verdana"/>
                <a:cs typeface="Verdana"/>
              </a:rPr>
              <a:t>."</a:t>
            </a:r>
          </a:p>
          <a:p>
            <a:pPr marL="323850" indent="-285750">
              <a:lnSpc>
                <a:spcPct val="120000"/>
              </a:lnSpc>
              <a:spcBef>
                <a:spcPts val="0"/>
              </a:spcBef>
              <a:buSzPts val="3000"/>
            </a:pPr>
            <a:r>
              <a:rPr lang="fi-FI" sz="1800" dirty="0">
                <a:latin typeface="Verdana"/>
                <a:ea typeface="Verdana"/>
                <a:cs typeface="Verdana"/>
              </a:rPr>
              <a:t>Ns. </a:t>
            </a:r>
            <a:r>
              <a:rPr lang="fi-FI" sz="1800" b="1" dirty="0">
                <a:latin typeface="Verdana"/>
                <a:ea typeface="Verdana"/>
                <a:cs typeface="Verdana"/>
              </a:rPr>
              <a:t>Interaktion eli vuorovaikutuksen ongelma</a:t>
            </a:r>
            <a:r>
              <a:rPr lang="fi-FI" sz="1800" dirty="0">
                <a:latin typeface="Verdana"/>
                <a:ea typeface="Verdana"/>
                <a:cs typeface="Verdana"/>
              </a:rPr>
              <a:t>: miten </a:t>
            </a:r>
            <a:r>
              <a:rPr lang="fi-FI" sz="1800" i="1" dirty="0">
                <a:latin typeface="Verdana"/>
                <a:ea typeface="Verdana"/>
                <a:cs typeface="Verdana"/>
              </a:rPr>
              <a:t>aineeton mieli voi saada aikaan aineellisia vaikutuksia ruumiissa?</a:t>
            </a:r>
          </a:p>
          <a:p>
            <a:pPr indent="-419100">
              <a:lnSpc>
                <a:spcPct val="120000"/>
              </a:lnSpc>
              <a:spcBef>
                <a:spcPts val="0"/>
              </a:spcBef>
              <a:buSzPts val="3000"/>
              <a:buFont typeface="Verdana"/>
              <a:buChar char="•"/>
            </a:pPr>
            <a:r>
              <a:rPr lang="fi-FI" sz="1800" dirty="0">
                <a:latin typeface="Verdana"/>
                <a:ea typeface="Verdana"/>
                <a:cs typeface="Verdana"/>
                <a:sym typeface="Verdana"/>
              </a:rPr>
              <a:t>Descartes: Aineellinen ja aineeton substanssi ovat vuorovaikutuksessa aivoissa sijaitsevan </a:t>
            </a:r>
            <a:r>
              <a:rPr lang="fi-FI" sz="1800" b="1" dirty="0">
                <a:latin typeface="Verdana"/>
                <a:ea typeface="Verdana"/>
                <a:cs typeface="Verdana"/>
                <a:sym typeface="Verdana"/>
              </a:rPr>
              <a:t>käpyrauhasen</a:t>
            </a:r>
            <a:r>
              <a:rPr lang="fi-FI" sz="1800" dirty="0">
                <a:latin typeface="Verdana"/>
                <a:ea typeface="Verdana"/>
                <a:cs typeface="Verdana"/>
                <a:sym typeface="Verdana"/>
              </a:rPr>
              <a:t> kautta </a:t>
            </a:r>
          </a:p>
          <a:p>
            <a:pPr marL="38100" indent="0">
              <a:lnSpc>
                <a:spcPct val="120000"/>
              </a:lnSpc>
              <a:spcBef>
                <a:spcPts val="0"/>
              </a:spcBef>
              <a:buSzPts val="3000"/>
              <a:buNone/>
            </a:pPr>
            <a:r>
              <a:rPr lang="fi-FI" sz="1800" i="1" dirty="0">
                <a:latin typeface="Verdana"/>
                <a:ea typeface="Verdana"/>
                <a:cs typeface="Verdana"/>
                <a:sym typeface="Verdana"/>
              </a:rPr>
              <a:t>--&gt; ei pidä paikkaansa, käpyrauhanen erittää melatoniinia</a:t>
            </a:r>
            <a:endParaRPr lang="fi-FI" sz="1800" dirty="0">
              <a:latin typeface="Verdana"/>
              <a:ea typeface="Verdana"/>
              <a:cs typeface="Verdana"/>
            </a:endParaRPr>
          </a:p>
          <a:p>
            <a:pPr marL="38100" indent="0">
              <a:lnSpc>
                <a:spcPct val="120000"/>
              </a:lnSpc>
              <a:spcBef>
                <a:spcPts val="0"/>
              </a:spcBef>
              <a:buSzPts val="3000"/>
              <a:buNone/>
            </a:pPr>
            <a:endParaRPr lang="fi-FI" sz="1800" i="1" dirty="0">
              <a:latin typeface="Verdana"/>
              <a:ea typeface="Verdana"/>
            </a:endParaRPr>
          </a:p>
          <a:p>
            <a:pPr marL="323850" indent="-285750">
              <a:lnSpc>
                <a:spcPct val="120000"/>
              </a:lnSpc>
              <a:spcBef>
                <a:spcPts val="0"/>
              </a:spcBef>
              <a:buSzPts val="3000"/>
            </a:pPr>
            <a:r>
              <a:rPr lang="fi-FI" sz="1800" dirty="0">
                <a:latin typeface="Verdana"/>
                <a:ea typeface="Verdana"/>
              </a:rPr>
              <a:t>Ainoa peruste dualismille:</a:t>
            </a:r>
            <a:r>
              <a:rPr lang="fi-FI" sz="1800" i="1" dirty="0">
                <a:latin typeface="Verdana"/>
                <a:ea typeface="Verdana"/>
              </a:rPr>
              <a:t> ihminen on varma omasta mielestään ja sen vaikutuksista ruumiiseen</a:t>
            </a:r>
          </a:p>
          <a:p>
            <a:pPr marL="0" indent="0">
              <a:buNone/>
            </a:pPr>
            <a:endParaRPr lang="fi-FI" sz="1800" dirty="0"/>
          </a:p>
        </p:txBody>
      </p:sp>
      <p:sp>
        <p:nvSpPr>
          <p:cNvPr id="389" name="Google Shape;389;p54"/>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390" name="Google Shape;390;p54"/>
          <p:cNvPicPr preferRelativeResize="0"/>
          <p:nvPr/>
        </p:nvPicPr>
        <p:blipFill>
          <a:blip r:embed="rId3">
            <a:alphaModFix/>
          </a:blip>
          <a:stretch>
            <a:fillRect/>
          </a:stretch>
        </p:blipFill>
        <p:spPr>
          <a:xfrm>
            <a:off x="7220325" y="365121"/>
            <a:ext cx="4670150" cy="5767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xEl>
                                              <p:pRg st="1" end="1"/>
                                            </p:txEl>
                                          </p:spTgt>
                                        </p:tgtEl>
                                        <p:attrNameLst>
                                          <p:attrName>style.visibility</p:attrName>
                                        </p:attrNameLst>
                                      </p:cBhvr>
                                      <p:to>
                                        <p:strVal val="visible"/>
                                      </p:to>
                                    </p:set>
                                    <p:animEffect transition="in" filter="fade">
                                      <p:cBhvr>
                                        <p:cTn id="7" dur="1000"/>
                                        <p:tgtEl>
                                          <p:spTgt spid="3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8">
                                            <p:txEl>
                                              <p:pRg st="2" end="2"/>
                                            </p:txEl>
                                          </p:spTgt>
                                        </p:tgtEl>
                                        <p:attrNameLst>
                                          <p:attrName>style.visibility</p:attrName>
                                        </p:attrNameLst>
                                      </p:cBhvr>
                                      <p:to>
                                        <p:strVal val="visible"/>
                                      </p:to>
                                    </p:set>
                                    <p:animEffect transition="in" filter="fade">
                                      <p:cBhvr>
                                        <p:cTn id="12" dur="1000"/>
                                        <p:tgtEl>
                                          <p:spTgt spid="3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8">
                                            <p:txEl>
                                              <p:pRg st="3" end="3"/>
                                            </p:txEl>
                                          </p:spTgt>
                                        </p:tgtEl>
                                        <p:attrNameLst>
                                          <p:attrName>style.visibility</p:attrName>
                                        </p:attrNameLst>
                                      </p:cBhvr>
                                      <p:to>
                                        <p:strVal val="visible"/>
                                      </p:to>
                                    </p:set>
                                    <p:animEffect transition="in" filter="fade">
                                      <p:cBhvr>
                                        <p:cTn id="17" dur="1000"/>
                                        <p:tgtEl>
                                          <p:spTgt spid="38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8">
                                            <p:txEl>
                                              <p:pRg st="4" end="4"/>
                                            </p:txEl>
                                          </p:spTgt>
                                        </p:tgtEl>
                                        <p:attrNameLst>
                                          <p:attrName>style.visibility</p:attrName>
                                        </p:attrNameLst>
                                      </p:cBhvr>
                                      <p:to>
                                        <p:strVal val="visible"/>
                                      </p:to>
                                    </p:set>
                                    <p:animEffect transition="in" filter="fade">
                                      <p:cBhvr>
                                        <p:cTn id="22" dur="1000"/>
                                        <p:tgtEl>
                                          <p:spTgt spid="38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8">
                                            <p:txEl>
                                              <p:pRg st="5" end="5"/>
                                            </p:txEl>
                                          </p:spTgt>
                                        </p:tgtEl>
                                        <p:attrNameLst>
                                          <p:attrName>style.visibility</p:attrName>
                                        </p:attrNameLst>
                                      </p:cBhvr>
                                      <p:to>
                                        <p:strVal val="visible"/>
                                      </p:to>
                                    </p:set>
                                    <p:animEffect transition="in" filter="fade">
                                      <p:cBhvr>
                                        <p:cTn id="27" dur="1000"/>
                                        <p:tgtEl>
                                          <p:spTgt spid="38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8">
                                            <p:txEl>
                                              <p:pRg st="6" end="6"/>
                                            </p:txEl>
                                          </p:spTgt>
                                        </p:tgtEl>
                                        <p:attrNameLst>
                                          <p:attrName>style.visibility</p:attrName>
                                        </p:attrNameLst>
                                      </p:cBhvr>
                                      <p:to>
                                        <p:strVal val="visible"/>
                                      </p:to>
                                    </p:set>
                                    <p:animEffect transition="in" filter="fade">
                                      <p:cBhvr>
                                        <p:cTn id="32" dur="1000"/>
                                        <p:tgtEl>
                                          <p:spTgt spid="38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8">
                                            <p:txEl>
                                              <p:pRg st="8" end="8"/>
                                            </p:txEl>
                                          </p:spTgt>
                                        </p:tgtEl>
                                        <p:attrNameLst>
                                          <p:attrName>style.visibility</p:attrName>
                                        </p:attrNameLst>
                                      </p:cBhvr>
                                      <p:to>
                                        <p:strVal val="visible"/>
                                      </p:to>
                                    </p:set>
                                    <p:animEffect transition="in" filter="fade">
                                      <p:cBhvr>
                                        <p:cTn id="37" dur="1000"/>
                                        <p:tgtEl>
                                          <p:spTgt spid="38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6"/>
          <p:cNvSpPr txBox="1">
            <a:spLocks noGrp="1"/>
          </p:cNvSpPr>
          <p:nvPr>
            <p:ph type="title"/>
          </p:nvPr>
        </p:nvSpPr>
        <p:spPr>
          <a:xfrm>
            <a:off x="838200" y="365125"/>
            <a:ext cx="10515600" cy="79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b="1" dirty="0"/>
              <a:t>Materialismi</a:t>
            </a:r>
            <a:endParaRPr b="1" dirty="0"/>
          </a:p>
        </p:txBody>
      </p:sp>
      <p:sp>
        <p:nvSpPr>
          <p:cNvPr id="404" name="Google Shape;404;p56"/>
          <p:cNvSpPr txBox="1">
            <a:spLocks noGrp="1"/>
          </p:cNvSpPr>
          <p:nvPr>
            <p:ph type="body" idx="1"/>
          </p:nvPr>
        </p:nvSpPr>
        <p:spPr>
          <a:xfrm>
            <a:off x="128900" y="1083450"/>
            <a:ext cx="6778800" cy="5458800"/>
          </a:xfrm>
          <a:prstGeom prst="rect">
            <a:avLst/>
          </a:prstGeom>
        </p:spPr>
        <p:txBody>
          <a:bodyPr spcFirstLastPara="1" wrap="square" lIns="91425" tIns="91425" rIns="91425" bIns="91425" anchor="t" anchorCtr="0">
            <a:noAutofit/>
          </a:bodyPr>
          <a:lstStyle/>
          <a:p>
            <a:pPr indent="-419100">
              <a:lnSpc>
                <a:spcPct val="120000"/>
              </a:lnSpc>
              <a:spcBef>
                <a:spcPts val="0"/>
              </a:spcBef>
              <a:buSzPts val="3000"/>
              <a:buFont typeface="Verdana"/>
              <a:buChar char="•"/>
            </a:pPr>
            <a:r>
              <a:rPr lang="fi-FI" sz="2400" dirty="0">
                <a:latin typeface="Verdana"/>
                <a:ea typeface="Verdana"/>
                <a:sym typeface="Verdana"/>
              </a:rPr>
              <a:t>Materialismi näkee, että </a:t>
            </a:r>
            <a:r>
              <a:rPr lang="fi-FI" sz="2400" i="1" dirty="0">
                <a:latin typeface="Verdana"/>
                <a:ea typeface="Verdana"/>
                <a:sym typeface="Verdana"/>
              </a:rPr>
              <a:t>kaikki mitä fyysisessä maailmassa tapahtuu, tapahtuu fyysisestä syystä</a:t>
            </a:r>
            <a:endParaRPr lang="fi-FI" sz="2400" i="1" dirty="0">
              <a:latin typeface="Verdana"/>
              <a:ea typeface="Verdana"/>
            </a:endParaRPr>
          </a:p>
          <a:p>
            <a:pPr indent="-419100">
              <a:lnSpc>
                <a:spcPct val="120000"/>
              </a:lnSpc>
              <a:spcBef>
                <a:spcPts val="0"/>
              </a:spcBef>
              <a:buSzPts val="3000"/>
              <a:buFont typeface="Verdana"/>
              <a:buChar char="•"/>
            </a:pPr>
            <a:r>
              <a:rPr lang="fi-FI" sz="2400" dirty="0">
                <a:latin typeface="Verdana"/>
                <a:ea typeface="Verdana"/>
              </a:rPr>
              <a:t>Mieli ei aiheuta ruumiintiloja vaan </a:t>
            </a:r>
            <a:r>
              <a:rPr lang="fi-FI" sz="2400" i="1" dirty="0">
                <a:latin typeface="Verdana"/>
                <a:ea typeface="Verdana"/>
              </a:rPr>
              <a:t>aivotoiminnot</a:t>
            </a:r>
          </a:p>
          <a:p>
            <a:pPr marL="38100" indent="0">
              <a:lnSpc>
                <a:spcPct val="120000"/>
              </a:lnSpc>
              <a:spcBef>
                <a:spcPts val="0"/>
              </a:spcBef>
              <a:buSzPts val="3000"/>
              <a:buNone/>
            </a:pPr>
            <a:r>
              <a:rPr lang="fi-FI" sz="2400" dirty="0">
                <a:latin typeface="Verdana"/>
                <a:ea typeface="Verdana"/>
              </a:rPr>
              <a:t>--&gt; aivot koostuvat </a:t>
            </a:r>
            <a:r>
              <a:rPr lang="fi-FI" sz="2400" i="1" dirty="0">
                <a:latin typeface="Verdana"/>
                <a:ea typeface="Verdana"/>
              </a:rPr>
              <a:t>hermokudoksesta</a:t>
            </a:r>
            <a:r>
              <a:rPr lang="fi-FI" sz="2400" dirty="0">
                <a:latin typeface="Verdana"/>
                <a:ea typeface="Verdana"/>
              </a:rPr>
              <a:t>, joka taas koostuu </a:t>
            </a:r>
            <a:r>
              <a:rPr lang="fi-FI" sz="2400" i="1" dirty="0">
                <a:latin typeface="Verdana"/>
                <a:ea typeface="Verdana"/>
              </a:rPr>
              <a:t>hermosoluista</a:t>
            </a:r>
            <a:r>
              <a:rPr lang="fi-FI" sz="2400" dirty="0">
                <a:latin typeface="Verdana"/>
                <a:ea typeface="Verdana"/>
              </a:rPr>
              <a:t>. Aivot lähettävät </a:t>
            </a:r>
            <a:r>
              <a:rPr lang="fi-FI" sz="2400" i="1" dirty="0">
                <a:latin typeface="Verdana"/>
                <a:ea typeface="Verdana"/>
              </a:rPr>
              <a:t>keskushermoston</a:t>
            </a:r>
            <a:r>
              <a:rPr lang="fi-FI" sz="2400" dirty="0">
                <a:latin typeface="Verdana"/>
                <a:ea typeface="Verdana"/>
              </a:rPr>
              <a:t> välityksellä </a:t>
            </a:r>
            <a:r>
              <a:rPr lang="fi-FI" sz="2400" i="1" dirty="0">
                <a:latin typeface="Verdana"/>
                <a:ea typeface="Verdana"/>
              </a:rPr>
              <a:t>viestejä</a:t>
            </a:r>
            <a:r>
              <a:rPr lang="fi-FI" sz="2400" dirty="0">
                <a:latin typeface="Verdana"/>
                <a:ea typeface="Verdana"/>
              </a:rPr>
              <a:t> muulle keholle</a:t>
            </a:r>
          </a:p>
          <a:p>
            <a:pPr marL="323850" indent="-285750">
              <a:lnSpc>
                <a:spcPct val="120000"/>
              </a:lnSpc>
              <a:spcBef>
                <a:spcPts val="0"/>
              </a:spcBef>
              <a:buSzPts val="3000"/>
            </a:pPr>
            <a:r>
              <a:rPr lang="fi-FI" sz="2400" dirty="0">
                <a:latin typeface="Verdana"/>
                <a:ea typeface="Verdana"/>
              </a:rPr>
              <a:t>Mieltä ei oikeastaan ole tai se on aivotoiminnasta syntyvä </a:t>
            </a:r>
            <a:r>
              <a:rPr lang="fi-FI" sz="2400" i="1" dirty="0">
                <a:latin typeface="Verdana"/>
                <a:ea typeface="Verdana"/>
              </a:rPr>
              <a:t>illuusio</a:t>
            </a:r>
            <a:r>
              <a:rPr lang="fi-FI" sz="2400" dirty="0">
                <a:latin typeface="Verdana"/>
                <a:ea typeface="Verdana"/>
              </a:rPr>
              <a:t> (sivutuote)</a:t>
            </a:r>
          </a:p>
        </p:txBody>
      </p:sp>
      <p:sp>
        <p:nvSpPr>
          <p:cNvPr id="405" name="Google Shape;405;p56"/>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406" name="Google Shape;406;p56"/>
          <p:cNvPicPr preferRelativeResize="0"/>
          <p:nvPr/>
        </p:nvPicPr>
        <p:blipFill>
          <a:blip r:embed="rId3">
            <a:alphaModFix/>
          </a:blip>
          <a:stretch>
            <a:fillRect/>
          </a:stretch>
        </p:blipFill>
        <p:spPr>
          <a:xfrm>
            <a:off x="7593225" y="365125"/>
            <a:ext cx="4251101" cy="4517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19F8D2-2199-424E-A76C-A6547FED937F}"/>
              </a:ext>
            </a:extLst>
          </p:cNvPr>
          <p:cNvSpPr>
            <a:spLocks noGrp="1"/>
          </p:cNvSpPr>
          <p:nvPr>
            <p:ph type="title"/>
          </p:nvPr>
        </p:nvSpPr>
        <p:spPr/>
        <p:txBody>
          <a:bodyPr/>
          <a:lstStyle/>
          <a:p>
            <a:r>
              <a:rPr lang="fi-FI" dirty="0"/>
              <a:t>Materialismi</a:t>
            </a:r>
          </a:p>
        </p:txBody>
      </p:sp>
      <p:sp>
        <p:nvSpPr>
          <p:cNvPr id="3" name="Tekstin paikkamerkki 2">
            <a:extLst>
              <a:ext uri="{FF2B5EF4-FFF2-40B4-BE49-F238E27FC236}">
                <a16:creationId xmlns:a16="http://schemas.microsoft.com/office/drawing/2014/main" id="{C9661AEE-EA8D-4997-9A37-7D2EF4AA6C04}"/>
              </a:ext>
            </a:extLst>
          </p:cNvPr>
          <p:cNvSpPr>
            <a:spLocks noGrp="1"/>
          </p:cNvSpPr>
          <p:nvPr>
            <p:ph type="body" idx="1"/>
          </p:nvPr>
        </p:nvSpPr>
        <p:spPr>
          <a:xfrm>
            <a:off x="478767" y="1825625"/>
            <a:ext cx="5541033" cy="4351338"/>
          </a:xfrm>
        </p:spPr>
        <p:txBody>
          <a:bodyPr/>
          <a:lstStyle/>
          <a:p>
            <a:pPr marL="50800" indent="0">
              <a:buNone/>
            </a:pPr>
            <a:r>
              <a:rPr lang="fi-FI" b="1" dirty="0" err="1"/>
              <a:t>Reduktiivinen</a:t>
            </a:r>
            <a:r>
              <a:rPr lang="fi-FI" b="1" dirty="0"/>
              <a:t> materialismi</a:t>
            </a:r>
            <a:endParaRPr lang="fi-FI" b="1"/>
          </a:p>
          <a:p>
            <a:r>
              <a:rPr lang="fi-FI" dirty="0"/>
              <a:t>Ihmisen psyykkiset tuntemukset ja mielen toiminta on aina </a:t>
            </a:r>
            <a:r>
              <a:rPr lang="fi-FI" i="1" dirty="0"/>
              <a:t>redusoitavissa</a:t>
            </a:r>
            <a:r>
              <a:rPr lang="fi-FI" dirty="0"/>
              <a:t> (palautettavissa) aivotoimintoihin</a:t>
            </a:r>
          </a:p>
          <a:p>
            <a:pPr marL="50800" indent="0">
              <a:buNone/>
            </a:pPr>
            <a:r>
              <a:rPr lang="fi-FI" dirty="0"/>
              <a:t>--&gt; "rakkaus on aivotila x"</a:t>
            </a:r>
          </a:p>
          <a:p>
            <a:pPr marL="50800" indent="0">
              <a:buNone/>
            </a:pPr>
            <a:r>
              <a:rPr lang="fi-FI" dirty="0"/>
              <a:t>Rakkaus on arkinen </a:t>
            </a:r>
            <a:r>
              <a:rPr lang="fi-FI" b="1" dirty="0"/>
              <a:t>alatason käsite</a:t>
            </a:r>
          </a:p>
          <a:p>
            <a:pPr marL="50800" indent="0">
              <a:buNone/>
            </a:pPr>
            <a:r>
              <a:rPr lang="fi-FI" dirty="0"/>
              <a:t>"Aivotila x" on tieteellinen </a:t>
            </a:r>
            <a:r>
              <a:rPr lang="fi-FI" b="1" dirty="0"/>
              <a:t>ylätason käsite</a:t>
            </a:r>
          </a:p>
        </p:txBody>
      </p:sp>
      <p:sp>
        <p:nvSpPr>
          <p:cNvPr id="4" name="Tekstin paikkamerkki 3">
            <a:extLst>
              <a:ext uri="{FF2B5EF4-FFF2-40B4-BE49-F238E27FC236}">
                <a16:creationId xmlns:a16="http://schemas.microsoft.com/office/drawing/2014/main" id="{175562AF-DF35-4FEE-99BC-F0A76C323260}"/>
              </a:ext>
            </a:extLst>
          </p:cNvPr>
          <p:cNvSpPr>
            <a:spLocks noGrp="1"/>
          </p:cNvSpPr>
          <p:nvPr>
            <p:ph type="body" idx="2"/>
          </p:nvPr>
        </p:nvSpPr>
        <p:spPr/>
        <p:txBody>
          <a:bodyPr/>
          <a:lstStyle/>
          <a:p>
            <a:endParaRPr lang="fi-FI"/>
          </a:p>
        </p:txBody>
      </p:sp>
      <p:pic>
        <p:nvPicPr>
          <p:cNvPr id="5" name="Kuva 5" descr="Kuva, joka sisältää kohteen teksti&#10;&#10;Kuvaus luotu automaattisesti">
            <a:extLst>
              <a:ext uri="{FF2B5EF4-FFF2-40B4-BE49-F238E27FC236}">
                <a16:creationId xmlns:a16="http://schemas.microsoft.com/office/drawing/2014/main" id="{61E13155-53E4-4551-8080-31E79A40CA68}"/>
              </a:ext>
            </a:extLst>
          </p:cNvPr>
          <p:cNvPicPr>
            <a:picLocks noChangeAspect="1"/>
          </p:cNvPicPr>
          <p:nvPr/>
        </p:nvPicPr>
        <p:blipFill>
          <a:blip r:embed="rId2"/>
          <a:stretch>
            <a:fillRect/>
          </a:stretch>
        </p:blipFill>
        <p:spPr>
          <a:xfrm>
            <a:off x="6104626" y="1480149"/>
            <a:ext cx="5863086" cy="4400909"/>
          </a:xfrm>
          <a:prstGeom prst="rect">
            <a:avLst/>
          </a:prstGeom>
        </p:spPr>
      </p:pic>
    </p:spTree>
    <p:extLst>
      <p:ext uri="{BB962C8B-B14F-4D97-AF65-F5344CB8AC3E}">
        <p14:creationId xmlns:p14="http://schemas.microsoft.com/office/powerpoint/2010/main" val="1757820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7"/>
          <p:cNvSpPr txBox="1">
            <a:spLocks noGrp="1"/>
          </p:cNvSpPr>
          <p:nvPr>
            <p:ph type="title"/>
          </p:nvPr>
        </p:nvSpPr>
        <p:spPr>
          <a:xfrm>
            <a:off x="838200" y="897087"/>
            <a:ext cx="10515600" cy="230938"/>
          </a:xfrm>
          <a:prstGeom prst="rect">
            <a:avLst/>
          </a:prstGeom>
        </p:spPr>
        <p:txBody>
          <a:bodyPr spcFirstLastPara="1" wrap="square" lIns="91425" tIns="91425" rIns="91425" bIns="91425" anchor="ctr" anchorCtr="0">
            <a:noAutofit/>
          </a:bodyPr>
          <a:lstStyle/>
          <a:p>
            <a:r>
              <a:rPr lang="fi-FI" sz="3600" dirty="0">
                <a:latin typeface="Arial"/>
                <a:ea typeface="Arial"/>
                <a:cs typeface="Arial"/>
                <a:sym typeface="Arial"/>
              </a:rPr>
              <a:t>Reduktionismi (mielen ja ruumiin toiminnassa on kyse siitä, että puhumme samasta asiasta, mutta </a:t>
            </a:r>
            <a:r>
              <a:rPr lang="fi-FI" sz="3600" i="1" dirty="0">
                <a:latin typeface="Arial"/>
                <a:ea typeface="Arial"/>
                <a:cs typeface="Arial"/>
                <a:sym typeface="Arial"/>
              </a:rPr>
              <a:t>ala- ja ylätason käsitteillä:</a:t>
            </a:r>
            <a:endParaRPr lang="fi-FI" sz="3600" i="1"/>
          </a:p>
        </p:txBody>
      </p:sp>
      <p:sp>
        <p:nvSpPr>
          <p:cNvPr id="412" name="Google Shape;412;p57"/>
          <p:cNvSpPr txBox="1">
            <a:spLocks noGrp="1"/>
          </p:cNvSpPr>
          <p:nvPr>
            <p:ph type="body" idx="1"/>
          </p:nvPr>
        </p:nvSpPr>
        <p:spPr>
          <a:xfrm>
            <a:off x="339600" y="1487033"/>
            <a:ext cx="5604600" cy="4689742"/>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100"/>
              <a:buNone/>
            </a:pPr>
            <a:endParaRPr lang="fi-FI" sz="3000"/>
          </a:p>
          <a:p>
            <a:pPr marL="0" lvl="0" indent="0" algn="l" rtl="0">
              <a:spcBef>
                <a:spcPts val="1000"/>
              </a:spcBef>
              <a:spcAft>
                <a:spcPts val="0"/>
              </a:spcAft>
              <a:buNone/>
            </a:pPr>
            <a:endParaRPr sz="3000"/>
          </a:p>
        </p:txBody>
      </p:sp>
      <p:sp>
        <p:nvSpPr>
          <p:cNvPr id="413" name="Google Shape;413;p57"/>
          <p:cNvSpPr txBox="1">
            <a:spLocks noGrp="1"/>
          </p:cNvSpPr>
          <p:nvPr>
            <p:ph type="body" idx="2"/>
          </p:nvPr>
        </p:nvSpPr>
        <p:spPr>
          <a:xfrm>
            <a:off x="3052313" y="1171620"/>
            <a:ext cx="5181600" cy="4689003"/>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endParaRPr sz="3000"/>
          </a:p>
          <a:p>
            <a:pPr marL="457200" lvl="0" indent="-419100" algn="l" rtl="0">
              <a:lnSpc>
                <a:spcPct val="115000"/>
              </a:lnSpc>
              <a:spcBef>
                <a:spcPts val="600"/>
              </a:spcBef>
              <a:spcAft>
                <a:spcPts val="0"/>
              </a:spcAft>
              <a:buSzPts val="3000"/>
              <a:buChar char="●"/>
            </a:pPr>
            <a:endParaRPr lang="fi-FI" sz="3000" dirty="0"/>
          </a:p>
          <a:p>
            <a:pPr marL="38100" indent="0">
              <a:lnSpc>
                <a:spcPct val="115000"/>
              </a:lnSpc>
              <a:spcBef>
                <a:spcPts val="0"/>
              </a:spcBef>
              <a:buSzPts val="3000"/>
              <a:buNone/>
            </a:pPr>
            <a:r>
              <a:rPr lang="fi-FI" sz="3600" i="1" u="sng" dirty="0"/>
              <a:t>1. Alatason käsite:</a:t>
            </a:r>
            <a:r>
              <a:rPr lang="fi-FI" sz="3600" dirty="0"/>
              <a:t> </a:t>
            </a:r>
          </a:p>
          <a:p>
            <a:pPr marL="457200" lvl="0" indent="-419100" algn="l" rtl="0">
              <a:lnSpc>
                <a:spcPct val="115000"/>
              </a:lnSpc>
              <a:spcBef>
                <a:spcPts val="0"/>
              </a:spcBef>
              <a:spcAft>
                <a:spcPts val="0"/>
              </a:spcAft>
              <a:buSzPts val="3000"/>
              <a:buChar char="●"/>
            </a:pPr>
            <a:r>
              <a:rPr lang="fi-FI" sz="3600" dirty="0"/>
              <a:t>Vesi (arkinen termi)</a:t>
            </a:r>
            <a:endParaRPr sz="3600" dirty="0"/>
          </a:p>
          <a:p>
            <a:pPr marL="38100" indent="0">
              <a:lnSpc>
                <a:spcPct val="115000"/>
              </a:lnSpc>
              <a:spcBef>
                <a:spcPts val="0"/>
              </a:spcBef>
              <a:buSzPts val="3000"/>
              <a:buNone/>
            </a:pPr>
            <a:r>
              <a:rPr lang="fi-FI" sz="3600" i="1" u="sng" dirty="0"/>
              <a:t>2. Ylätason käsite:</a:t>
            </a:r>
            <a:r>
              <a:rPr lang="fi-FI" sz="3600" i="1" dirty="0"/>
              <a:t> </a:t>
            </a:r>
            <a:endParaRPr sz="3600" i="1"/>
          </a:p>
          <a:p>
            <a:pPr indent="-419100">
              <a:lnSpc>
                <a:spcPct val="115000"/>
              </a:lnSpc>
              <a:spcBef>
                <a:spcPts val="0"/>
              </a:spcBef>
              <a:buSzPts val="3000"/>
              <a:buChar char="●"/>
            </a:pPr>
            <a:r>
              <a:rPr lang="fi-FI" sz="3600" u="sng" dirty="0">
                <a:solidFill>
                  <a:srgbClr val="000000"/>
                </a:solidFill>
                <a:highlight>
                  <a:srgbClr val="F9F9F9"/>
                </a:highlight>
                <a:latin typeface="Arial"/>
                <a:ea typeface="Arial"/>
                <a:cs typeface="Arial"/>
                <a:sym typeface="Arial"/>
                <a:hlinkClick r:id="rId3"/>
              </a:rPr>
              <a:t>H</a:t>
            </a:r>
            <a:r>
              <a:rPr lang="fi-FI" sz="3600" baseline="-25000" dirty="0">
                <a:solidFill>
                  <a:srgbClr val="000000"/>
                </a:solidFill>
                <a:highlight>
                  <a:srgbClr val="F9F9F9"/>
                </a:highlight>
                <a:latin typeface="Arial"/>
                <a:ea typeface="Arial"/>
                <a:cs typeface="Arial"/>
                <a:sym typeface="Arial"/>
              </a:rPr>
              <a:t>2</a:t>
            </a:r>
            <a:r>
              <a:rPr lang="fi-FI" sz="3600" u="sng" dirty="0">
                <a:solidFill>
                  <a:srgbClr val="000000"/>
                </a:solidFill>
                <a:highlight>
                  <a:srgbClr val="F9F9F9"/>
                </a:highlight>
                <a:latin typeface="Arial"/>
                <a:ea typeface="Arial"/>
                <a:cs typeface="Arial"/>
                <a:sym typeface="Arial"/>
                <a:hlinkClick r:id="rId4"/>
              </a:rPr>
              <a:t>O</a:t>
            </a:r>
            <a:r>
              <a:rPr lang="fi-FI" sz="3600" dirty="0">
                <a:solidFill>
                  <a:srgbClr val="000000"/>
                </a:solidFill>
                <a:ea typeface="Arial"/>
                <a:sym typeface="Arial"/>
              </a:rPr>
              <a:t> (tieteellinen termi)</a:t>
            </a:r>
            <a:endParaRPr sz="3600">
              <a:solidFill>
                <a:srgbClr val="000000"/>
              </a:solidFill>
            </a:endParaRPr>
          </a:p>
          <a:p>
            <a:pPr marL="0" lvl="0" indent="0" algn="l" rtl="0">
              <a:spcBef>
                <a:spcPts val="1000"/>
              </a:spcBef>
              <a:spcAft>
                <a:spcPts val="0"/>
              </a:spcAft>
              <a:buNone/>
            </a:pPr>
            <a:endParaRPr sz="3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Materialismi</a:t>
            </a:r>
            <a:endParaRPr dirty="0"/>
          </a:p>
        </p:txBody>
      </p:sp>
      <p:sp>
        <p:nvSpPr>
          <p:cNvPr id="419" name="Google Shape;419;p58"/>
          <p:cNvSpPr txBox="1">
            <a:spLocks noGrp="1"/>
          </p:cNvSpPr>
          <p:nvPr>
            <p:ph type="body" idx="1"/>
          </p:nvPr>
        </p:nvSpPr>
        <p:spPr>
          <a:xfrm>
            <a:off x="320725" y="1323474"/>
            <a:ext cx="11638664" cy="5275751"/>
          </a:xfrm>
          <a:prstGeom prst="rect">
            <a:avLst/>
          </a:prstGeom>
        </p:spPr>
        <p:txBody>
          <a:bodyPr spcFirstLastPara="1" wrap="square" lIns="91425" tIns="91425" rIns="91425" bIns="91425" anchor="t" anchorCtr="0">
            <a:noAutofit/>
          </a:bodyPr>
          <a:lstStyle/>
          <a:p>
            <a:pPr marL="0" indent="0">
              <a:lnSpc>
                <a:spcPct val="115000"/>
              </a:lnSpc>
              <a:spcBef>
                <a:spcPts val="600"/>
              </a:spcBef>
              <a:buSzPts val="1100"/>
              <a:buNone/>
            </a:pPr>
            <a:r>
              <a:rPr lang="fi-FI" sz="2700" dirty="0">
                <a:latin typeface="Arial"/>
                <a:ea typeface="Arial"/>
                <a:cs typeface="Arial"/>
                <a:sym typeface="Arial"/>
              </a:rPr>
              <a:t>•</a:t>
            </a:r>
            <a:r>
              <a:rPr lang="fi-FI" sz="3600" b="1" dirty="0"/>
              <a:t>Eliminoiva materialismi </a:t>
            </a:r>
          </a:p>
          <a:p>
            <a:pPr marL="571500" indent="-571500">
              <a:lnSpc>
                <a:spcPct val="114999"/>
              </a:lnSpc>
              <a:spcBef>
                <a:spcPts val="600"/>
              </a:spcBef>
              <a:buSzPts val="1100"/>
            </a:pPr>
            <a:r>
              <a:rPr lang="fi-FI" sz="2400" dirty="0"/>
              <a:t>Haluaa </a:t>
            </a:r>
            <a:r>
              <a:rPr lang="fi-FI" sz="2400" i="1" dirty="0"/>
              <a:t>eliminoida eli poistaa</a:t>
            </a:r>
            <a:r>
              <a:rPr lang="fi-FI" sz="2400" dirty="0"/>
              <a:t> psyykkiset käsitteet (esim. tietoisuus, mieli, tunteet) harhaanjohtavina</a:t>
            </a:r>
            <a:endParaRPr lang="fi-FI" sz="2400" b="1" dirty="0"/>
          </a:p>
          <a:p>
            <a:pPr marL="571500" indent="-571500">
              <a:lnSpc>
                <a:spcPct val="114999"/>
              </a:lnSpc>
              <a:spcBef>
                <a:spcPts val="600"/>
              </a:spcBef>
              <a:buSzPts val="1100"/>
            </a:pPr>
            <a:r>
              <a:rPr lang="fi-FI" sz="2400" dirty="0"/>
              <a:t>--&gt; ne ovat kuin ”noidan” tai ”paholaisen” käsitteet keskiajalla tai uudella ajalla, eikä niillä ei ole vastaavuutta materiaalisessa maailmassa, oikeasti kyse on </a:t>
            </a:r>
            <a:r>
              <a:rPr lang="fi-FI" sz="2400" b="1" dirty="0"/>
              <a:t>neuro- ja aivoilmiöistä</a:t>
            </a:r>
          </a:p>
          <a:p>
            <a:pPr marL="571500" indent="-571500">
              <a:lnSpc>
                <a:spcPct val="114999"/>
              </a:lnSpc>
              <a:spcBef>
                <a:spcPts val="600"/>
              </a:spcBef>
              <a:buSzPts val="1100"/>
            </a:pPr>
            <a:r>
              <a:rPr lang="fi-FI" sz="2400" dirty="0"/>
              <a:t>Filosofi Norman Malcolm: järjetöntä, koska se ei muuta mitään.</a:t>
            </a:r>
          </a:p>
          <a:p>
            <a:pPr marL="0" indent="0">
              <a:lnSpc>
                <a:spcPct val="114999"/>
              </a:lnSpc>
              <a:spcBef>
                <a:spcPts val="600"/>
              </a:spcBef>
              <a:buSzPts val="1100"/>
              <a:buNone/>
            </a:pPr>
            <a:r>
              <a:rPr lang="fi-FI" sz="2400" dirty="0"/>
              <a:t>--&gt;</a:t>
            </a:r>
            <a:r>
              <a:rPr lang="fi-FI" sz="2400" b="1" dirty="0"/>
              <a:t> päänsärky on edelleen jomottava, vaikka se korvattaisiin termillä "aivotila x", on vaikea nähdä mitä lisäarvoa arkipsykologisten termien korvaaminen tieteellisillä voisi tuoda.</a:t>
            </a:r>
          </a:p>
          <a:p>
            <a:pPr marL="0" indent="0">
              <a:lnSpc>
                <a:spcPct val="115000"/>
              </a:lnSpc>
              <a:spcBef>
                <a:spcPts val="600"/>
              </a:spcBef>
              <a:buSzPts val="1100"/>
              <a:buNone/>
            </a:pPr>
            <a:endParaRPr lang="fi-FI" sz="2400" b="1" dirty="0"/>
          </a:p>
          <a:p>
            <a:pPr marL="0" indent="0">
              <a:buNone/>
            </a:pPr>
            <a:endParaRPr lang="fi-FI" dirty="0"/>
          </a:p>
        </p:txBody>
      </p:sp>
      <p:sp>
        <p:nvSpPr>
          <p:cNvPr id="420" name="Google Shape;420;p58"/>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BA6164-8CD7-43C2-BC96-5AA0B8C1F2C9}"/>
              </a:ext>
            </a:extLst>
          </p:cNvPr>
          <p:cNvSpPr>
            <a:spLocks noGrp="1"/>
          </p:cNvSpPr>
          <p:nvPr>
            <p:ph type="title"/>
          </p:nvPr>
        </p:nvSpPr>
        <p:spPr/>
        <p:txBody>
          <a:bodyPr/>
          <a:lstStyle/>
          <a:p>
            <a:r>
              <a:rPr lang="fi-FI"/>
              <a:t>Funktionalismi</a:t>
            </a:r>
          </a:p>
        </p:txBody>
      </p:sp>
      <p:sp>
        <p:nvSpPr>
          <p:cNvPr id="3" name="Tekstin paikkamerkki 2">
            <a:extLst>
              <a:ext uri="{FF2B5EF4-FFF2-40B4-BE49-F238E27FC236}">
                <a16:creationId xmlns:a16="http://schemas.microsoft.com/office/drawing/2014/main" id="{C283E8AC-7B8C-4AB8-95F3-D18CBC3EDCEC}"/>
              </a:ext>
            </a:extLst>
          </p:cNvPr>
          <p:cNvSpPr>
            <a:spLocks noGrp="1"/>
          </p:cNvSpPr>
          <p:nvPr>
            <p:ph type="body" idx="1"/>
          </p:nvPr>
        </p:nvSpPr>
        <p:spPr>
          <a:xfrm>
            <a:off x="162464" y="1351172"/>
            <a:ext cx="5181600" cy="4351338"/>
          </a:xfrm>
        </p:spPr>
        <p:txBody>
          <a:bodyPr/>
          <a:lstStyle/>
          <a:p>
            <a:r>
              <a:rPr lang="fi-FI"/>
              <a:t>Teoria, joka e</a:t>
            </a:r>
            <a:r>
              <a:rPr lang="fi-FI" i="1"/>
              <a:t>i halua ottaa kantaa, mitä mielentilat ovat tai mikä ne synnyttää</a:t>
            </a:r>
            <a:r>
              <a:rPr lang="fi-FI"/>
              <a:t> vaan </a:t>
            </a:r>
            <a:r>
              <a:rPr lang="fi-FI" i="1"/>
              <a:t>mikä on mielentilojen rooli tai tehtävä</a:t>
            </a:r>
            <a:r>
              <a:rPr lang="fi-FI" dirty="0"/>
              <a:t>?</a:t>
            </a:r>
          </a:p>
          <a:p>
            <a:r>
              <a:rPr lang="fi-FI"/>
              <a:t>Mielentilat ovat ihmisen sisäisiä tiloja/tuntemuksia</a:t>
            </a:r>
          </a:p>
          <a:p>
            <a:r>
              <a:rPr lang="fi-FI"/>
              <a:t>Mielentilojen tehtävä on </a:t>
            </a:r>
            <a:r>
              <a:rPr lang="fi-FI" b="1"/>
              <a:t>käsitellä ympäristöstä tulevaa informaatiota ja reagoida siihen</a:t>
            </a:r>
          </a:p>
        </p:txBody>
      </p:sp>
      <p:sp>
        <p:nvSpPr>
          <p:cNvPr id="4" name="Tekstin paikkamerkki 3">
            <a:extLst>
              <a:ext uri="{FF2B5EF4-FFF2-40B4-BE49-F238E27FC236}">
                <a16:creationId xmlns:a16="http://schemas.microsoft.com/office/drawing/2014/main" id="{9773BF4A-3620-4EFE-968C-9D2CD84C3511}"/>
              </a:ext>
            </a:extLst>
          </p:cNvPr>
          <p:cNvSpPr>
            <a:spLocks noGrp="1"/>
          </p:cNvSpPr>
          <p:nvPr>
            <p:ph type="body" idx="2"/>
          </p:nvPr>
        </p:nvSpPr>
        <p:spPr/>
        <p:txBody>
          <a:bodyPr/>
          <a:lstStyle/>
          <a:p>
            <a:endParaRPr lang="fi-FI"/>
          </a:p>
        </p:txBody>
      </p:sp>
      <p:pic>
        <p:nvPicPr>
          <p:cNvPr id="5" name="Kuva 5">
            <a:extLst>
              <a:ext uri="{FF2B5EF4-FFF2-40B4-BE49-F238E27FC236}">
                <a16:creationId xmlns:a16="http://schemas.microsoft.com/office/drawing/2014/main" id="{9C00CDE9-22AB-41D4-978C-E7EF379883D7}"/>
              </a:ext>
            </a:extLst>
          </p:cNvPr>
          <p:cNvPicPr>
            <a:picLocks noChangeAspect="1"/>
          </p:cNvPicPr>
          <p:nvPr/>
        </p:nvPicPr>
        <p:blipFill>
          <a:blip r:embed="rId2"/>
          <a:stretch>
            <a:fillRect/>
          </a:stretch>
        </p:blipFill>
        <p:spPr>
          <a:xfrm>
            <a:off x="5357005" y="668975"/>
            <a:ext cx="6840745" cy="5361900"/>
          </a:xfrm>
          <a:prstGeom prst="rect">
            <a:avLst/>
          </a:prstGeom>
        </p:spPr>
      </p:pic>
    </p:spTree>
    <p:extLst>
      <p:ext uri="{BB962C8B-B14F-4D97-AF65-F5344CB8AC3E}">
        <p14:creationId xmlns:p14="http://schemas.microsoft.com/office/powerpoint/2010/main" val="725330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Kpl 7. Onko tekoäly mahdollista?</a:t>
            </a:r>
            <a:endParaRPr dirty="0"/>
          </a:p>
        </p:txBody>
      </p:sp>
      <p:sp>
        <p:nvSpPr>
          <p:cNvPr id="426" name="Google Shape;426;p59"/>
          <p:cNvSpPr txBox="1">
            <a:spLocks noGrp="1"/>
          </p:cNvSpPr>
          <p:nvPr>
            <p:ph type="body" idx="1"/>
          </p:nvPr>
        </p:nvSpPr>
        <p:spPr>
          <a:xfrm>
            <a:off x="196625" y="1531350"/>
            <a:ext cx="6307800" cy="4873200"/>
          </a:xfrm>
          <a:prstGeom prst="rect">
            <a:avLst/>
          </a:prstGeom>
        </p:spPr>
        <p:txBody>
          <a:bodyPr spcFirstLastPara="1" wrap="square" lIns="91425" tIns="91425" rIns="91425" bIns="91425" anchor="t" anchorCtr="0">
            <a:noAutofit/>
          </a:bodyPr>
          <a:lstStyle/>
          <a:p>
            <a:pPr marL="457200" lvl="0" indent="-381000" algn="l" rtl="0">
              <a:lnSpc>
                <a:spcPct val="120000"/>
              </a:lnSpc>
              <a:spcBef>
                <a:spcPts val="0"/>
              </a:spcBef>
              <a:spcAft>
                <a:spcPts val="0"/>
              </a:spcAft>
              <a:buSzPts val="2400"/>
              <a:buFont typeface="Verdana"/>
              <a:buChar char="•"/>
            </a:pPr>
            <a:r>
              <a:rPr lang="fi-FI" sz="2400" dirty="0">
                <a:latin typeface="Verdana"/>
                <a:ea typeface="Verdana"/>
                <a:cs typeface="Verdana"/>
                <a:sym typeface="Verdana"/>
              </a:rPr>
              <a:t>= Tekoäly pyrkii </a:t>
            </a:r>
            <a:r>
              <a:rPr lang="fi-FI" sz="2400" b="1" dirty="0">
                <a:latin typeface="Verdana"/>
                <a:ea typeface="Verdana"/>
                <a:cs typeface="Verdana"/>
                <a:sym typeface="Verdana"/>
              </a:rPr>
              <a:t>samanlaiseen ajatteluun, älykkyyteen ja käyttäytymiseen kuin luonnolliset organismit (esim. ihminen).</a:t>
            </a:r>
            <a:endParaRPr sz="2400" b="1" dirty="0">
              <a:latin typeface="Verdana"/>
              <a:ea typeface="Verdana"/>
              <a:cs typeface="Verdana"/>
              <a:sym typeface="Verdana"/>
            </a:endParaRPr>
          </a:p>
          <a:p>
            <a:pPr marL="457200" lvl="0" indent="-381000" algn="l" rtl="0">
              <a:lnSpc>
                <a:spcPct val="120000"/>
              </a:lnSpc>
              <a:spcBef>
                <a:spcPts val="0"/>
              </a:spcBef>
              <a:spcAft>
                <a:spcPts val="0"/>
              </a:spcAft>
              <a:buSzPts val="2400"/>
              <a:buFont typeface="Verdana"/>
              <a:buChar char="•"/>
            </a:pPr>
            <a:r>
              <a:rPr lang="fi-FI" sz="2400" b="1" dirty="0">
                <a:latin typeface="Verdana"/>
                <a:ea typeface="Verdana"/>
                <a:cs typeface="Verdana"/>
                <a:sym typeface="Verdana"/>
              </a:rPr>
              <a:t>Turingin kokeessa </a:t>
            </a:r>
            <a:r>
              <a:rPr lang="fi-FI" sz="2400" dirty="0">
                <a:latin typeface="Verdana"/>
                <a:ea typeface="Verdana"/>
                <a:cs typeface="Verdana"/>
                <a:sym typeface="Verdana"/>
              </a:rPr>
              <a:t>selvitetään, onko todellinen tekoäly saavutettu.</a:t>
            </a:r>
            <a:endParaRPr sz="2400" dirty="0">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2400" i="1" dirty="0">
                <a:latin typeface="Verdana"/>
                <a:ea typeface="Verdana"/>
                <a:cs typeface="Verdana"/>
                <a:sym typeface="Verdana"/>
              </a:rPr>
              <a:t>→ Saako ihmisen kanssa keskusteleva kone ihmisen luulemaan, että hän ei käy keskustelua koneen kanssa?</a:t>
            </a:r>
            <a:endParaRPr sz="2400" i="1" dirty="0">
              <a:latin typeface="Verdana"/>
              <a:ea typeface="Verdana"/>
              <a:cs typeface="Verdana"/>
              <a:sym typeface="Verdana"/>
            </a:endParaRPr>
          </a:p>
          <a:p>
            <a:pPr marL="0" lvl="0" indent="0" algn="l" rtl="0">
              <a:spcBef>
                <a:spcPts val="1000"/>
              </a:spcBef>
              <a:spcAft>
                <a:spcPts val="0"/>
              </a:spcAft>
              <a:buNone/>
            </a:pPr>
            <a:endParaRPr sz="2400" dirty="0"/>
          </a:p>
        </p:txBody>
      </p:sp>
      <p:sp>
        <p:nvSpPr>
          <p:cNvPr id="427" name="Google Shape;427;p59"/>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428" name="Google Shape;428;p59"/>
          <p:cNvPicPr preferRelativeResize="0"/>
          <p:nvPr/>
        </p:nvPicPr>
        <p:blipFill>
          <a:blip r:embed="rId3">
            <a:alphaModFix/>
          </a:blip>
          <a:stretch>
            <a:fillRect/>
          </a:stretch>
        </p:blipFill>
        <p:spPr>
          <a:xfrm>
            <a:off x="8376067" y="1035153"/>
            <a:ext cx="3436881" cy="53625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xEl>
                                              <p:pRg st="0" end="0"/>
                                            </p:txEl>
                                          </p:spTgt>
                                        </p:tgtEl>
                                        <p:attrNameLst>
                                          <p:attrName>style.visibility</p:attrName>
                                        </p:attrNameLst>
                                      </p:cBhvr>
                                      <p:to>
                                        <p:strVal val="visible"/>
                                      </p:to>
                                    </p:set>
                                    <p:animEffect transition="in" filter="fade">
                                      <p:cBhvr>
                                        <p:cTn id="7" dur="1000"/>
                                        <p:tgtEl>
                                          <p:spTgt spid="4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
                                            <p:txEl>
                                              <p:pRg st="1" end="1"/>
                                            </p:txEl>
                                          </p:spTgt>
                                        </p:tgtEl>
                                        <p:attrNameLst>
                                          <p:attrName>style.visibility</p:attrName>
                                        </p:attrNameLst>
                                      </p:cBhvr>
                                      <p:to>
                                        <p:strVal val="visible"/>
                                      </p:to>
                                    </p:set>
                                    <p:animEffect transition="in" filter="fade">
                                      <p:cBhvr>
                                        <p:cTn id="12" dur="1000"/>
                                        <p:tgtEl>
                                          <p:spTgt spid="4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6">
                                            <p:txEl>
                                              <p:pRg st="2" end="2"/>
                                            </p:txEl>
                                          </p:spTgt>
                                        </p:tgtEl>
                                        <p:attrNameLst>
                                          <p:attrName>style.visibility</p:attrName>
                                        </p:attrNameLst>
                                      </p:cBhvr>
                                      <p:to>
                                        <p:strVal val="visible"/>
                                      </p:to>
                                    </p:set>
                                    <p:animEffect transition="in" filter="fade">
                                      <p:cBhvr>
                                        <p:cTn id="17" dur="1000"/>
                                        <p:tgtEl>
                                          <p:spTgt spid="4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351050" y="365125"/>
            <a:ext cx="110028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sz="3600"/>
              <a:t>Alan Turing (1912-1954): brittiläinen matemaatikko ja loogikko. Hän oli mukana purkamassa saksalaisten enigma-salakirjoitusta II ms:n aikana.</a:t>
            </a:r>
            <a:endParaRPr sz="3600"/>
          </a:p>
        </p:txBody>
      </p:sp>
      <p:sp>
        <p:nvSpPr>
          <p:cNvPr id="434" name="Google Shape;434;p60"/>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
        <p:nvSpPr>
          <p:cNvPr id="435" name="Google Shape;435;p60"/>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436" name="Google Shape;436;p60"/>
          <p:cNvPicPr preferRelativeResize="0"/>
          <p:nvPr/>
        </p:nvPicPr>
        <p:blipFill>
          <a:blip r:embed="rId3">
            <a:alphaModFix/>
          </a:blip>
          <a:stretch>
            <a:fillRect/>
          </a:stretch>
        </p:blipFill>
        <p:spPr>
          <a:xfrm>
            <a:off x="1906675" y="2017850"/>
            <a:ext cx="3375036" cy="4351200"/>
          </a:xfrm>
          <a:prstGeom prst="rect">
            <a:avLst/>
          </a:prstGeom>
          <a:noFill/>
          <a:ln>
            <a:noFill/>
          </a:ln>
        </p:spPr>
      </p:pic>
      <p:pic>
        <p:nvPicPr>
          <p:cNvPr id="437" name="Google Shape;437;p60"/>
          <p:cNvPicPr preferRelativeResize="0"/>
          <p:nvPr/>
        </p:nvPicPr>
        <p:blipFill>
          <a:blip r:embed="rId4">
            <a:alphaModFix/>
          </a:blip>
          <a:stretch>
            <a:fillRect/>
          </a:stretch>
        </p:blipFill>
        <p:spPr>
          <a:xfrm>
            <a:off x="6751300" y="2017850"/>
            <a:ext cx="4136700" cy="38057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a:spLocks noGrp="1"/>
          </p:cNvSpPr>
          <p:nvPr>
            <p:ph type="title"/>
          </p:nvPr>
        </p:nvSpPr>
        <p:spPr>
          <a:xfrm>
            <a:off x="838200" y="365125"/>
            <a:ext cx="10515600" cy="482100"/>
          </a:xfrm>
          <a:prstGeom prst="rect">
            <a:avLst/>
          </a:prstGeom>
        </p:spPr>
        <p:txBody>
          <a:bodyPr spcFirstLastPara="1" wrap="square" lIns="91425" tIns="91425" rIns="91425" bIns="91425" anchor="ctr" anchorCtr="0">
            <a:noAutofit/>
          </a:bodyPr>
          <a:lstStyle/>
          <a:p>
            <a:r>
              <a:rPr lang="fi-FI" dirty="0"/>
              <a:t>Kpl 7. Onko tekoäly mahdollista?</a:t>
            </a:r>
            <a:endParaRPr dirty="0"/>
          </a:p>
        </p:txBody>
      </p:sp>
      <p:sp>
        <p:nvSpPr>
          <p:cNvPr id="443" name="Google Shape;443;p61"/>
          <p:cNvSpPr txBox="1">
            <a:spLocks noGrp="1"/>
          </p:cNvSpPr>
          <p:nvPr>
            <p:ph type="body" idx="1"/>
          </p:nvPr>
        </p:nvSpPr>
        <p:spPr>
          <a:xfrm>
            <a:off x="57325" y="1060200"/>
            <a:ext cx="6800700" cy="5116800"/>
          </a:xfrm>
          <a:prstGeom prst="rect">
            <a:avLst/>
          </a:prstGeom>
        </p:spPr>
        <p:txBody>
          <a:bodyPr spcFirstLastPara="1" wrap="square" lIns="91425" tIns="91425" rIns="91425" bIns="91425" anchor="t" anchorCtr="0">
            <a:noAutofit/>
          </a:bodyPr>
          <a:lstStyle/>
          <a:p>
            <a:pPr marL="457200" lvl="0" indent="-381000" algn="l" rtl="0">
              <a:lnSpc>
                <a:spcPct val="120000"/>
              </a:lnSpc>
              <a:spcBef>
                <a:spcPts val="0"/>
              </a:spcBef>
              <a:spcAft>
                <a:spcPts val="0"/>
              </a:spcAft>
              <a:buSzPts val="2400"/>
              <a:buFont typeface="Verdana"/>
              <a:buAutoNum type="arabicPeriod"/>
            </a:pPr>
            <a:r>
              <a:rPr lang="fi-FI" sz="2400" b="1" u="sng">
                <a:latin typeface="Verdana"/>
                <a:ea typeface="Verdana"/>
                <a:cs typeface="Verdana"/>
                <a:sym typeface="Verdana"/>
              </a:rPr>
              <a:t>ylhäältä alas tekoäly (heikko tekoäly)</a:t>
            </a:r>
            <a:endParaRPr sz="2400" b="1" u="sng">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2400">
                <a:latin typeface="Verdana"/>
                <a:ea typeface="Verdana"/>
                <a:cs typeface="Verdana"/>
                <a:sym typeface="Verdana"/>
              </a:rPr>
              <a:t>Koneeseen ohjelmoidaan toimintaohjeita, joita kone suorittaa.</a:t>
            </a:r>
            <a:endParaRPr sz="2400">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2400" i="1">
                <a:latin typeface="Verdana"/>
                <a:ea typeface="Verdana"/>
                <a:cs typeface="Verdana"/>
                <a:sym typeface="Verdana"/>
              </a:rPr>
              <a:t>Kone simuloi syötettyä ohjelmointia, mutta ei opi uusia asioita.</a:t>
            </a:r>
            <a:endParaRPr sz="2400" i="1">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r>
              <a:rPr lang="fi-FI" sz="2400" b="1">
                <a:latin typeface="Verdana"/>
                <a:ea typeface="Verdana"/>
                <a:cs typeface="Verdana"/>
                <a:sym typeface="Verdana"/>
              </a:rPr>
              <a:t>2. </a:t>
            </a:r>
            <a:r>
              <a:rPr lang="fi-FI" sz="2400" b="1" u="sng">
                <a:latin typeface="Verdana"/>
                <a:ea typeface="Verdana"/>
                <a:cs typeface="Verdana"/>
                <a:sym typeface="Verdana"/>
              </a:rPr>
              <a:t>alhaalta ylös tekoäly (vahva tekoäly)</a:t>
            </a:r>
            <a:endParaRPr sz="2400" b="1" u="sng">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2400">
                <a:latin typeface="Verdana"/>
                <a:ea typeface="Verdana"/>
                <a:cs typeface="Verdana"/>
                <a:sym typeface="Verdana"/>
              </a:rPr>
              <a:t>Koneeseen ei ohjelmoida valmiina kaikkia ohjeita.</a:t>
            </a:r>
            <a:endParaRPr sz="2400">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2400" i="1">
                <a:latin typeface="Verdana"/>
                <a:ea typeface="Verdana"/>
                <a:cs typeface="Verdana"/>
                <a:sym typeface="Verdana"/>
              </a:rPr>
              <a:t>Syntyy oppia yrityksen ja erehdyksen kautta → </a:t>
            </a:r>
            <a:r>
              <a:rPr lang="fi-FI" sz="2400" b="1" i="1">
                <a:latin typeface="Verdana"/>
                <a:ea typeface="Verdana"/>
                <a:cs typeface="Verdana"/>
                <a:sym typeface="Verdana"/>
              </a:rPr>
              <a:t>koneoppiminen</a:t>
            </a:r>
            <a:endParaRPr sz="2400" b="1" i="1">
              <a:latin typeface="Verdana"/>
              <a:ea typeface="Verdana"/>
              <a:cs typeface="Verdana"/>
              <a:sym typeface="Verdana"/>
            </a:endParaRPr>
          </a:p>
          <a:p>
            <a:pPr marL="0" lvl="0" indent="0" algn="l" rtl="0">
              <a:spcBef>
                <a:spcPts val="1000"/>
              </a:spcBef>
              <a:spcAft>
                <a:spcPts val="0"/>
              </a:spcAft>
              <a:buNone/>
            </a:pPr>
            <a:endParaRPr sz="2400"/>
          </a:p>
        </p:txBody>
      </p:sp>
      <p:sp>
        <p:nvSpPr>
          <p:cNvPr id="444" name="Google Shape;444;p61"/>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445" name="Google Shape;445;p61"/>
          <p:cNvPicPr preferRelativeResize="0"/>
          <p:nvPr/>
        </p:nvPicPr>
        <p:blipFill>
          <a:blip r:embed="rId3">
            <a:alphaModFix/>
          </a:blip>
          <a:stretch>
            <a:fillRect/>
          </a:stretch>
        </p:blipFill>
        <p:spPr>
          <a:xfrm>
            <a:off x="6857217" y="1301390"/>
            <a:ext cx="5133500" cy="455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1000"/>
                                        <p:tgtEl>
                                          <p:spTgt spid="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xEl>
                                              <p:pRg st="1" end="1"/>
                                            </p:txEl>
                                          </p:spTgt>
                                        </p:tgtEl>
                                        <p:attrNameLst>
                                          <p:attrName>style.visibility</p:attrName>
                                        </p:attrNameLst>
                                      </p:cBhvr>
                                      <p:to>
                                        <p:strVal val="visible"/>
                                      </p:to>
                                    </p:set>
                                    <p:animEffect transition="in" filter="fade">
                                      <p:cBhvr>
                                        <p:cTn id="12" dur="1000"/>
                                        <p:tgtEl>
                                          <p:spTgt spid="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3">
                                            <p:txEl>
                                              <p:pRg st="2" end="2"/>
                                            </p:txEl>
                                          </p:spTgt>
                                        </p:tgtEl>
                                        <p:attrNameLst>
                                          <p:attrName>style.visibility</p:attrName>
                                        </p:attrNameLst>
                                      </p:cBhvr>
                                      <p:to>
                                        <p:strVal val="visible"/>
                                      </p:to>
                                    </p:set>
                                    <p:animEffect transition="in" filter="fade">
                                      <p:cBhvr>
                                        <p:cTn id="17" dur="1000"/>
                                        <p:tgtEl>
                                          <p:spTgt spid="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xEl>
                                              <p:pRg st="3" end="3"/>
                                            </p:txEl>
                                          </p:spTgt>
                                        </p:tgtEl>
                                        <p:attrNameLst>
                                          <p:attrName>style.visibility</p:attrName>
                                        </p:attrNameLst>
                                      </p:cBhvr>
                                      <p:to>
                                        <p:strVal val="visible"/>
                                      </p:to>
                                    </p:set>
                                    <p:animEffect transition="in" filter="fade">
                                      <p:cBhvr>
                                        <p:cTn id="22" dur="1000"/>
                                        <p:tgtEl>
                                          <p:spTgt spid="4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3">
                                            <p:txEl>
                                              <p:pRg st="4" end="4"/>
                                            </p:txEl>
                                          </p:spTgt>
                                        </p:tgtEl>
                                        <p:attrNameLst>
                                          <p:attrName>style.visibility</p:attrName>
                                        </p:attrNameLst>
                                      </p:cBhvr>
                                      <p:to>
                                        <p:strVal val="visible"/>
                                      </p:to>
                                    </p:set>
                                    <p:animEffect transition="in" filter="fade">
                                      <p:cBhvr>
                                        <p:cTn id="27" dur="1000"/>
                                        <p:tgtEl>
                                          <p:spTgt spid="4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3">
                                            <p:txEl>
                                              <p:pRg st="5" end="5"/>
                                            </p:txEl>
                                          </p:spTgt>
                                        </p:tgtEl>
                                        <p:attrNameLst>
                                          <p:attrName>style.visibility</p:attrName>
                                        </p:attrNameLst>
                                      </p:cBhvr>
                                      <p:to>
                                        <p:strVal val="visible"/>
                                      </p:to>
                                    </p:set>
                                    <p:animEffect transition="in" filter="fade">
                                      <p:cBhvr>
                                        <p:cTn id="32" dur="1000"/>
                                        <p:tgtEl>
                                          <p:spTgt spid="4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3">
                                            <p:txEl>
                                              <p:pRg st="6" end="6"/>
                                            </p:txEl>
                                          </p:spTgt>
                                        </p:tgtEl>
                                        <p:attrNameLst>
                                          <p:attrName>style.visibility</p:attrName>
                                        </p:attrNameLst>
                                      </p:cBhvr>
                                      <p:to>
                                        <p:strVal val="visible"/>
                                      </p:to>
                                    </p:set>
                                    <p:animEffect transition="in" filter="fade">
                                      <p:cBhvr>
                                        <p:cTn id="37" dur="1000"/>
                                        <p:tgtEl>
                                          <p:spTgt spid="4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457200" marR="0" lvl="0" indent="-508000" algn="l" rtl="0">
              <a:lnSpc>
                <a:spcPct val="90000"/>
              </a:lnSpc>
              <a:spcBef>
                <a:spcPts val="0"/>
              </a:spcBef>
              <a:spcAft>
                <a:spcPts val="0"/>
              </a:spcAft>
              <a:buClr>
                <a:schemeClr val="dk1"/>
              </a:buClr>
              <a:buSzPts val="4400"/>
              <a:buFont typeface="Calibri"/>
              <a:buAutoNum type="arabicPeriod"/>
            </a:pPr>
            <a:r>
              <a:rPr lang="fi-FI" sz="4400" b="0" i="0" u="none" strike="noStrike" cap="none">
                <a:solidFill>
                  <a:schemeClr val="dk1"/>
                </a:solidFill>
                <a:latin typeface="Calibri"/>
                <a:ea typeface="Calibri"/>
                <a:cs typeface="Calibri"/>
                <a:sym typeface="Calibri"/>
              </a:rPr>
              <a:t>Metafysiikka</a:t>
            </a:r>
            <a:endParaRPr sz="4400" b="0" i="0" u="none" strike="noStrike" cap="none">
              <a:solidFill>
                <a:schemeClr val="dk1"/>
              </a:solidFill>
              <a:latin typeface="Calibri"/>
              <a:ea typeface="Calibri"/>
              <a:cs typeface="Calibri"/>
              <a:sym typeface="Calibri"/>
            </a:endParaRPr>
          </a:p>
        </p:txBody>
      </p:sp>
      <p:sp>
        <p:nvSpPr>
          <p:cNvPr id="111" name="Google Shape;1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fi-FI" sz="2800" b="0" i="0" u="none" strike="noStrike" cap="none">
                <a:solidFill>
                  <a:schemeClr val="dk1"/>
                </a:solidFill>
                <a:latin typeface="Calibri"/>
                <a:ea typeface="Calibri"/>
                <a:cs typeface="Calibri"/>
                <a:sym typeface="Calibri"/>
              </a:rPr>
              <a:t>Pohtii olemassaoloa ja todellisuuden luonnetta</a:t>
            </a:r>
            <a:endParaRPr/>
          </a:p>
          <a:p>
            <a:pPr marL="228600" marR="0" lvl="0" indent="-228600" algn="l" rtl="0">
              <a:lnSpc>
                <a:spcPct val="90000"/>
              </a:lnSpc>
              <a:spcBef>
                <a:spcPts val="1000"/>
              </a:spcBef>
              <a:spcAft>
                <a:spcPts val="0"/>
              </a:spcAft>
              <a:buClr>
                <a:schemeClr val="dk1"/>
              </a:buClr>
              <a:buSzPts val="2800"/>
              <a:buFont typeface="Arial"/>
              <a:buChar char="•"/>
            </a:pPr>
            <a:r>
              <a:rPr lang="fi-FI" sz="2800" b="0" i="0" u="none" strike="noStrike" cap="none">
                <a:solidFill>
                  <a:schemeClr val="dk1"/>
                </a:solidFill>
                <a:latin typeface="Calibri"/>
                <a:ea typeface="Calibri"/>
                <a:cs typeface="Calibri"/>
                <a:sym typeface="Calibri"/>
              </a:rPr>
              <a:t>Jaetaan:</a:t>
            </a:r>
            <a:endParaRPr/>
          </a:p>
          <a:p>
            <a:pPr marL="228600" marR="0" lvl="0" indent="-228600" algn="l" rtl="0">
              <a:lnSpc>
                <a:spcPct val="90000"/>
              </a:lnSpc>
              <a:spcBef>
                <a:spcPts val="1000"/>
              </a:spcBef>
              <a:spcAft>
                <a:spcPts val="0"/>
              </a:spcAft>
              <a:buClr>
                <a:schemeClr val="dk1"/>
              </a:buClr>
              <a:buSzPts val="2800"/>
              <a:buFont typeface="Arial"/>
              <a:buChar char="•"/>
            </a:pPr>
            <a:r>
              <a:rPr lang="fi-FI" sz="2800" b="1" i="0" u="sng" strike="noStrike" cap="none">
                <a:solidFill>
                  <a:schemeClr val="dk1"/>
                </a:solidFill>
                <a:latin typeface="Calibri"/>
                <a:ea typeface="Calibri"/>
                <a:cs typeface="Calibri"/>
                <a:sym typeface="Calibri"/>
              </a:rPr>
              <a:t>1. Ontologiaan</a:t>
            </a:r>
            <a:r>
              <a:rPr lang="fi-FI" sz="2800" b="0" i="0" u="sng" strike="noStrike" cap="none">
                <a:solidFill>
                  <a:schemeClr val="dk1"/>
                </a:solidFill>
                <a:latin typeface="Calibri"/>
                <a:ea typeface="Calibri"/>
                <a:cs typeface="Calibri"/>
                <a:sym typeface="Calibri"/>
              </a:rPr>
              <a:t>: todellisuuden luonne → filosofian ala</a:t>
            </a:r>
            <a:endParaRPr sz="2800" b="0" i="0" u="sng"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fi-FI" sz="2800" b="1" i="0" u="none" strike="noStrike" cap="none">
                <a:solidFill>
                  <a:schemeClr val="dk1"/>
                </a:solidFill>
                <a:latin typeface="Calibri"/>
                <a:ea typeface="Calibri"/>
                <a:cs typeface="Calibri"/>
                <a:sym typeface="Calibri"/>
              </a:rPr>
              <a:t>3. Kosmologiaan</a:t>
            </a:r>
            <a:r>
              <a:rPr lang="fi-FI" sz="2800" b="0" i="0" u="none" strike="noStrike" cap="none">
                <a:solidFill>
                  <a:schemeClr val="dk1"/>
                </a:solidFill>
                <a:latin typeface="Calibri"/>
                <a:ea typeface="Calibri"/>
                <a:cs typeface="Calibri"/>
                <a:sym typeface="Calibri"/>
              </a:rPr>
              <a:t>: maailmankaikkeuden synty, rakenne ja olevan järjestäytyminen (tähtitiede, luonnontiede) </a:t>
            </a:r>
            <a:endParaRPr/>
          </a:p>
          <a:p>
            <a:pPr marL="228600" marR="0" lvl="0" indent="-228600" algn="l" rtl="0">
              <a:lnSpc>
                <a:spcPct val="90000"/>
              </a:lnSpc>
              <a:spcBef>
                <a:spcPts val="1000"/>
              </a:spcBef>
              <a:spcAft>
                <a:spcPts val="0"/>
              </a:spcAft>
              <a:buClr>
                <a:schemeClr val="dk1"/>
              </a:buClr>
              <a:buSzPts val="2800"/>
              <a:buFont typeface="Arial"/>
              <a:buChar char="•"/>
            </a:pPr>
            <a:r>
              <a:rPr lang="fi-FI" sz="2800" b="1" i="0" u="none" strike="noStrike" cap="none">
                <a:solidFill>
                  <a:schemeClr val="dk1"/>
                </a:solidFill>
                <a:latin typeface="Calibri"/>
                <a:ea typeface="Calibri"/>
                <a:cs typeface="Calibri"/>
                <a:sym typeface="Calibri"/>
              </a:rPr>
              <a:t>3. </a:t>
            </a:r>
            <a:r>
              <a:rPr lang="fi-FI" b="1"/>
              <a:t>T</a:t>
            </a:r>
            <a:r>
              <a:rPr lang="fi-FI" sz="2800" b="1" i="0" u="none" strike="noStrike" cap="none">
                <a:solidFill>
                  <a:schemeClr val="dk1"/>
                </a:solidFill>
                <a:latin typeface="Calibri"/>
                <a:ea typeface="Calibri"/>
                <a:cs typeface="Calibri"/>
                <a:sym typeface="Calibri"/>
              </a:rPr>
              <a:t>eologiaan</a:t>
            </a:r>
            <a:r>
              <a:rPr lang="fi-FI" sz="2800" b="0" i="0" u="none" strike="noStrike" cap="none">
                <a:solidFill>
                  <a:schemeClr val="dk1"/>
                </a:solidFill>
                <a:latin typeface="Calibri"/>
                <a:ea typeface="Calibri"/>
                <a:cs typeface="Calibri"/>
                <a:sym typeface="Calibri"/>
              </a:rPr>
              <a:t>: Jumalan olemassaolo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 calcmode="lin" valueType="num">
                                      <p:cBhvr additive="base">
                                        <p:cTn id="7" dur="500"/>
                                        <p:tgtEl>
                                          <p:spTgt spid="1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1">
                                            <p:txEl>
                                              <p:pRg st="1" end="1"/>
                                            </p:txEl>
                                          </p:spTgt>
                                        </p:tgtEl>
                                        <p:attrNameLst>
                                          <p:attrName>style.visibility</p:attrName>
                                        </p:attrNameLst>
                                      </p:cBhvr>
                                      <p:to>
                                        <p:strVal val="visible"/>
                                      </p:to>
                                    </p:set>
                                    <p:anim calcmode="lin" valueType="num">
                                      <p:cBhvr additive="base">
                                        <p:cTn id="12" dur="500"/>
                                        <p:tgtEl>
                                          <p:spTgt spid="1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1">
                                            <p:txEl>
                                              <p:pRg st="2" end="2"/>
                                            </p:txEl>
                                          </p:spTgt>
                                        </p:tgtEl>
                                        <p:attrNameLst>
                                          <p:attrName>style.visibility</p:attrName>
                                        </p:attrNameLst>
                                      </p:cBhvr>
                                      <p:to>
                                        <p:strVal val="visible"/>
                                      </p:to>
                                    </p:set>
                                    <p:anim calcmode="lin" valueType="num">
                                      <p:cBhvr additive="base">
                                        <p:cTn id="17" dur="500"/>
                                        <p:tgtEl>
                                          <p:spTgt spid="1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1">
                                            <p:txEl>
                                              <p:pRg st="3" end="3"/>
                                            </p:txEl>
                                          </p:spTgt>
                                        </p:tgtEl>
                                        <p:attrNameLst>
                                          <p:attrName>style.visibility</p:attrName>
                                        </p:attrNameLst>
                                      </p:cBhvr>
                                      <p:to>
                                        <p:strVal val="visible"/>
                                      </p:to>
                                    </p:set>
                                    <p:anim calcmode="lin" valueType="num">
                                      <p:cBhvr additive="base">
                                        <p:cTn id="22" dur="500"/>
                                        <p:tgtEl>
                                          <p:spTgt spid="1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1">
                                            <p:txEl>
                                              <p:pRg st="4" end="4"/>
                                            </p:txEl>
                                          </p:spTgt>
                                        </p:tgtEl>
                                        <p:attrNameLst>
                                          <p:attrName>style.visibility</p:attrName>
                                        </p:attrNameLst>
                                      </p:cBhvr>
                                      <p:to>
                                        <p:strVal val="visible"/>
                                      </p:to>
                                    </p:set>
                                    <p:anim calcmode="lin" valueType="num">
                                      <p:cBhvr additive="base">
                                        <p:cTn id="27" dur="500"/>
                                        <p:tgtEl>
                                          <p:spTgt spid="1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
                                            <p:txEl>
                                              <p:pRg st="0" end="0"/>
                                            </p:txEl>
                                          </p:spTgt>
                                        </p:tgtEl>
                                        <p:attrNameLst>
                                          <p:attrName>style.visibility</p:attrName>
                                        </p:attrNameLst>
                                      </p:cBhvr>
                                      <p:to>
                                        <p:strVal val="visible"/>
                                      </p:to>
                                    </p:set>
                                    <p:animEffect transition="in" filter="fade">
                                      <p:cBhvr>
                                        <p:cTn id="32" dur="1000"/>
                                        <p:tgtEl>
                                          <p:spTgt spid="1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
                                            <p:txEl>
                                              <p:pRg st="1" end="1"/>
                                            </p:txEl>
                                          </p:spTgt>
                                        </p:tgtEl>
                                        <p:attrNameLst>
                                          <p:attrName>style.visibility</p:attrName>
                                        </p:attrNameLst>
                                      </p:cBhvr>
                                      <p:to>
                                        <p:strVal val="visible"/>
                                      </p:to>
                                    </p:set>
                                    <p:animEffect transition="in" filter="fade">
                                      <p:cBhvr>
                                        <p:cTn id="37" dur="1000"/>
                                        <p:tgtEl>
                                          <p:spTgt spid="1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1">
                                            <p:txEl>
                                              <p:pRg st="2" end="2"/>
                                            </p:txEl>
                                          </p:spTgt>
                                        </p:tgtEl>
                                        <p:attrNameLst>
                                          <p:attrName>style.visibility</p:attrName>
                                        </p:attrNameLst>
                                      </p:cBhvr>
                                      <p:to>
                                        <p:strVal val="visible"/>
                                      </p:to>
                                    </p:set>
                                    <p:animEffect transition="in" filter="fade">
                                      <p:cBhvr>
                                        <p:cTn id="42" dur="1000"/>
                                        <p:tgtEl>
                                          <p:spTgt spid="1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1">
                                            <p:txEl>
                                              <p:pRg st="3" end="3"/>
                                            </p:txEl>
                                          </p:spTgt>
                                        </p:tgtEl>
                                        <p:attrNameLst>
                                          <p:attrName>style.visibility</p:attrName>
                                        </p:attrNameLst>
                                      </p:cBhvr>
                                      <p:to>
                                        <p:strVal val="visible"/>
                                      </p:to>
                                    </p:set>
                                    <p:animEffect transition="in" filter="fade">
                                      <p:cBhvr>
                                        <p:cTn id="47" dur="1000"/>
                                        <p:tgtEl>
                                          <p:spTgt spid="1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1">
                                            <p:txEl>
                                              <p:pRg st="4" end="4"/>
                                            </p:txEl>
                                          </p:spTgt>
                                        </p:tgtEl>
                                        <p:attrNameLst>
                                          <p:attrName>style.visibility</p:attrName>
                                        </p:attrNameLst>
                                      </p:cBhvr>
                                      <p:to>
                                        <p:strVal val="visible"/>
                                      </p:to>
                                    </p:set>
                                    <p:animEffect transition="in" filter="fade">
                                      <p:cBhvr>
                                        <p:cTn id="52" dur="1000"/>
                                        <p:tgtEl>
                                          <p:spTgt spid="1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2"/>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Videoita</a:t>
            </a:r>
            <a:endParaRPr dirty="0"/>
          </a:p>
        </p:txBody>
      </p:sp>
      <p:sp>
        <p:nvSpPr>
          <p:cNvPr id="451" name="Google Shape;451;p62"/>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buNone/>
            </a:pPr>
            <a:r>
              <a:rPr lang="fi-FI" dirty="0">
                <a:hlinkClick r:id="rId3"/>
              </a:rPr>
              <a:t>https://youtu.be/8dMFJpEGNLQ</a:t>
            </a:r>
            <a:endParaRPr lang="fi-FI" dirty="0"/>
          </a:p>
          <a:p>
            <a:pPr marL="0" lvl="0" indent="0">
              <a:buNone/>
            </a:pPr>
            <a:r>
              <a:rPr lang="fi-FI" dirty="0"/>
              <a:t>Alpha Go</a:t>
            </a:r>
            <a:endParaRPr dirty="0"/>
          </a:p>
          <a:p>
            <a:pPr marL="0" lvl="0" indent="0" algn="l" rtl="0">
              <a:spcBef>
                <a:spcPts val="1000"/>
              </a:spcBef>
              <a:spcAft>
                <a:spcPts val="0"/>
              </a:spcAft>
              <a:buNone/>
            </a:pPr>
            <a:r>
              <a:rPr lang="fi-FI" sz="1100" u="sng" dirty="0">
                <a:solidFill>
                  <a:schemeClr val="hlink"/>
                </a:solidFill>
                <a:latin typeface="Arial"/>
                <a:ea typeface="Arial"/>
                <a:cs typeface="Arial"/>
                <a:sym typeface="Arial"/>
                <a:hlinkClick r:id="rId4"/>
              </a:rPr>
              <a:t>https://www.youtube.com/watch?v=_sBBaNYex3E</a:t>
            </a:r>
            <a:endParaRPr dirty="0"/>
          </a:p>
          <a:p>
            <a:pPr marL="0" lvl="0" indent="0" algn="l" rtl="0">
              <a:spcBef>
                <a:spcPts val="1000"/>
              </a:spcBef>
              <a:spcAft>
                <a:spcPts val="0"/>
              </a:spcAft>
              <a:buNone/>
            </a:pPr>
            <a:r>
              <a:rPr lang="fi-FI" sz="1100" u="sng" dirty="0">
                <a:solidFill>
                  <a:schemeClr val="hlink"/>
                </a:solidFill>
                <a:latin typeface="Arial"/>
                <a:ea typeface="Arial"/>
                <a:cs typeface="Arial"/>
                <a:sym typeface="Arial"/>
                <a:hlinkClick r:id="rId5"/>
              </a:rPr>
              <a:t>https://www.youtube.com/watch?v=rVlhMGQgDkY</a:t>
            </a:r>
            <a:r>
              <a:rPr lang="fi-FI" dirty="0"/>
              <a:t> Boston Dynamics</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fi-FI" sz="1100" u="sng" dirty="0">
                <a:solidFill>
                  <a:schemeClr val="hlink"/>
                </a:solidFill>
                <a:latin typeface="Arial"/>
                <a:ea typeface="Arial"/>
                <a:cs typeface="Arial"/>
                <a:sym typeface="Arial"/>
                <a:hlinkClick r:id="rId6"/>
              </a:rPr>
              <a:t>https://www.is.fi/kotimaa/art-2000005630399.html</a:t>
            </a:r>
            <a:r>
              <a:rPr lang="fi-FI" dirty="0"/>
              <a:t> androidirobotti Sophia</a:t>
            </a:r>
            <a:endParaRPr dirty="0"/>
          </a:p>
        </p:txBody>
      </p:sp>
      <p:sp>
        <p:nvSpPr>
          <p:cNvPr id="452" name="Google Shape;452;p62"/>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Kpl 7. Onko tekoäly mahdollista?</a:t>
            </a:r>
            <a:endParaRPr dirty="0"/>
          </a:p>
        </p:txBody>
      </p:sp>
      <p:sp>
        <p:nvSpPr>
          <p:cNvPr id="458" name="Google Shape;458;p63"/>
          <p:cNvSpPr txBox="1">
            <a:spLocks noGrp="1"/>
          </p:cNvSpPr>
          <p:nvPr>
            <p:ph type="body" idx="1"/>
          </p:nvPr>
        </p:nvSpPr>
        <p:spPr>
          <a:xfrm>
            <a:off x="229125" y="1476075"/>
            <a:ext cx="6042000" cy="4700700"/>
          </a:xfrm>
          <a:prstGeom prst="rect">
            <a:avLst/>
          </a:prstGeom>
        </p:spPr>
        <p:txBody>
          <a:bodyPr spcFirstLastPara="1" wrap="square" lIns="91425" tIns="91425" rIns="91425" bIns="91425" anchor="t" anchorCtr="0">
            <a:noAutofit/>
          </a:bodyPr>
          <a:lstStyle/>
          <a:p>
            <a:pPr marL="457200" lvl="0" indent="-419100" algn="l" rtl="0">
              <a:lnSpc>
                <a:spcPct val="120000"/>
              </a:lnSpc>
              <a:spcBef>
                <a:spcPts val="0"/>
              </a:spcBef>
              <a:spcAft>
                <a:spcPts val="0"/>
              </a:spcAft>
              <a:buSzPts val="3000"/>
              <a:buFont typeface="Verdana"/>
              <a:buChar char="•"/>
            </a:pPr>
            <a:r>
              <a:rPr lang="fi-FI" sz="3000" b="1" dirty="0">
                <a:latin typeface="Verdana"/>
                <a:ea typeface="Verdana"/>
                <a:cs typeface="Verdana"/>
                <a:sym typeface="Verdana"/>
              </a:rPr>
              <a:t>John </a:t>
            </a:r>
            <a:r>
              <a:rPr lang="fi-FI" sz="3000" b="1" dirty="0" err="1">
                <a:latin typeface="Verdana"/>
                <a:ea typeface="Verdana"/>
                <a:cs typeface="Verdana"/>
                <a:sym typeface="Verdana"/>
              </a:rPr>
              <a:t>Searle</a:t>
            </a:r>
            <a:r>
              <a:rPr lang="fi-FI" sz="3000" b="1" dirty="0">
                <a:latin typeface="Verdana"/>
                <a:ea typeface="Verdana"/>
                <a:cs typeface="Verdana"/>
                <a:sym typeface="Verdana"/>
              </a:rPr>
              <a:t>:</a:t>
            </a:r>
            <a:endParaRPr sz="3000" b="1" dirty="0">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3000" b="1" dirty="0">
                <a:latin typeface="Verdana"/>
                <a:ea typeface="Verdana"/>
                <a:cs typeface="Verdana"/>
                <a:sym typeface="Verdana"/>
              </a:rPr>
              <a:t>Heikko tekoäly</a:t>
            </a:r>
            <a:r>
              <a:rPr lang="fi-FI" sz="3000" dirty="0">
                <a:latin typeface="Verdana"/>
                <a:ea typeface="Verdana"/>
                <a:cs typeface="Verdana"/>
                <a:sym typeface="Verdana"/>
              </a:rPr>
              <a:t> vain </a:t>
            </a:r>
            <a:r>
              <a:rPr lang="fi-FI" sz="3000" i="1" dirty="0">
                <a:latin typeface="Verdana"/>
                <a:ea typeface="Verdana"/>
                <a:cs typeface="Verdana"/>
                <a:sym typeface="Verdana"/>
              </a:rPr>
              <a:t>simuloi</a:t>
            </a:r>
            <a:r>
              <a:rPr lang="fi-FI" sz="3000" dirty="0">
                <a:latin typeface="Verdana"/>
                <a:ea typeface="Verdana"/>
                <a:cs typeface="Verdana"/>
                <a:sym typeface="Verdana"/>
              </a:rPr>
              <a:t> siihen ohjelmoitua älyä (ei todellista älyä)</a:t>
            </a:r>
            <a:endParaRPr sz="3000" dirty="0">
              <a:latin typeface="Verdana"/>
              <a:ea typeface="Verdana"/>
              <a:cs typeface="Verdana"/>
              <a:sym typeface="Verdana"/>
            </a:endParaRPr>
          </a:p>
          <a:p>
            <a:pPr marL="749300" lvl="0" indent="-279400" algn="l" rtl="0">
              <a:lnSpc>
                <a:spcPct val="120000"/>
              </a:lnSpc>
              <a:spcBef>
                <a:spcPts val="0"/>
              </a:spcBef>
              <a:spcAft>
                <a:spcPts val="0"/>
              </a:spcAft>
              <a:buClr>
                <a:schemeClr val="dk1"/>
              </a:buClr>
              <a:buSzPts val="1100"/>
              <a:buFont typeface="Arial"/>
              <a:buNone/>
            </a:pPr>
            <a:r>
              <a:rPr lang="fi-FI" sz="3000" b="1" dirty="0">
                <a:latin typeface="Verdana"/>
                <a:ea typeface="Verdana"/>
                <a:cs typeface="Verdana"/>
                <a:sym typeface="Verdana"/>
              </a:rPr>
              <a:t>Vahva tekoäly</a:t>
            </a:r>
            <a:r>
              <a:rPr lang="fi-FI" sz="3000" dirty="0">
                <a:latin typeface="Verdana"/>
                <a:ea typeface="Verdana"/>
                <a:cs typeface="Verdana"/>
                <a:sym typeface="Verdana"/>
              </a:rPr>
              <a:t> on todellista tekoälyä – </a:t>
            </a:r>
            <a:r>
              <a:rPr lang="fi-FI" sz="3000" i="1" dirty="0">
                <a:latin typeface="Verdana"/>
                <a:ea typeface="Verdana"/>
                <a:cs typeface="Verdana"/>
                <a:sym typeface="Verdana"/>
              </a:rPr>
              <a:t>kone ymmärtää tekemäänsä, sillä on mielentiloja ja jonkinlainen </a:t>
            </a:r>
            <a:r>
              <a:rPr lang="fi-FI" sz="3000" i="1" u="sng" dirty="0">
                <a:latin typeface="Verdana"/>
                <a:ea typeface="Verdana"/>
                <a:cs typeface="Verdana"/>
                <a:sym typeface="Verdana"/>
              </a:rPr>
              <a:t>tietoisuus</a:t>
            </a:r>
            <a:r>
              <a:rPr lang="fi-FI" sz="3000" i="1" dirty="0">
                <a:latin typeface="Verdana"/>
                <a:ea typeface="Verdana"/>
                <a:cs typeface="Verdana"/>
                <a:sym typeface="Verdana"/>
              </a:rPr>
              <a:t>.</a:t>
            </a:r>
            <a:endParaRPr sz="3000" i="1" dirty="0">
              <a:latin typeface="Verdana"/>
              <a:ea typeface="Verdana"/>
              <a:cs typeface="Verdana"/>
              <a:sym typeface="Verdana"/>
            </a:endParaRPr>
          </a:p>
          <a:p>
            <a:pPr marL="0" lvl="0" indent="0" algn="l" rtl="0">
              <a:spcBef>
                <a:spcPts val="1000"/>
              </a:spcBef>
              <a:spcAft>
                <a:spcPts val="0"/>
              </a:spcAft>
              <a:buNone/>
            </a:pPr>
            <a:endParaRPr sz="3000" dirty="0"/>
          </a:p>
        </p:txBody>
      </p:sp>
      <p:sp>
        <p:nvSpPr>
          <p:cNvPr id="459" name="Google Shape;459;p63"/>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460" name="Google Shape;460;p63"/>
          <p:cNvPicPr preferRelativeResize="0"/>
          <p:nvPr/>
        </p:nvPicPr>
        <p:blipFill>
          <a:blip r:embed="rId3">
            <a:alphaModFix/>
          </a:blip>
          <a:stretch>
            <a:fillRect/>
          </a:stretch>
        </p:blipFill>
        <p:spPr>
          <a:xfrm>
            <a:off x="6172200" y="1604925"/>
            <a:ext cx="5866325" cy="3842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xEl>
                                              <p:pRg st="0" end="0"/>
                                            </p:txEl>
                                          </p:spTgt>
                                        </p:tgtEl>
                                        <p:attrNameLst>
                                          <p:attrName>style.visibility</p:attrName>
                                        </p:attrNameLst>
                                      </p:cBhvr>
                                      <p:to>
                                        <p:strVal val="visible"/>
                                      </p:to>
                                    </p:set>
                                    <p:animEffect transition="in" filter="fade">
                                      <p:cBhvr>
                                        <p:cTn id="7" dur="1000"/>
                                        <p:tgtEl>
                                          <p:spTgt spid="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8">
                                            <p:txEl>
                                              <p:pRg st="1" end="1"/>
                                            </p:txEl>
                                          </p:spTgt>
                                        </p:tgtEl>
                                        <p:attrNameLst>
                                          <p:attrName>style.visibility</p:attrName>
                                        </p:attrNameLst>
                                      </p:cBhvr>
                                      <p:to>
                                        <p:strVal val="visible"/>
                                      </p:to>
                                    </p:set>
                                    <p:animEffect transition="in" filter="fade">
                                      <p:cBhvr>
                                        <p:cTn id="12" dur="1000"/>
                                        <p:tgtEl>
                                          <p:spTgt spid="4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8">
                                            <p:txEl>
                                              <p:pRg st="2" end="2"/>
                                            </p:txEl>
                                          </p:spTgt>
                                        </p:tgtEl>
                                        <p:attrNameLst>
                                          <p:attrName>style.visibility</p:attrName>
                                        </p:attrNameLst>
                                      </p:cBhvr>
                                      <p:to>
                                        <p:strVal val="visible"/>
                                      </p:to>
                                    </p:set>
                                    <p:animEffect transition="in" filter="fade">
                                      <p:cBhvr>
                                        <p:cTn id="17" dur="1000"/>
                                        <p:tgtEl>
                                          <p:spTgt spid="4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Kpl 8: Mitä on tietoisuus?</a:t>
            </a:r>
            <a:endParaRPr dirty="0"/>
          </a:p>
        </p:txBody>
      </p:sp>
      <p:sp>
        <p:nvSpPr>
          <p:cNvPr id="466" name="Google Shape;466;p64"/>
          <p:cNvSpPr txBox="1">
            <a:spLocks noGrp="1"/>
          </p:cNvSpPr>
          <p:nvPr>
            <p:ph type="body" idx="1"/>
          </p:nvPr>
        </p:nvSpPr>
        <p:spPr>
          <a:xfrm>
            <a:off x="171850" y="1443789"/>
            <a:ext cx="6974908" cy="5225561"/>
          </a:xfrm>
          <a:prstGeom prst="rect">
            <a:avLst/>
          </a:prstGeom>
        </p:spPr>
        <p:txBody>
          <a:bodyPr spcFirstLastPara="1" wrap="square" lIns="91425" tIns="91425" rIns="91425" bIns="91425" anchor="t" anchorCtr="0">
            <a:noAutofit/>
          </a:bodyPr>
          <a:lstStyle/>
          <a:p>
            <a:pPr marL="457200" lvl="0" indent="-381000" algn="l" rtl="0">
              <a:lnSpc>
                <a:spcPct val="120000"/>
              </a:lnSpc>
              <a:spcBef>
                <a:spcPts val="0"/>
              </a:spcBef>
              <a:spcAft>
                <a:spcPts val="0"/>
              </a:spcAft>
              <a:buSzPts val="2400"/>
              <a:buFont typeface="Verdana"/>
              <a:buChar char="•"/>
            </a:pPr>
            <a:r>
              <a:rPr lang="fi-FI" sz="2400" b="1" dirty="0">
                <a:latin typeface="Verdana"/>
                <a:ea typeface="Verdana"/>
                <a:cs typeface="Verdana"/>
                <a:sym typeface="Verdana"/>
              </a:rPr>
              <a:t>Tietoisuus </a:t>
            </a:r>
            <a:r>
              <a:rPr lang="fi-FI" sz="2400" dirty="0">
                <a:latin typeface="Verdana"/>
                <a:ea typeface="Verdana"/>
                <a:cs typeface="Verdana"/>
                <a:sym typeface="Verdana"/>
              </a:rPr>
              <a:t>on..</a:t>
            </a:r>
            <a:endParaRPr sz="2400" dirty="0">
              <a:latin typeface="Verdana"/>
              <a:ea typeface="Verdana"/>
              <a:cs typeface="Verdana"/>
              <a:sym typeface="Verdana"/>
            </a:endParaRPr>
          </a:p>
          <a:p>
            <a:pPr marL="914400" lvl="1" indent="-381000" algn="l" rtl="0">
              <a:lnSpc>
                <a:spcPct val="120000"/>
              </a:lnSpc>
              <a:spcBef>
                <a:spcPts val="0"/>
              </a:spcBef>
              <a:spcAft>
                <a:spcPts val="0"/>
              </a:spcAft>
              <a:buSzPts val="2400"/>
              <a:buFont typeface="Verdana"/>
              <a:buChar char="•"/>
            </a:pPr>
            <a:r>
              <a:rPr lang="fi-FI" dirty="0">
                <a:latin typeface="Verdana"/>
                <a:ea typeface="Verdana"/>
                <a:cs typeface="Verdana"/>
                <a:sym typeface="Verdana"/>
              </a:rPr>
              <a:t>Havainnot ja ymmärrys ympäröivästä maailmasta</a:t>
            </a:r>
          </a:p>
          <a:p>
            <a:pPr marL="914400" lvl="1" indent="-381000" algn="l" rtl="0">
              <a:lnSpc>
                <a:spcPct val="120000"/>
              </a:lnSpc>
              <a:spcBef>
                <a:spcPts val="0"/>
              </a:spcBef>
              <a:spcAft>
                <a:spcPts val="0"/>
              </a:spcAft>
              <a:buSzPts val="2400"/>
              <a:buFont typeface="Verdana"/>
              <a:buChar char="•"/>
            </a:pPr>
            <a:r>
              <a:rPr lang="fi-FI" dirty="0">
                <a:latin typeface="Verdana"/>
                <a:ea typeface="Verdana"/>
                <a:cs typeface="Verdana"/>
                <a:sym typeface="Verdana"/>
              </a:rPr>
              <a:t>Ajatukset, muistot (tajunnanvirta)</a:t>
            </a:r>
            <a:endParaRPr dirty="0">
              <a:latin typeface="Verdana"/>
              <a:ea typeface="Verdana"/>
              <a:cs typeface="Verdana"/>
              <a:sym typeface="Verdana"/>
            </a:endParaRPr>
          </a:p>
          <a:p>
            <a:pPr marL="914400" lvl="1" indent="-381000" algn="l" rtl="0">
              <a:lnSpc>
                <a:spcPct val="120000"/>
              </a:lnSpc>
              <a:spcBef>
                <a:spcPts val="0"/>
              </a:spcBef>
              <a:spcAft>
                <a:spcPts val="0"/>
              </a:spcAft>
              <a:buSzPts val="2400"/>
              <a:buFont typeface="Verdana"/>
              <a:buChar char="•"/>
            </a:pPr>
            <a:r>
              <a:rPr lang="fi-FI" dirty="0">
                <a:latin typeface="Verdana"/>
                <a:ea typeface="Verdana"/>
                <a:cs typeface="Verdana"/>
                <a:sym typeface="Verdana"/>
              </a:rPr>
              <a:t>Itsetietoisuus</a:t>
            </a:r>
          </a:p>
          <a:p>
            <a:pPr marL="914400" lvl="1" indent="-381000" algn="l" rtl="0">
              <a:lnSpc>
                <a:spcPct val="120000"/>
              </a:lnSpc>
              <a:spcBef>
                <a:spcPts val="0"/>
              </a:spcBef>
              <a:spcAft>
                <a:spcPts val="0"/>
              </a:spcAft>
              <a:buSzPts val="2400"/>
              <a:buFont typeface="Verdana"/>
              <a:buChar char="•"/>
            </a:pPr>
            <a:r>
              <a:rPr lang="fi-FI" dirty="0">
                <a:latin typeface="Verdana"/>
                <a:ea typeface="Verdana"/>
                <a:cs typeface="Verdana"/>
                <a:sym typeface="Verdana"/>
              </a:rPr>
              <a:t>Henkilökohtainen kokemus (</a:t>
            </a:r>
            <a:r>
              <a:rPr lang="fi-FI" dirty="0" err="1">
                <a:latin typeface="Verdana"/>
                <a:ea typeface="Verdana"/>
                <a:cs typeface="Verdana"/>
                <a:sym typeface="Verdana"/>
              </a:rPr>
              <a:t>kvalia</a:t>
            </a:r>
            <a:r>
              <a:rPr lang="fi-FI" dirty="0">
                <a:latin typeface="Verdana"/>
                <a:ea typeface="Verdana"/>
                <a:cs typeface="Verdana"/>
                <a:sym typeface="Verdana"/>
              </a:rPr>
              <a:t>)</a:t>
            </a:r>
            <a:endParaRPr dirty="0">
              <a:latin typeface="Verdana"/>
              <a:ea typeface="Verdana"/>
              <a:cs typeface="Verdana"/>
              <a:sym typeface="Verdana"/>
            </a:endParaRPr>
          </a:p>
          <a:p>
            <a:pPr marL="0" lvl="0" indent="0" algn="l" rtl="0">
              <a:spcBef>
                <a:spcPts val="1000"/>
              </a:spcBef>
              <a:spcAft>
                <a:spcPts val="0"/>
              </a:spcAft>
              <a:buNone/>
            </a:pPr>
            <a:endParaRPr sz="2400" dirty="0"/>
          </a:p>
          <a:p>
            <a:pPr marL="0" lvl="0" indent="0" algn="l" rtl="0">
              <a:spcBef>
                <a:spcPts val="1000"/>
              </a:spcBef>
              <a:spcAft>
                <a:spcPts val="0"/>
              </a:spcAft>
              <a:buNone/>
            </a:pPr>
            <a:r>
              <a:rPr lang="fi-FI" sz="2400" dirty="0"/>
              <a:t>→ erottaa ihmisen kehittyneistä eläimistä (esim. koira) , tekoälystä ja kehittymättömistä eläimistä (esim. muurahaiset)</a:t>
            </a:r>
            <a:endParaRPr sz="2400" dirty="0"/>
          </a:p>
        </p:txBody>
      </p:sp>
      <p:sp>
        <p:nvSpPr>
          <p:cNvPr id="467" name="Google Shape;467;p64"/>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pic>
        <p:nvPicPr>
          <p:cNvPr id="468" name="Google Shape;468;p64"/>
          <p:cNvPicPr preferRelativeResize="0"/>
          <p:nvPr/>
        </p:nvPicPr>
        <p:blipFill>
          <a:blip r:embed="rId3">
            <a:alphaModFix/>
          </a:blip>
          <a:stretch>
            <a:fillRect/>
          </a:stretch>
        </p:blipFill>
        <p:spPr>
          <a:xfrm>
            <a:off x="9145725" y="0"/>
            <a:ext cx="2569900" cy="3731450"/>
          </a:xfrm>
          <a:prstGeom prst="rect">
            <a:avLst/>
          </a:prstGeom>
          <a:noFill/>
          <a:ln>
            <a:noFill/>
          </a:ln>
        </p:spPr>
      </p:pic>
      <p:pic>
        <p:nvPicPr>
          <p:cNvPr id="469" name="Google Shape;469;p64"/>
          <p:cNvPicPr preferRelativeResize="0"/>
          <p:nvPr/>
        </p:nvPicPr>
        <p:blipFill>
          <a:blip r:embed="rId4">
            <a:alphaModFix/>
          </a:blip>
          <a:stretch>
            <a:fillRect/>
          </a:stretch>
        </p:blipFill>
        <p:spPr>
          <a:xfrm>
            <a:off x="8422900" y="4028025"/>
            <a:ext cx="3471424" cy="26035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animEffect transition="in" filter="fade">
                                      <p:cBhvr>
                                        <p:cTn id="7" dur="1000"/>
                                        <p:tgtEl>
                                          <p:spTgt spid="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6">
                                            <p:txEl>
                                              <p:pRg st="1" end="1"/>
                                            </p:txEl>
                                          </p:spTgt>
                                        </p:tgtEl>
                                        <p:attrNameLst>
                                          <p:attrName>style.visibility</p:attrName>
                                        </p:attrNameLst>
                                      </p:cBhvr>
                                      <p:to>
                                        <p:strVal val="visible"/>
                                      </p:to>
                                    </p:set>
                                    <p:animEffect transition="in" filter="fade">
                                      <p:cBhvr>
                                        <p:cTn id="12" dur="1000"/>
                                        <p:tgtEl>
                                          <p:spTgt spid="4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6">
                                            <p:txEl>
                                              <p:pRg st="2" end="2"/>
                                            </p:txEl>
                                          </p:spTgt>
                                        </p:tgtEl>
                                        <p:attrNameLst>
                                          <p:attrName>style.visibility</p:attrName>
                                        </p:attrNameLst>
                                      </p:cBhvr>
                                      <p:to>
                                        <p:strVal val="visible"/>
                                      </p:to>
                                    </p:set>
                                    <p:animEffect transition="in" filter="fade">
                                      <p:cBhvr>
                                        <p:cTn id="17" dur="1000"/>
                                        <p:tgtEl>
                                          <p:spTgt spid="4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6">
                                            <p:txEl>
                                              <p:pRg st="3" end="3"/>
                                            </p:txEl>
                                          </p:spTgt>
                                        </p:tgtEl>
                                        <p:attrNameLst>
                                          <p:attrName>style.visibility</p:attrName>
                                        </p:attrNameLst>
                                      </p:cBhvr>
                                      <p:to>
                                        <p:strVal val="visible"/>
                                      </p:to>
                                    </p:set>
                                    <p:animEffect transition="in" filter="fade">
                                      <p:cBhvr>
                                        <p:cTn id="22" dur="1000"/>
                                        <p:tgtEl>
                                          <p:spTgt spid="4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6">
                                            <p:txEl>
                                              <p:pRg st="4" end="4"/>
                                            </p:txEl>
                                          </p:spTgt>
                                        </p:tgtEl>
                                        <p:attrNameLst>
                                          <p:attrName>style.visibility</p:attrName>
                                        </p:attrNameLst>
                                      </p:cBhvr>
                                      <p:to>
                                        <p:strVal val="visible"/>
                                      </p:to>
                                    </p:set>
                                    <p:animEffect transition="in" filter="fade">
                                      <p:cBhvr>
                                        <p:cTn id="27" dur="1000"/>
                                        <p:tgtEl>
                                          <p:spTgt spid="4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6">
                                            <p:txEl>
                                              <p:pRg st="6" end="6"/>
                                            </p:txEl>
                                          </p:spTgt>
                                        </p:tgtEl>
                                        <p:attrNameLst>
                                          <p:attrName>style.visibility</p:attrName>
                                        </p:attrNameLst>
                                      </p:cBhvr>
                                      <p:to>
                                        <p:strVal val="visible"/>
                                      </p:to>
                                    </p:set>
                                    <p:animEffect transition="in" filter="fade">
                                      <p:cBhvr>
                                        <p:cTn id="32" dur="1000"/>
                                        <p:tgtEl>
                                          <p:spTgt spid="4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5"/>
          <p:cNvSpPr txBox="1">
            <a:spLocks noGrp="1"/>
          </p:cNvSpPr>
          <p:nvPr>
            <p:ph type="title"/>
          </p:nvPr>
        </p:nvSpPr>
        <p:spPr>
          <a:xfrm>
            <a:off x="128900" y="365125"/>
            <a:ext cx="11224800" cy="79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Kpl 8: Filosofiset zombit</a:t>
            </a:r>
            <a:endParaRPr dirty="0"/>
          </a:p>
        </p:txBody>
      </p:sp>
      <p:sp>
        <p:nvSpPr>
          <p:cNvPr id="475" name="Google Shape;475;p65"/>
          <p:cNvSpPr txBox="1">
            <a:spLocks noGrp="1"/>
          </p:cNvSpPr>
          <p:nvPr>
            <p:ph type="body" idx="1"/>
          </p:nvPr>
        </p:nvSpPr>
        <p:spPr>
          <a:xfrm>
            <a:off x="128900" y="1230700"/>
            <a:ext cx="6495900" cy="4946100"/>
          </a:xfrm>
          <a:prstGeom prst="rect">
            <a:avLst/>
          </a:prstGeom>
        </p:spPr>
        <p:txBody>
          <a:bodyPr spcFirstLastPara="1" wrap="square" lIns="91425" tIns="91425" rIns="91425" bIns="91425" anchor="t" anchorCtr="0">
            <a:noAutofit/>
          </a:bodyPr>
          <a:lstStyle/>
          <a:p>
            <a:pPr marL="457200" lvl="0" indent="-381000" algn="l" rtl="0">
              <a:lnSpc>
                <a:spcPct val="120000"/>
              </a:lnSpc>
              <a:spcBef>
                <a:spcPts val="0"/>
              </a:spcBef>
              <a:spcAft>
                <a:spcPts val="0"/>
              </a:spcAft>
              <a:buSzPts val="2400"/>
              <a:buFont typeface="Verdana"/>
              <a:buChar char="•"/>
            </a:pPr>
            <a:r>
              <a:rPr lang="fi-FI" sz="2400" dirty="0">
                <a:latin typeface="Verdana"/>
                <a:ea typeface="Verdana"/>
                <a:cs typeface="Verdana"/>
                <a:sym typeface="Verdana"/>
              </a:rPr>
              <a:t>David </a:t>
            </a:r>
            <a:r>
              <a:rPr lang="fi-FI" sz="2400" dirty="0" err="1">
                <a:latin typeface="Verdana"/>
                <a:ea typeface="Verdana"/>
                <a:cs typeface="Verdana"/>
                <a:sym typeface="Verdana"/>
              </a:rPr>
              <a:t>Chalmers</a:t>
            </a:r>
            <a:r>
              <a:rPr lang="fi-FI" sz="2400" dirty="0">
                <a:latin typeface="Verdana"/>
                <a:ea typeface="Verdana"/>
                <a:cs typeface="Verdana"/>
                <a:sym typeface="Verdana"/>
              </a:rPr>
              <a:t>: </a:t>
            </a:r>
            <a:r>
              <a:rPr lang="fi-FI" sz="2400" b="1" dirty="0">
                <a:latin typeface="Verdana"/>
                <a:ea typeface="Verdana"/>
                <a:cs typeface="Verdana"/>
                <a:sym typeface="Verdana"/>
              </a:rPr>
              <a:t>filosofisten zombien ajatuskoe</a:t>
            </a:r>
            <a:endParaRPr sz="2400" dirty="0">
              <a:latin typeface="Verdana"/>
              <a:ea typeface="Verdana"/>
              <a:cs typeface="Verdana"/>
              <a:sym typeface="Verdana"/>
            </a:endParaRPr>
          </a:p>
          <a:p>
            <a:pPr marL="457200" lvl="0" indent="0" algn="l" rtl="0">
              <a:lnSpc>
                <a:spcPct val="120000"/>
              </a:lnSpc>
              <a:spcBef>
                <a:spcPts val="0"/>
              </a:spcBef>
              <a:spcAft>
                <a:spcPts val="0"/>
              </a:spcAft>
              <a:buNone/>
            </a:pPr>
            <a:r>
              <a:rPr lang="fi-FI" sz="2400" dirty="0">
                <a:latin typeface="Verdana"/>
                <a:ea typeface="Verdana"/>
                <a:cs typeface="Verdana"/>
                <a:sym typeface="Verdana"/>
              </a:rPr>
              <a:t>→ Filosofiset zombit ovat muuten täysin identtisiä tavallisten ihmisten kanssa, mutta niiltä puuttuvat </a:t>
            </a:r>
            <a:r>
              <a:rPr lang="fi-FI" sz="2400" b="1" dirty="0" err="1">
                <a:latin typeface="Verdana"/>
                <a:ea typeface="Verdana"/>
                <a:cs typeface="Verdana"/>
                <a:sym typeface="Verdana"/>
              </a:rPr>
              <a:t>kvaliat</a:t>
            </a:r>
            <a:r>
              <a:rPr lang="fi-FI" sz="2400" dirty="0">
                <a:latin typeface="Verdana"/>
                <a:ea typeface="Verdana"/>
                <a:cs typeface="Verdana"/>
                <a:sym typeface="Verdana"/>
              </a:rPr>
              <a:t> (esim. hunajan makeus ja kappaleen aiheuttamat tunteet)</a:t>
            </a:r>
            <a:endParaRPr sz="2400" dirty="0">
              <a:latin typeface="Verdana"/>
              <a:ea typeface="Verdana"/>
              <a:cs typeface="Verdana"/>
              <a:sym typeface="Verdana"/>
            </a:endParaRPr>
          </a:p>
          <a:p>
            <a:pPr marL="457200" lvl="0" indent="0" algn="l" rtl="0">
              <a:lnSpc>
                <a:spcPct val="120000"/>
              </a:lnSpc>
              <a:spcBef>
                <a:spcPts val="0"/>
              </a:spcBef>
              <a:spcAft>
                <a:spcPts val="0"/>
              </a:spcAft>
              <a:buNone/>
            </a:pPr>
            <a:endParaRPr sz="2400" dirty="0">
              <a:latin typeface="Verdana"/>
              <a:ea typeface="Verdana"/>
              <a:cs typeface="Verdana"/>
              <a:sym typeface="Verdana"/>
            </a:endParaRPr>
          </a:p>
          <a:p>
            <a:pPr marL="457200" lvl="0" indent="0" algn="l" rtl="0">
              <a:lnSpc>
                <a:spcPct val="120000"/>
              </a:lnSpc>
              <a:spcBef>
                <a:spcPts val="0"/>
              </a:spcBef>
              <a:spcAft>
                <a:spcPts val="0"/>
              </a:spcAft>
              <a:buNone/>
            </a:pPr>
            <a:r>
              <a:rPr lang="fi-FI" sz="2400" dirty="0">
                <a:latin typeface="Verdana"/>
                <a:ea typeface="Verdana"/>
                <a:cs typeface="Verdana"/>
                <a:sym typeface="Verdana"/>
              </a:rPr>
              <a:t>→ Todistaa, että ihminen ei ole pelkästään </a:t>
            </a:r>
            <a:r>
              <a:rPr lang="fi-FI" sz="2400" b="1" dirty="0">
                <a:latin typeface="Verdana"/>
                <a:ea typeface="Verdana"/>
                <a:cs typeface="Verdana"/>
                <a:sym typeface="Verdana"/>
              </a:rPr>
              <a:t>fyysinen olio</a:t>
            </a:r>
            <a:endParaRPr sz="2400" b="1" dirty="0">
              <a:latin typeface="Verdana"/>
              <a:ea typeface="Verdana"/>
              <a:cs typeface="Verdana"/>
              <a:sym typeface="Verdana"/>
            </a:endParaRPr>
          </a:p>
          <a:p>
            <a:pPr marL="0" lvl="0" indent="0" algn="l" rtl="0">
              <a:spcBef>
                <a:spcPts val="1000"/>
              </a:spcBef>
              <a:spcAft>
                <a:spcPts val="0"/>
              </a:spcAft>
              <a:buNone/>
            </a:pPr>
            <a:endParaRPr dirty="0"/>
          </a:p>
        </p:txBody>
      </p:sp>
      <p:sp>
        <p:nvSpPr>
          <p:cNvPr id="476" name="Google Shape;476;p65"/>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477" name="Google Shape;477;p65"/>
          <p:cNvPicPr preferRelativeResize="0"/>
          <p:nvPr/>
        </p:nvPicPr>
        <p:blipFill>
          <a:blip r:embed="rId3">
            <a:alphaModFix/>
          </a:blip>
          <a:stretch>
            <a:fillRect/>
          </a:stretch>
        </p:blipFill>
        <p:spPr>
          <a:xfrm>
            <a:off x="7617525" y="3744675"/>
            <a:ext cx="3932333" cy="2949250"/>
          </a:xfrm>
          <a:prstGeom prst="rect">
            <a:avLst/>
          </a:prstGeom>
          <a:noFill/>
          <a:ln>
            <a:noFill/>
          </a:ln>
        </p:spPr>
      </p:pic>
      <p:pic>
        <p:nvPicPr>
          <p:cNvPr id="478" name="Google Shape;478;p65"/>
          <p:cNvPicPr preferRelativeResize="0"/>
          <p:nvPr/>
        </p:nvPicPr>
        <p:blipFill>
          <a:blip r:embed="rId4">
            <a:alphaModFix/>
          </a:blip>
          <a:stretch>
            <a:fillRect/>
          </a:stretch>
        </p:blipFill>
        <p:spPr>
          <a:xfrm>
            <a:off x="6624850" y="216138"/>
            <a:ext cx="5238750" cy="34766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6"/>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Zombieargumentti</a:t>
            </a:r>
            <a:endParaRPr/>
          </a:p>
        </p:txBody>
      </p:sp>
      <p:sp>
        <p:nvSpPr>
          <p:cNvPr id="484" name="Google Shape;484;p66"/>
          <p:cNvSpPr txBox="1">
            <a:spLocks noGrp="1"/>
          </p:cNvSpPr>
          <p:nvPr>
            <p:ph type="body" idx="1"/>
          </p:nvPr>
        </p:nvSpPr>
        <p:spPr>
          <a:xfrm>
            <a:off x="196625" y="1524575"/>
            <a:ext cx="10375500" cy="5089500"/>
          </a:xfrm>
          <a:prstGeom prst="rect">
            <a:avLst/>
          </a:prstGeom>
        </p:spPr>
        <p:txBody>
          <a:bodyPr spcFirstLastPara="1" wrap="square" lIns="91425" tIns="91425" rIns="91425" bIns="91425" anchor="t" anchorCtr="0">
            <a:noAutofit/>
          </a:bodyPr>
          <a:lstStyle/>
          <a:p>
            <a:pPr marL="342900" lvl="0" indent="-342900" algn="l" rtl="0">
              <a:lnSpc>
                <a:spcPct val="120000"/>
              </a:lnSpc>
              <a:spcBef>
                <a:spcPts val="0"/>
              </a:spcBef>
              <a:spcAft>
                <a:spcPts val="0"/>
              </a:spcAft>
              <a:buClr>
                <a:schemeClr val="dk1"/>
              </a:buClr>
              <a:buSzPts val="1100"/>
              <a:buFont typeface="Arial"/>
              <a:buNone/>
            </a:pPr>
            <a:r>
              <a:rPr lang="fi-FI" sz="2400" b="1" dirty="0">
                <a:latin typeface="Verdana"/>
                <a:ea typeface="Verdana"/>
                <a:cs typeface="Verdana"/>
                <a:sym typeface="Verdana"/>
              </a:rPr>
              <a:t>PREMISSI 1:</a:t>
            </a:r>
            <a:r>
              <a:rPr lang="fi-FI" sz="2400" dirty="0">
                <a:latin typeface="Verdana"/>
                <a:ea typeface="Verdana"/>
                <a:cs typeface="Verdana"/>
                <a:sym typeface="Verdana"/>
              </a:rPr>
              <a:t> Materialistisessa todellisuudessa kaikki on selitettävissä materialistisesti.</a:t>
            </a:r>
            <a:endParaRPr sz="2400" dirty="0">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r>
              <a:rPr lang="fi-FI" sz="2400" b="1" dirty="0">
                <a:latin typeface="Verdana"/>
                <a:ea typeface="Verdana"/>
                <a:cs typeface="Verdana"/>
                <a:sym typeface="Verdana"/>
              </a:rPr>
              <a:t>PREMISSI 2:</a:t>
            </a:r>
            <a:r>
              <a:rPr lang="fi-FI" sz="2400" dirty="0">
                <a:latin typeface="Verdana"/>
                <a:ea typeface="Verdana"/>
                <a:cs typeface="Verdana"/>
                <a:sym typeface="Verdana"/>
              </a:rPr>
              <a:t> Jos on mahdollista kuvitella materiaalisesti identtiset oliot, joista toiselta kuitenkin puuttuu </a:t>
            </a:r>
            <a:r>
              <a:rPr lang="fi-FI" sz="2400" dirty="0" err="1">
                <a:latin typeface="Verdana"/>
                <a:ea typeface="Verdana"/>
                <a:cs typeface="Verdana"/>
                <a:sym typeface="Verdana"/>
              </a:rPr>
              <a:t>kvaliat</a:t>
            </a:r>
            <a:r>
              <a:rPr lang="fi-FI" sz="2400" dirty="0">
                <a:latin typeface="Verdana"/>
                <a:ea typeface="Verdana"/>
                <a:cs typeface="Verdana"/>
                <a:sym typeface="Verdana"/>
              </a:rPr>
              <a:t>, ovat </a:t>
            </a:r>
            <a:r>
              <a:rPr lang="fi-FI" sz="2400" dirty="0" err="1">
                <a:latin typeface="Verdana"/>
                <a:ea typeface="Verdana"/>
                <a:cs typeface="Verdana"/>
                <a:sym typeface="Verdana"/>
              </a:rPr>
              <a:t>kvaliat</a:t>
            </a:r>
            <a:r>
              <a:rPr lang="fi-FI" sz="2400" dirty="0">
                <a:latin typeface="Verdana"/>
                <a:ea typeface="Verdana"/>
                <a:cs typeface="Verdana"/>
                <a:sym typeface="Verdana"/>
              </a:rPr>
              <a:t> ei-materiaalisia.</a:t>
            </a:r>
            <a:endParaRPr sz="2400" dirty="0">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r>
              <a:rPr lang="fi-FI" sz="2400" b="1" dirty="0">
                <a:latin typeface="Verdana"/>
                <a:ea typeface="Verdana"/>
                <a:cs typeface="Verdana"/>
                <a:sym typeface="Verdana"/>
              </a:rPr>
              <a:t>PREMISSI 3:</a:t>
            </a:r>
            <a:r>
              <a:rPr lang="fi-FI" sz="2400" dirty="0">
                <a:latin typeface="Verdana"/>
                <a:ea typeface="Verdana"/>
                <a:cs typeface="Verdana"/>
                <a:sym typeface="Verdana"/>
              </a:rPr>
              <a:t> Jos on olemassa jotain ei-materiaalista, materialismi on väärässä.</a:t>
            </a:r>
            <a:endParaRPr sz="2400" dirty="0">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r>
              <a:rPr lang="fi-FI" sz="2400" b="1" dirty="0">
                <a:latin typeface="Verdana"/>
                <a:ea typeface="Verdana"/>
                <a:cs typeface="Verdana"/>
                <a:sym typeface="Verdana"/>
              </a:rPr>
              <a:t>PREMISSI 4: </a:t>
            </a:r>
            <a:r>
              <a:rPr lang="fi-FI" sz="2400" dirty="0">
                <a:latin typeface="Verdana"/>
                <a:ea typeface="Verdana"/>
                <a:cs typeface="Verdana"/>
                <a:sym typeface="Verdana"/>
              </a:rPr>
              <a:t>Voimme kuvitella, että filosofisia zombeja on olemassa. Filosofiset zombit ovat tavallisten ihmisten kanssa materiaalisesti identtisiä olioita, joilta puuttuu </a:t>
            </a:r>
            <a:r>
              <a:rPr lang="fi-FI" sz="2400" dirty="0" err="1">
                <a:latin typeface="Verdana"/>
                <a:ea typeface="Verdana"/>
                <a:cs typeface="Verdana"/>
                <a:sym typeface="Verdana"/>
              </a:rPr>
              <a:t>kvaliat</a:t>
            </a:r>
            <a:r>
              <a:rPr lang="fi-FI" sz="2400" dirty="0">
                <a:latin typeface="Verdana"/>
                <a:ea typeface="Verdana"/>
                <a:cs typeface="Verdana"/>
                <a:sym typeface="Verdana"/>
              </a:rPr>
              <a:t>.</a:t>
            </a:r>
            <a:endParaRPr sz="2400" dirty="0">
              <a:latin typeface="Verdana"/>
              <a:ea typeface="Verdana"/>
              <a:cs typeface="Verdana"/>
              <a:sym typeface="Verdana"/>
            </a:endParaRPr>
          </a:p>
          <a:p>
            <a:pPr marL="342900" lvl="0" indent="-342900" algn="l" rtl="0">
              <a:lnSpc>
                <a:spcPct val="120000"/>
              </a:lnSpc>
              <a:spcBef>
                <a:spcPts val="0"/>
              </a:spcBef>
              <a:spcAft>
                <a:spcPts val="0"/>
              </a:spcAft>
              <a:buClr>
                <a:schemeClr val="dk1"/>
              </a:buClr>
              <a:buSzPts val="1100"/>
              <a:buFont typeface="Arial"/>
              <a:buNone/>
            </a:pPr>
            <a:r>
              <a:rPr lang="fi-FI" sz="2400" b="1" dirty="0">
                <a:latin typeface="Verdana"/>
                <a:ea typeface="Verdana"/>
                <a:cs typeface="Verdana"/>
                <a:sym typeface="Verdana"/>
              </a:rPr>
              <a:t>JOHTOPÄÄTÖS: </a:t>
            </a:r>
            <a:r>
              <a:rPr lang="fi-FI" sz="2400" i="1" dirty="0">
                <a:latin typeface="Verdana"/>
                <a:ea typeface="Verdana"/>
                <a:cs typeface="Verdana"/>
                <a:sym typeface="Verdana"/>
              </a:rPr>
              <a:t>Materialismi on väärässä.</a:t>
            </a:r>
            <a:endParaRPr sz="2400" i="1" dirty="0">
              <a:latin typeface="Verdana"/>
              <a:ea typeface="Verdana"/>
              <a:cs typeface="Verdana"/>
              <a:sym typeface="Verdana"/>
            </a:endParaRPr>
          </a:p>
          <a:p>
            <a:pPr marL="0" lvl="0" indent="0" algn="l" rtl="0">
              <a:spcBef>
                <a:spcPts val="1000"/>
              </a:spcBef>
              <a:spcAft>
                <a:spcPts val="0"/>
              </a:spcAft>
              <a:buNone/>
            </a:pPr>
            <a:endParaRPr sz="2400" dirty="0"/>
          </a:p>
        </p:txBody>
      </p:sp>
      <p:sp>
        <p:nvSpPr>
          <p:cNvPr id="485" name="Google Shape;485;p66"/>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pic>
        <p:nvPicPr>
          <p:cNvPr id="486" name="Google Shape;486;p66"/>
          <p:cNvPicPr preferRelativeResize="0"/>
          <p:nvPr/>
        </p:nvPicPr>
        <p:blipFill>
          <a:blip r:embed="rId3">
            <a:alphaModFix/>
          </a:blip>
          <a:stretch>
            <a:fillRect/>
          </a:stretch>
        </p:blipFill>
        <p:spPr>
          <a:xfrm>
            <a:off x="10369307" y="164775"/>
            <a:ext cx="1480001" cy="2160576"/>
          </a:xfrm>
          <a:prstGeom prst="rect">
            <a:avLst/>
          </a:prstGeom>
          <a:noFill/>
          <a:ln>
            <a:noFill/>
          </a:ln>
        </p:spPr>
      </p:pic>
      <p:pic>
        <p:nvPicPr>
          <p:cNvPr id="487" name="Google Shape;487;p66"/>
          <p:cNvPicPr preferRelativeResize="0"/>
          <p:nvPr/>
        </p:nvPicPr>
        <p:blipFill>
          <a:blip r:embed="rId4">
            <a:alphaModFix/>
          </a:blip>
          <a:stretch>
            <a:fillRect/>
          </a:stretch>
        </p:blipFill>
        <p:spPr>
          <a:xfrm>
            <a:off x="10572125" y="3602900"/>
            <a:ext cx="1480000" cy="25739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7"/>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Zombien kuviteltavuus</a:t>
            </a:r>
            <a:endParaRPr/>
          </a:p>
        </p:txBody>
      </p:sp>
      <p:sp>
        <p:nvSpPr>
          <p:cNvPr id="493" name="Google Shape;493;p67"/>
          <p:cNvSpPr txBox="1">
            <a:spLocks noGrp="1"/>
          </p:cNvSpPr>
          <p:nvPr>
            <p:ph type="body" idx="1"/>
          </p:nvPr>
        </p:nvSpPr>
        <p:spPr>
          <a:xfrm>
            <a:off x="280925" y="1825625"/>
            <a:ext cx="5739000" cy="4351200"/>
          </a:xfrm>
          <a:prstGeom prst="rect">
            <a:avLst/>
          </a:prstGeom>
        </p:spPr>
        <p:txBody>
          <a:bodyPr spcFirstLastPara="1" wrap="square" lIns="91425" tIns="91425" rIns="91425" bIns="91425" anchor="t" anchorCtr="0">
            <a:noAutofit/>
          </a:bodyPr>
          <a:lstStyle/>
          <a:p>
            <a:pPr marL="457200" lvl="0" indent="-355600" algn="l" rtl="0">
              <a:lnSpc>
                <a:spcPct val="120000"/>
              </a:lnSpc>
              <a:spcBef>
                <a:spcPts val="0"/>
              </a:spcBef>
              <a:spcAft>
                <a:spcPts val="0"/>
              </a:spcAft>
              <a:buSzPts val="2000"/>
              <a:buFont typeface="Verdana"/>
              <a:buChar char="•"/>
            </a:pPr>
            <a:r>
              <a:rPr lang="fi-FI" sz="2000" b="1" dirty="0">
                <a:latin typeface="Verdana"/>
                <a:ea typeface="Verdana"/>
                <a:cs typeface="Verdana"/>
                <a:sym typeface="Verdana"/>
              </a:rPr>
              <a:t>Daniel </a:t>
            </a:r>
            <a:r>
              <a:rPr lang="fi-FI" sz="2000" b="1" dirty="0" err="1">
                <a:latin typeface="Verdana"/>
                <a:ea typeface="Verdana"/>
                <a:cs typeface="Verdana"/>
                <a:sym typeface="Verdana"/>
              </a:rPr>
              <a:t>Dennett</a:t>
            </a:r>
            <a:r>
              <a:rPr lang="fi-FI" sz="2000" dirty="0">
                <a:latin typeface="Verdana"/>
                <a:ea typeface="Verdana"/>
                <a:cs typeface="Verdana"/>
                <a:sym typeface="Verdana"/>
              </a:rPr>
              <a:t> on kiistänyt zombiajatuskokeen.</a:t>
            </a:r>
            <a:endParaRPr sz="2000" dirty="0">
              <a:latin typeface="Verdana"/>
              <a:ea typeface="Verdana"/>
              <a:cs typeface="Verdana"/>
              <a:sym typeface="Verdana"/>
            </a:endParaRPr>
          </a:p>
          <a:p>
            <a:pPr marL="457200" lvl="0" indent="-355600" algn="l" rtl="0">
              <a:lnSpc>
                <a:spcPct val="120000"/>
              </a:lnSpc>
              <a:spcBef>
                <a:spcPts val="0"/>
              </a:spcBef>
              <a:spcAft>
                <a:spcPts val="0"/>
              </a:spcAft>
              <a:buSzPts val="2000"/>
              <a:buFont typeface="Verdana"/>
              <a:buChar char="•"/>
            </a:pPr>
            <a:r>
              <a:rPr lang="fi-FI" sz="2000" dirty="0">
                <a:latin typeface="Verdana"/>
                <a:ea typeface="Verdana"/>
                <a:cs typeface="Verdana"/>
                <a:sym typeface="Verdana"/>
              </a:rPr>
              <a:t>Hänen mukaansa </a:t>
            </a:r>
            <a:r>
              <a:rPr lang="fi-FI" sz="2000" b="1" dirty="0">
                <a:latin typeface="Verdana"/>
                <a:ea typeface="Verdana"/>
                <a:cs typeface="Verdana"/>
                <a:sym typeface="Verdana"/>
              </a:rPr>
              <a:t>filosofisia zombeja ei voi kuvitella </a:t>
            </a:r>
            <a:r>
              <a:rPr lang="fi-FI" sz="2000" b="1" dirty="0" err="1">
                <a:latin typeface="Verdana"/>
                <a:ea typeface="Verdana"/>
                <a:cs typeface="Verdana"/>
                <a:sym typeface="Verdana"/>
              </a:rPr>
              <a:t>olemassaolevaksi</a:t>
            </a:r>
            <a:r>
              <a:rPr lang="fi-FI" sz="2000" b="1" dirty="0">
                <a:latin typeface="Verdana"/>
                <a:ea typeface="Verdana"/>
                <a:cs typeface="Verdana"/>
                <a:sym typeface="Verdana"/>
              </a:rPr>
              <a:t>, ja jos niitä ei voi kuvitella, </a:t>
            </a:r>
            <a:r>
              <a:rPr lang="fi-FI" sz="2000" dirty="0">
                <a:latin typeface="Verdana"/>
                <a:ea typeface="Verdana"/>
                <a:cs typeface="Verdana"/>
                <a:sym typeface="Verdana"/>
              </a:rPr>
              <a:t>zombiargumentti ei pidä.</a:t>
            </a:r>
            <a:endParaRPr sz="2000" dirty="0">
              <a:latin typeface="Verdana"/>
              <a:ea typeface="Verdana"/>
              <a:cs typeface="Verdana"/>
              <a:sym typeface="Verdana"/>
            </a:endParaRPr>
          </a:p>
          <a:p>
            <a:pPr marL="457200" lvl="0" indent="-355600" algn="l" rtl="0">
              <a:lnSpc>
                <a:spcPct val="120000"/>
              </a:lnSpc>
              <a:spcBef>
                <a:spcPts val="0"/>
              </a:spcBef>
              <a:spcAft>
                <a:spcPts val="0"/>
              </a:spcAft>
              <a:buSzPts val="2000"/>
              <a:buFont typeface="Verdana"/>
              <a:buChar char="•"/>
            </a:pPr>
            <a:r>
              <a:rPr lang="fi-FI" sz="2000" i="1" dirty="0">
                <a:latin typeface="Verdana"/>
                <a:ea typeface="Verdana"/>
                <a:cs typeface="Verdana"/>
                <a:sym typeface="Verdana"/>
              </a:rPr>
              <a:t>Tietoisuus ei ole sellainen yksittäinen ominaisuus kuin millaisena </a:t>
            </a:r>
            <a:r>
              <a:rPr lang="fi-FI" sz="2000" i="1" dirty="0" err="1">
                <a:latin typeface="Verdana"/>
                <a:ea typeface="Verdana"/>
                <a:cs typeface="Verdana"/>
                <a:sym typeface="Verdana"/>
              </a:rPr>
              <a:t>Chalmers</a:t>
            </a:r>
            <a:r>
              <a:rPr lang="fi-FI" sz="2000" i="1" dirty="0">
                <a:latin typeface="Verdana"/>
                <a:ea typeface="Verdana"/>
                <a:cs typeface="Verdana"/>
                <a:sym typeface="Verdana"/>
              </a:rPr>
              <a:t> sen ymmärtää – se muodostuu aivojen eri osien yhteistoiminnasta (eliminoiva materialismi)</a:t>
            </a:r>
            <a:endParaRPr sz="2000" i="1" dirty="0">
              <a:latin typeface="Verdana"/>
              <a:ea typeface="Verdana"/>
              <a:cs typeface="Verdana"/>
              <a:sym typeface="Verdana"/>
            </a:endParaRPr>
          </a:p>
          <a:p>
            <a:pPr marL="0" lvl="0" indent="0" algn="l" rtl="0">
              <a:spcBef>
                <a:spcPts val="1000"/>
              </a:spcBef>
              <a:spcAft>
                <a:spcPts val="0"/>
              </a:spcAft>
              <a:buNone/>
            </a:pPr>
            <a:endParaRPr i="1" dirty="0"/>
          </a:p>
        </p:txBody>
      </p:sp>
      <p:sp>
        <p:nvSpPr>
          <p:cNvPr id="494" name="Google Shape;494;p67"/>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495" name="Google Shape;495;p67"/>
          <p:cNvPicPr preferRelativeResize="0"/>
          <p:nvPr/>
        </p:nvPicPr>
        <p:blipFill>
          <a:blip r:embed="rId3">
            <a:alphaModFix/>
          </a:blip>
          <a:stretch>
            <a:fillRect/>
          </a:stretch>
        </p:blipFill>
        <p:spPr>
          <a:xfrm>
            <a:off x="6019800" y="1825625"/>
            <a:ext cx="5840050" cy="27482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4B3249-E52F-774F-92F3-60074D170FBD}"/>
              </a:ext>
            </a:extLst>
          </p:cNvPr>
          <p:cNvSpPr>
            <a:spLocks noGrp="1"/>
          </p:cNvSpPr>
          <p:nvPr>
            <p:ph type="title"/>
          </p:nvPr>
        </p:nvSpPr>
        <p:spPr/>
        <p:txBody>
          <a:bodyPr/>
          <a:lstStyle/>
          <a:p>
            <a:r>
              <a:rPr lang="fi-FI" dirty="0"/>
              <a:t>Kpl 9: Fenomenologia</a:t>
            </a:r>
          </a:p>
        </p:txBody>
      </p:sp>
      <p:sp>
        <p:nvSpPr>
          <p:cNvPr id="3" name="Tekstin paikkamerkki 2">
            <a:extLst>
              <a:ext uri="{FF2B5EF4-FFF2-40B4-BE49-F238E27FC236}">
                <a16:creationId xmlns:a16="http://schemas.microsoft.com/office/drawing/2014/main" id="{709EE8CC-ABED-1540-AC8F-1C0F0D7E2914}"/>
              </a:ext>
            </a:extLst>
          </p:cNvPr>
          <p:cNvSpPr>
            <a:spLocks noGrp="1"/>
          </p:cNvSpPr>
          <p:nvPr>
            <p:ph type="body" idx="1"/>
          </p:nvPr>
        </p:nvSpPr>
        <p:spPr/>
        <p:txBody>
          <a:bodyPr/>
          <a:lstStyle/>
          <a:p>
            <a:r>
              <a:rPr lang="fi-FI" dirty="0"/>
              <a:t>Filosofian ja psykologian ala, joka tutkii </a:t>
            </a:r>
            <a:r>
              <a:rPr lang="fi-FI" b="1" dirty="0"/>
              <a:t>ihmisen tietoista kokemusta</a:t>
            </a:r>
          </a:p>
          <a:p>
            <a:r>
              <a:rPr lang="fi-FI" dirty="0"/>
              <a:t>Mm. Edmund </a:t>
            </a:r>
            <a:r>
              <a:rPr lang="fi-FI" dirty="0" err="1"/>
              <a:t>Husserl</a:t>
            </a:r>
            <a:r>
              <a:rPr lang="fi-FI" dirty="0"/>
              <a:t>, Maurice </a:t>
            </a:r>
            <a:r>
              <a:rPr lang="fi-FI" dirty="0" err="1"/>
              <a:t>Merleau-Ponty</a:t>
            </a:r>
            <a:r>
              <a:rPr lang="fi-FI" dirty="0"/>
              <a:t>, Jean-Paul Sartre</a:t>
            </a:r>
          </a:p>
          <a:p>
            <a:r>
              <a:rPr lang="fi-FI" dirty="0"/>
              <a:t>Kokemus on aina </a:t>
            </a:r>
            <a:r>
              <a:rPr lang="fi-FI" b="1" dirty="0"/>
              <a:t>subjektiivinen</a:t>
            </a:r>
            <a:r>
              <a:rPr lang="fi-FI" dirty="0"/>
              <a:t>, mutta siinä on havaittavissa </a:t>
            </a:r>
            <a:r>
              <a:rPr lang="fi-FI" b="1" dirty="0"/>
              <a:t>objektiivisia rakenteita:</a:t>
            </a:r>
          </a:p>
        </p:txBody>
      </p:sp>
      <p:sp>
        <p:nvSpPr>
          <p:cNvPr id="4" name="Tekstin paikkamerkki 3">
            <a:extLst>
              <a:ext uri="{FF2B5EF4-FFF2-40B4-BE49-F238E27FC236}">
                <a16:creationId xmlns:a16="http://schemas.microsoft.com/office/drawing/2014/main" id="{7111F0E8-7163-A943-A65A-8FEE12E79BB0}"/>
              </a:ext>
            </a:extLst>
          </p:cNvPr>
          <p:cNvSpPr>
            <a:spLocks noGrp="1"/>
          </p:cNvSpPr>
          <p:nvPr>
            <p:ph type="body" idx="2"/>
          </p:nvPr>
        </p:nvSpPr>
        <p:spPr>
          <a:xfrm>
            <a:off x="6172200" y="1046747"/>
            <a:ext cx="5181600" cy="5130216"/>
          </a:xfrm>
        </p:spPr>
        <p:txBody>
          <a:bodyPr/>
          <a:lstStyle/>
          <a:p>
            <a:r>
              <a:rPr lang="fi-FI" b="1" u="sng" dirty="0"/>
              <a:t>1. Intentionaalisuus: </a:t>
            </a:r>
            <a:r>
              <a:rPr lang="fi-FI" dirty="0"/>
              <a:t>kokemus </a:t>
            </a:r>
            <a:r>
              <a:rPr lang="fi-FI" i="1" dirty="0"/>
              <a:t>kohdistuu</a:t>
            </a:r>
            <a:r>
              <a:rPr lang="fi-FI" dirty="0"/>
              <a:t> aina johonkin, se voi perustua myös </a:t>
            </a:r>
            <a:r>
              <a:rPr lang="fi-FI" i="1" dirty="0"/>
              <a:t>harhaan</a:t>
            </a:r>
            <a:r>
              <a:rPr lang="fi-FI" dirty="0"/>
              <a:t>)</a:t>
            </a:r>
          </a:p>
          <a:p>
            <a:r>
              <a:rPr lang="fi-FI" b="1" u="sng" dirty="0"/>
              <a:t>2. Tilallisuus: </a:t>
            </a:r>
            <a:r>
              <a:rPr lang="fi-FI" dirty="0"/>
              <a:t>näemme kohteen aina </a:t>
            </a:r>
            <a:r>
              <a:rPr lang="fi-FI" i="1" dirty="0"/>
              <a:t>jostakin näkökulmasta</a:t>
            </a:r>
            <a:r>
              <a:rPr lang="fi-FI" dirty="0"/>
              <a:t> ja </a:t>
            </a:r>
            <a:r>
              <a:rPr lang="fi-FI" i="1" dirty="0"/>
              <a:t>konstruoimme</a:t>
            </a:r>
            <a:r>
              <a:rPr lang="fi-FI" dirty="0"/>
              <a:t> mielessämme </a:t>
            </a:r>
            <a:r>
              <a:rPr lang="fi-FI" i="1" dirty="0"/>
              <a:t>näkymättömän osan</a:t>
            </a:r>
            <a:r>
              <a:rPr lang="fi-FI" dirty="0"/>
              <a:t>)</a:t>
            </a:r>
          </a:p>
          <a:p>
            <a:r>
              <a:rPr lang="fi-FI" b="1" u="sng" dirty="0"/>
              <a:t>3. Ruumiillisuus: </a:t>
            </a:r>
            <a:r>
              <a:rPr lang="fi-FI" dirty="0"/>
              <a:t>kokemus tuntuu </a:t>
            </a:r>
            <a:r>
              <a:rPr lang="fi-FI" i="1" dirty="0"/>
              <a:t>kehossa</a:t>
            </a:r>
            <a:r>
              <a:rPr lang="fi-FI" dirty="0"/>
              <a:t>)</a:t>
            </a:r>
          </a:p>
          <a:p>
            <a:r>
              <a:rPr lang="fi-FI" b="1" u="sng" dirty="0"/>
              <a:t>4. Ajallisuus: </a:t>
            </a:r>
            <a:r>
              <a:rPr lang="fi-FI" dirty="0"/>
              <a:t>nykyhetken kokemus rakentuu </a:t>
            </a:r>
            <a:r>
              <a:rPr lang="fi-FI" i="1" dirty="0"/>
              <a:t>menneelle</a:t>
            </a:r>
            <a:r>
              <a:rPr lang="fi-FI" dirty="0"/>
              <a:t> ja ennakoi </a:t>
            </a:r>
            <a:r>
              <a:rPr lang="fi-FI" i="1" dirty="0"/>
              <a:t>tulevaa</a:t>
            </a:r>
            <a:r>
              <a:rPr lang="fi-FI" dirty="0"/>
              <a:t>)</a:t>
            </a:r>
          </a:p>
        </p:txBody>
      </p:sp>
    </p:spTree>
    <p:extLst>
      <p:ext uri="{BB962C8B-B14F-4D97-AF65-F5344CB8AC3E}">
        <p14:creationId xmlns:p14="http://schemas.microsoft.com/office/powerpoint/2010/main" val="212722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2574E5-D8B5-9046-AE2B-B7D3E13E4053}"/>
              </a:ext>
            </a:extLst>
          </p:cNvPr>
          <p:cNvSpPr>
            <a:spLocks noGrp="1"/>
          </p:cNvSpPr>
          <p:nvPr>
            <p:ph type="title"/>
          </p:nvPr>
        </p:nvSpPr>
        <p:spPr/>
        <p:txBody>
          <a:bodyPr/>
          <a:lstStyle/>
          <a:p>
            <a:r>
              <a:rPr lang="fi-FI" dirty="0"/>
              <a:t>Kpl 9: Fenomenologia</a:t>
            </a:r>
          </a:p>
        </p:txBody>
      </p:sp>
      <p:sp>
        <p:nvSpPr>
          <p:cNvPr id="3" name="Tekstin paikkamerkki 2">
            <a:extLst>
              <a:ext uri="{FF2B5EF4-FFF2-40B4-BE49-F238E27FC236}">
                <a16:creationId xmlns:a16="http://schemas.microsoft.com/office/drawing/2014/main" id="{21DB4E51-4F7D-F844-9999-EFE243902A4C}"/>
              </a:ext>
            </a:extLst>
          </p:cNvPr>
          <p:cNvSpPr>
            <a:spLocks noGrp="1"/>
          </p:cNvSpPr>
          <p:nvPr>
            <p:ph type="body" idx="1"/>
          </p:nvPr>
        </p:nvSpPr>
        <p:spPr/>
        <p:txBody>
          <a:bodyPr/>
          <a:lstStyle/>
          <a:p>
            <a:r>
              <a:rPr lang="fi-FI" dirty="0"/>
              <a:t>Fenomenologiaa sovelletaan </a:t>
            </a:r>
            <a:r>
              <a:rPr lang="fi-FI" b="1" dirty="0"/>
              <a:t>eksistentialismin </a:t>
            </a:r>
            <a:r>
              <a:rPr lang="fi-FI" dirty="0"/>
              <a:t>tutkimiseen (filosofian ala, jossa pohditaan ihmisen olemassaoloa)</a:t>
            </a:r>
          </a:p>
          <a:p>
            <a:r>
              <a:rPr lang="fi-FI" dirty="0"/>
              <a:t>Mm. Sartre, Beauvoir, </a:t>
            </a:r>
            <a:r>
              <a:rPr lang="fi-FI" dirty="0" err="1"/>
              <a:t>Heidegger</a:t>
            </a:r>
            <a:r>
              <a:rPr lang="fi-FI" dirty="0"/>
              <a:t>..</a:t>
            </a:r>
          </a:p>
          <a:p>
            <a:r>
              <a:rPr lang="fi-FI" dirty="0"/>
              <a:t>Kokemusten kautta ihminen rakentaa olemustaan:</a:t>
            </a:r>
          </a:p>
          <a:p>
            <a:pPr marL="50800" indent="0">
              <a:buNone/>
            </a:pPr>
            <a:r>
              <a:rPr lang="fi-FI" i="1" dirty="0"/>
              <a:t>”Olemassaolo edeltää olemusta.”</a:t>
            </a:r>
          </a:p>
        </p:txBody>
      </p:sp>
      <p:sp>
        <p:nvSpPr>
          <p:cNvPr id="4" name="Tekstin paikkamerkki 3">
            <a:extLst>
              <a:ext uri="{FF2B5EF4-FFF2-40B4-BE49-F238E27FC236}">
                <a16:creationId xmlns:a16="http://schemas.microsoft.com/office/drawing/2014/main" id="{B75E8C2B-CC25-8F49-9AFC-C3A7B1519FC9}"/>
              </a:ext>
            </a:extLst>
          </p:cNvPr>
          <p:cNvSpPr>
            <a:spLocks noGrp="1"/>
          </p:cNvSpPr>
          <p:nvPr>
            <p:ph type="body" idx="2"/>
          </p:nvPr>
        </p:nvSpPr>
        <p:spPr>
          <a:xfrm>
            <a:off x="9690901" y="816302"/>
            <a:ext cx="2084003" cy="1626026"/>
          </a:xfrm>
        </p:spPr>
        <p:txBody>
          <a:bodyPr/>
          <a:lstStyle/>
          <a:p>
            <a:endParaRPr lang="fi-FI" dirty="0"/>
          </a:p>
        </p:txBody>
      </p:sp>
      <p:pic>
        <p:nvPicPr>
          <p:cNvPr id="1026" name="Picture 2" descr="PPT - Existentialism PowerPoint Presentation, free download - ID:5786006">
            <a:extLst>
              <a:ext uri="{FF2B5EF4-FFF2-40B4-BE49-F238E27FC236}">
                <a16:creationId xmlns:a16="http://schemas.microsoft.com/office/drawing/2014/main" id="{F5252832-BAD1-2F45-9F0D-E27BBDB67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1451" y="365125"/>
            <a:ext cx="3677653" cy="2758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blems of Existentialism Post-WWII | by Nicole des Bouvrie | Medium">
            <a:extLst>
              <a:ext uri="{FF2B5EF4-FFF2-40B4-BE49-F238E27FC236}">
                <a16:creationId xmlns:a16="http://schemas.microsoft.com/office/drawing/2014/main" id="{A0CA6EC8-73BB-AA4E-B448-173CB5C9F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451" y="3583816"/>
            <a:ext cx="3604263" cy="256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43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0A828F-6049-C94F-9F43-417E3EB3D4BD}"/>
              </a:ext>
            </a:extLst>
          </p:cNvPr>
          <p:cNvSpPr>
            <a:spLocks noGrp="1"/>
          </p:cNvSpPr>
          <p:nvPr>
            <p:ph type="title"/>
          </p:nvPr>
        </p:nvSpPr>
        <p:spPr/>
        <p:txBody>
          <a:bodyPr/>
          <a:lstStyle/>
          <a:p>
            <a:r>
              <a:rPr lang="fi-FI" dirty="0"/>
              <a:t>3. Epistemologia eli tieto-oppi</a:t>
            </a:r>
          </a:p>
        </p:txBody>
      </p:sp>
      <p:sp>
        <p:nvSpPr>
          <p:cNvPr id="3" name="Tekstin paikkamerkki 2">
            <a:extLst>
              <a:ext uri="{FF2B5EF4-FFF2-40B4-BE49-F238E27FC236}">
                <a16:creationId xmlns:a16="http://schemas.microsoft.com/office/drawing/2014/main" id="{61B9EE56-3F59-3F44-AC65-BC6B795D4A78}"/>
              </a:ext>
            </a:extLst>
          </p:cNvPr>
          <p:cNvSpPr>
            <a:spLocks noGrp="1"/>
          </p:cNvSpPr>
          <p:nvPr>
            <p:ph type="body" idx="1"/>
          </p:nvPr>
        </p:nvSpPr>
        <p:spPr>
          <a:xfrm>
            <a:off x="288757" y="1530142"/>
            <a:ext cx="6701589" cy="4646821"/>
          </a:xfrm>
        </p:spPr>
        <p:txBody>
          <a:bodyPr/>
          <a:lstStyle/>
          <a:p>
            <a:pPr lvl="0"/>
            <a:r>
              <a:rPr lang="fi-FI" b="1" dirty="0"/>
              <a:t>Tutkii tietoa ja tietämistä</a:t>
            </a:r>
          </a:p>
          <a:p>
            <a:pPr lvl="0"/>
            <a:r>
              <a:rPr lang="fi-FI" b="1" dirty="0"/>
              <a:t>Elämme </a:t>
            </a:r>
            <a:r>
              <a:rPr lang="fi-FI" b="1" i="1" dirty="0"/>
              <a:t>informaatioyhteiskunnassa</a:t>
            </a:r>
            <a:r>
              <a:rPr lang="fi-FI" b="1" dirty="0"/>
              <a:t>: tiedotusvälineet ja sosiaalinen mediatuottavat jatkuvasti informaatiota maailmasta</a:t>
            </a:r>
          </a:p>
          <a:p>
            <a:pPr lvl="0">
              <a:buFont typeface="Wingdings" pitchFamily="2" charset="2"/>
              <a:buChar char="à"/>
            </a:pPr>
            <a:r>
              <a:rPr lang="fi-FI" b="1" i="1" dirty="0">
                <a:sym typeface="Wingdings" pitchFamily="2" charset="2"/>
              </a:rPr>
              <a:t>Mikä siitä on luotettavaa?</a:t>
            </a:r>
          </a:p>
          <a:p>
            <a:r>
              <a:rPr lang="fi-FI" b="1" dirty="0">
                <a:sym typeface="Wingdings" pitchFamily="2" charset="2"/>
              </a:rPr>
              <a:t>Tiedonvälitystä käytetään mm. hybridivaikuttamiseen, omien päämäärien edistämiseen..</a:t>
            </a:r>
          </a:p>
          <a:p>
            <a:r>
              <a:rPr lang="fi-FI" b="1" dirty="0">
                <a:sym typeface="Wingdings" pitchFamily="2" charset="2"/>
              </a:rPr>
              <a:t>Viime vuosina monet </a:t>
            </a:r>
            <a:r>
              <a:rPr lang="fi-FI" b="1" i="1" dirty="0">
                <a:sym typeface="Wingdings" pitchFamily="2" charset="2"/>
              </a:rPr>
              <a:t>salaliittoteoriat</a:t>
            </a:r>
            <a:r>
              <a:rPr lang="fi-FI" b="1" dirty="0">
                <a:sym typeface="Wingdings" pitchFamily="2" charset="2"/>
              </a:rPr>
              <a:t> ovat levinneet sosiaalisessa mediassa</a:t>
            </a:r>
            <a:endParaRPr lang="fi-FI" dirty="0"/>
          </a:p>
        </p:txBody>
      </p:sp>
      <p:sp>
        <p:nvSpPr>
          <p:cNvPr id="4" name="Tekstin paikkamerkki 3">
            <a:extLst>
              <a:ext uri="{FF2B5EF4-FFF2-40B4-BE49-F238E27FC236}">
                <a16:creationId xmlns:a16="http://schemas.microsoft.com/office/drawing/2014/main" id="{6D67009E-A9C0-6F43-954D-7AC7D83C20DB}"/>
              </a:ext>
            </a:extLst>
          </p:cNvPr>
          <p:cNvSpPr>
            <a:spLocks noGrp="1"/>
          </p:cNvSpPr>
          <p:nvPr>
            <p:ph type="body" idx="2"/>
          </p:nvPr>
        </p:nvSpPr>
        <p:spPr>
          <a:xfrm>
            <a:off x="8779142" y="1806135"/>
            <a:ext cx="1648226" cy="1358839"/>
          </a:xfrm>
        </p:spPr>
        <p:txBody>
          <a:bodyPr/>
          <a:lstStyle/>
          <a:p>
            <a:endParaRPr lang="fi-FI" dirty="0"/>
          </a:p>
        </p:txBody>
      </p:sp>
      <p:pic>
        <p:nvPicPr>
          <p:cNvPr id="1026" name="Picture 2" descr="Social media, news platforms step up efforts to fight fake news on covid-19">
            <a:extLst>
              <a:ext uri="{FF2B5EF4-FFF2-40B4-BE49-F238E27FC236}">
                <a16:creationId xmlns:a16="http://schemas.microsoft.com/office/drawing/2014/main" id="{D5FE1C07-A71E-724D-9168-EB98F723C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357" y="1530142"/>
            <a:ext cx="3878179" cy="2181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tips to combat scientific fake news in times of coronavirus - El·lipse">
            <a:extLst>
              <a:ext uri="{FF2B5EF4-FFF2-40B4-BE49-F238E27FC236}">
                <a16:creationId xmlns:a16="http://schemas.microsoft.com/office/drawing/2014/main" id="{DEBF6718-8E73-2344-B2CB-FF2FE3A8E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356" y="4001294"/>
            <a:ext cx="3878179" cy="218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1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8"/>
          <p:cNvSpPr txBox="1">
            <a:spLocks noGrp="1"/>
          </p:cNvSpPr>
          <p:nvPr>
            <p:ph type="title"/>
          </p:nvPr>
        </p:nvSpPr>
        <p:spPr>
          <a:xfrm>
            <a:off x="313975" y="115675"/>
            <a:ext cx="11039700" cy="92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3. Epistemologia eli tieto-oppi</a:t>
            </a:r>
            <a:endParaRPr/>
          </a:p>
        </p:txBody>
      </p:sp>
      <p:sp>
        <p:nvSpPr>
          <p:cNvPr id="501" name="Google Shape;501;p68"/>
          <p:cNvSpPr txBox="1">
            <a:spLocks noGrp="1"/>
          </p:cNvSpPr>
          <p:nvPr>
            <p:ph type="body" idx="1"/>
          </p:nvPr>
        </p:nvSpPr>
        <p:spPr>
          <a:xfrm>
            <a:off x="66025" y="1090800"/>
            <a:ext cx="6610200" cy="54936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Char char="•"/>
            </a:pPr>
            <a:r>
              <a:rPr lang="fi-FI" sz="3200" b="1" dirty="0"/>
              <a:t>Olennaisia kysymyksiä:</a:t>
            </a:r>
            <a:endParaRPr sz="3200" dirty="0"/>
          </a:p>
          <a:p>
            <a:pPr marL="457200" lvl="0" indent="-406400" algn="l" rtl="0">
              <a:spcBef>
                <a:spcPts val="1000"/>
              </a:spcBef>
              <a:spcAft>
                <a:spcPts val="0"/>
              </a:spcAft>
              <a:buSzPts val="2800"/>
              <a:buChar char="-"/>
            </a:pPr>
            <a:r>
              <a:rPr lang="fi-FI" sz="3200" i="1" dirty="0"/>
              <a:t>Mitä on tieto ja informaatio?</a:t>
            </a:r>
            <a:endParaRPr sz="3200" i="1" dirty="0"/>
          </a:p>
          <a:p>
            <a:pPr marL="457200" lvl="0" indent="-406400" algn="l" rtl="0">
              <a:spcBef>
                <a:spcPts val="0"/>
              </a:spcBef>
              <a:spcAft>
                <a:spcPts val="0"/>
              </a:spcAft>
              <a:buSzPts val="2800"/>
              <a:buChar char="-"/>
            </a:pPr>
            <a:r>
              <a:rPr lang="fi-FI" sz="3200" i="1" dirty="0"/>
              <a:t>Tiedon muodot?</a:t>
            </a:r>
            <a:endParaRPr sz="3200" i="1" dirty="0"/>
          </a:p>
          <a:p>
            <a:pPr marL="457200" lvl="0" indent="-406400" algn="l" rtl="0">
              <a:spcBef>
                <a:spcPts val="0"/>
              </a:spcBef>
              <a:spcAft>
                <a:spcPts val="0"/>
              </a:spcAft>
              <a:buSzPts val="2800"/>
              <a:buChar char="-"/>
            </a:pPr>
            <a:r>
              <a:rPr lang="fi-FI" sz="3200" i="1" dirty="0"/>
              <a:t>Mitä on totuus?</a:t>
            </a:r>
            <a:endParaRPr sz="3200" i="1" dirty="0"/>
          </a:p>
          <a:p>
            <a:pPr marL="457200" lvl="0" indent="-406400" algn="l" rtl="0">
              <a:spcBef>
                <a:spcPts val="0"/>
              </a:spcBef>
              <a:spcAft>
                <a:spcPts val="0"/>
              </a:spcAft>
              <a:buSzPts val="2800"/>
              <a:buChar char="-"/>
            </a:pPr>
            <a:r>
              <a:rPr lang="fi-FI" sz="3200" i="1" dirty="0"/>
              <a:t>Miten tietoa saadaan?</a:t>
            </a:r>
            <a:endParaRPr sz="3200" i="1" dirty="0"/>
          </a:p>
          <a:p>
            <a:pPr marL="457200" lvl="0" indent="-406400" algn="l" rtl="0">
              <a:spcBef>
                <a:spcPts val="0"/>
              </a:spcBef>
              <a:spcAft>
                <a:spcPts val="0"/>
              </a:spcAft>
              <a:buSzPts val="2800"/>
              <a:buChar char="-"/>
            </a:pPr>
            <a:r>
              <a:rPr lang="fi-FI" sz="3200" i="1" dirty="0"/>
              <a:t>Päättely (argumentointi, logiikka)</a:t>
            </a:r>
            <a:endParaRPr sz="3200" i="1" dirty="0"/>
          </a:p>
          <a:p>
            <a:pPr marL="457200" lvl="0" indent="-406400" algn="l" rtl="0">
              <a:spcBef>
                <a:spcPts val="0"/>
              </a:spcBef>
              <a:spcAft>
                <a:spcPts val="0"/>
              </a:spcAft>
              <a:buSzPts val="2800"/>
              <a:buChar char="-"/>
            </a:pPr>
            <a:r>
              <a:rPr lang="fi-FI" sz="3200" i="1" dirty="0"/>
              <a:t>Käsitteenmäärittely</a:t>
            </a:r>
            <a:endParaRPr sz="3200" i="1" dirty="0"/>
          </a:p>
          <a:p>
            <a:pPr marL="457200" lvl="0" indent="-406400" algn="l" rtl="0">
              <a:spcBef>
                <a:spcPts val="0"/>
              </a:spcBef>
              <a:spcAft>
                <a:spcPts val="0"/>
              </a:spcAft>
              <a:buSzPts val="2800"/>
              <a:buChar char="-"/>
            </a:pPr>
            <a:r>
              <a:rPr lang="fi-FI" sz="3200" i="1" dirty="0"/>
              <a:t>Tiedon intressit</a:t>
            </a:r>
            <a:endParaRPr sz="3200" i="1" dirty="0"/>
          </a:p>
          <a:p>
            <a:pPr marL="0" lvl="0" indent="0" algn="l" rtl="0">
              <a:spcBef>
                <a:spcPts val="1000"/>
              </a:spcBef>
              <a:spcAft>
                <a:spcPts val="0"/>
              </a:spcAft>
              <a:buNone/>
            </a:pPr>
            <a:endParaRPr sz="3200" dirty="0"/>
          </a:p>
          <a:p>
            <a:pPr marL="457200" lvl="0" indent="0" algn="l" rtl="0">
              <a:spcBef>
                <a:spcPts val="1000"/>
              </a:spcBef>
              <a:spcAft>
                <a:spcPts val="0"/>
              </a:spcAft>
              <a:buNone/>
            </a:pPr>
            <a:endParaRPr i="1" dirty="0"/>
          </a:p>
        </p:txBody>
      </p:sp>
      <p:sp>
        <p:nvSpPr>
          <p:cNvPr id="502" name="Google Shape;502;p68"/>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03" name="Google Shape;503;p68"/>
          <p:cNvPicPr preferRelativeResize="0"/>
          <p:nvPr/>
        </p:nvPicPr>
        <p:blipFill>
          <a:blip r:embed="rId3">
            <a:alphaModFix/>
          </a:blip>
          <a:stretch>
            <a:fillRect/>
          </a:stretch>
        </p:blipFill>
        <p:spPr>
          <a:xfrm>
            <a:off x="6676225" y="1041175"/>
            <a:ext cx="5181600" cy="49785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
                                            <p:txEl>
                                              <p:pRg st="1" end="1"/>
                                            </p:txEl>
                                          </p:spTgt>
                                        </p:tgtEl>
                                        <p:attrNameLst>
                                          <p:attrName>style.visibility</p:attrName>
                                        </p:attrNameLst>
                                      </p:cBhvr>
                                      <p:to>
                                        <p:strVal val="visible"/>
                                      </p:to>
                                    </p:set>
                                    <p:animEffect transition="in" filter="fade">
                                      <p:cBhvr>
                                        <p:cTn id="7" dur="1000"/>
                                        <p:tgtEl>
                                          <p:spTgt spid="5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
                                            <p:txEl>
                                              <p:pRg st="0" end="0"/>
                                            </p:txEl>
                                          </p:spTgt>
                                        </p:tgtEl>
                                        <p:attrNameLst>
                                          <p:attrName>style.visibility</p:attrName>
                                        </p:attrNameLst>
                                      </p:cBhvr>
                                      <p:to>
                                        <p:strVal val="visible"/>
                                      </p:to>
                                    </p:set>
                                    <p:animEffect transition="in" filter="fade">
                                      <p:cBhvr>
                                        <p:cTn id="12" dur="1000"/>
                                        <p:tgtEl>
                                          <p:spTgt spid="5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
                                            <p:txEl>
                                              <p:pRg st="2" end="2"/>
                                            </p:txEl>
                                          </p:spTgt>
                                        </p:tgtEl>
                                        <p:attrNameLst>
                                          <p:attrName>style.visibility</p:attrName>
                                        </p:attrNameLst>
                                      </p:cBhvr>
                                      <p:to>
                                        <p:strVal val="visible"/>
                                      </p:to>
                                    </p:set>
                                    <p:animEffect transition="in" filter="fade">
                                      <p:cBhvr>
                                        <p:cTn id="17" dur="1000"/>
                                        <p:tgtEl>
                                          <p:spTgt spid="5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1">
                                            <p:txEl>
                                              <p:pRg st="3" end="3"/>
                                            </p:txEl>
                                          </p:spTgt>
                                        </p:tgtEl>
                                        <p:attrNameLst>
                                          <p:attrName>style.visibility</p:attrName>
                                        </p:attrNameLst>
                                      </p:cBhvr>
                                      <p:to>
                                        <p:strVal val="visible"/>
                                      </p:to>
                                    </p:set>
                                    <p:animEffect transition="in" filter="fade">
                                      <p:cBhvr>
                                        <p:cTn id="22" dur="1000"/>
                                        <p:tgtEl>
                                          <p:spTgt spid="5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1">
                                            <p:txEl>
                                              <p:pRg st="4" end="4"/>
                                            </p:txEl>
                                          </p:spTgt>
                                        </p:tgtEl>
                                        <p:attrNameLst>
                                          <p:attrName>style.visibility</p:attrName>
                                        </p:attrNameLst>
                                      </p:cBhvr>
                                      <p:to>
                                        <p:strVal val="visible"/>
                                      </p:to>
                                    </p:set>
                                    <p:animEffect transition="in" filter="fade">
                                      <p:cBhvr>
                                        <p:cTn id="27" dur="1000"/>
                                        <p:tgtEl>
                                          <p:spTgt spid="5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1">
                                            <p:txEl>
                                              <p:pRg st="5" end="5"/>
                                            </p:txEl>
                                          </p:spTgt>
                                        </p:tgtEl>
                                        <p:attrNameLst>
                                          <p:attrName>style.visibility</p:attrName>
                                        </p:attrNameLst>
                                      </p:cBhvr>
                                      <p:to>
                                        <p:strVal val="visible"/>
                                      </p:to>
                                    </p:set>
                                    <p:animEffect transition="in" filter="fade">
                                      <p:cBhvr>
                                        <p:cTn id="32" dur="1000"/>
                                        <p:tgtEl>
                                          <p:spTgt spid="50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1">
                                            <p:txEl>
                                              <p:pRg st="6" end="6"/>
                                            </p:txEl>
                                          </p:spTgt>
                                        </p:tgtEl>
                                        <p:attrNameLst>
                                          <p:attrName>style.visibility</p:attrName>
                                        </p:attrNameLst>
                                      </p:cBhvr>
                                      <p:to>
                                        <p:strVal val="visible"/>
                                      </p:to>
                                    </p:set>
                                    <p:animEffect transition="in" filter="fade">
                                      <p:cBhvr>
                                        <p:cTn id="37" dur="1000"/>
                                        <p:tgtEl>
                                          <p:spTgt spid="50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1">
                                            <p:txEl>
                                              <p:pRg st="7" end="7"/>
                                            </p:txEl>
                                          </p:spTgt>
                                        </p:tgtEl>
                                        <p:attrNameLst>
                                          <p:attrName>style.visibility</p:attrName>
                                        </p:attrNameLst>
                                      </p:cBhvr>
                                      <p:to>
                                        <p:strVal val="visible"/>
                                      </p:to>
                                    </p:set>
                                    <p:animEffect transition="in" filter="fade">
                                      <p:cBhvr>
                                        <p:cTn id="42" dur="1000"/>
                                        <p:tgtEl>
                                          <p:spTgt spid="50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Mitä on metafysiikka? -video</a:t>
            </a:r>
            <a:endParaRPr/>
          </a:p>
        </p:txBody>
      </p:sp>
      <p:sp>
        <p:nvSpPr>
          <p:cNvPr id="117" name="Google Shape;117;p18"/>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u="sng">
                <a:solidFill>
                  <a:schemeClr val="hlink"/>
                </a:solidFill>
                <a:hlinkClick r:id="rId3"/>
              </a:rPr>
              <a:t>https://www.youtube.com/watch?v=RFKSo2084Kg&amp;feature=youtu.be&amp;list=PLvoAL-KSZ32cKobolNFwuqcPJ26cmF_11</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9"/>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Tieto ja informaatio  kpl 10. </a:t>
            </a:r>
            <a:endParaRPr dirty="0"/>
          </a:p>
        </p:txBody>
      </p:sp>
      <p:sp>
        <p:nvSpPr>
          <p:cNvPr id="509" name="Google Shape;509;p69"/>
          <p:cNvSpPr txBox="1">
            <a:spLocks noGrp="1"/>
          </p:cNvSpPr>
          <p:nvPr>
            <p:ph type="body" idx="1"/>
          </p:nvPr>
        </p:nvSpPr>
        <p:spPr>
          <a:xfrm>
            <a:off x="264125" y="1515979"/>
            <a:ext cx="5755800" cy="4660846"/>
          </a:xfrm>
          <a:prstGeom prst="rect">
            <a:avLst/>
          </a:prstGeom>
        </p:spPr>
        <p:txBody>
          <a:bodyPr spcFirstLastPara="1" wrap="square" lIns="91425" tIns="91425" rIns="91425" bIns="91425" anchor="t" anchorCtr="0">
            <a:noAutofit/>
          </a:bodyPr>
          <a:lstStyle/>
          <a:p>
            <a:pPr>
              <a:buAutoNum type="arabicPeriod"/>
            </a:pPr>
            <a:r>
              <a:rPr lang="fi-FI" b="1" dirty="0"/>
              <a:t>Tieto</a:t>
            </a:r>
          </a:p>
          <a:p>
            <a:pPr marL="50800" indent="0">
              <a:buNone/>
            </a:pPr>
            <a:r>
              <a:rPr lang="fi-FI" b="1" dirty="0"/>
              <a:t> (Platonin klassinen määritelmä)</a:t>
            </a:r>
            <a:endParaRPr b="1" dirty="0"/>
          </a:p>
          <a:p>
            <a:pPr marL="457200" lvl="0" indent="0" algn="l" rtl="0">
              <a:spcBef>
                <a:spcPts val="1000"/>
              </a:spcBef>
              <a:spcAft>
                <a:spcPts val="0"/>
              </a:spcAft>
              <a:buNone/>
            </a:pPr>
            <a:r>
              <a:rPr lang="fi-FI" i="1" dirty="0"/>
              <a:t>= “Tieto on hyvin perusteltu, tosi, uskomus.”</a:t>
            </a:r>
            <a:endParaRPr i="1" dirty="0"/>
          </a:p>
          <a:p>
            <a:pPr indent="0">
              <a:buSzPts val="1100"/>
              <a:buNone/>
            </a:pPr>
            <a:r>
              <a:rPr lang="fi-FI" dirty="0"/>
              <a:t>→ 1. pitää pystyä </a:t>
            </a:r>
            <a:r>
              <a:rPr lang="fi-FI" i="1" dirty="0"/>
              <a:t>perustelemaan</a:t>
            </a:r>
            <a:endParaRPr i="1" dirty="0"/>
          </a:p>
          <a:p>
            <a:pPr indent="0">
              <a:buSzPts val="1100"/>
              <a:buNone/>
            </a:pPr>
            <a:r>
              <a:rPr lang="fi-FI" dirty="0"/>
              <a:t>→ 2. pitää</a:t>
            </a:r>
            <a:r>
              <a:rPr lang="fi-FI" i="1" dirty="0"/>
              <a:t> oikeasti tapahtua, olla totta</a:t>
            </a:r>
            <a:r>
              <a:rPr lang="fi-FI" dirty="0"/>
              <a:t> </a:t>
            </a:r>
            <a:endParaRPr dirty="0"/>
          </a:p>
          <a:p>
            <a:pPr indent="0">
              <a:buSzPts val="1100"/>
              <a:buNone/>
            </a:pPr>
            <a:r>
              <a:rPr lang="fi-FI" dirty="0"/>
              <a:t>→ 3. </a:t>
            </a:r>
            <a:r>
              <a:rPr lang="fi-FI" i="1" dirty="0"/>
              <a:t>pitää ymmärtää j</a:t>
            </a:r>
            <a:r>
              <a:rPr lang="fi-FI" dirty="0"/>
              <a:t>a tietoon </a:t>
            </a:r>
            <a:r>
              <a:rPr lang="fi-FI" i="1" dirty="0"/>
              <a:t>pitää uskoa</a:t>
            </a:r>
            <a:endParaRPr i="1" dirty="0"/>
          </a:p>
        </p:txBody>
      </p:sp>
      <p:sp>
        <p:nvSpPr>
          <p:cNvPr id="510" name="Google Shape;510;p69"/>
          <p:cNvSpPr txBox="1">
            <a:spLocks noGrp="1"/>
          </p:cNvSpPr>
          <p:nvPr>
            <p:ph type="body" idx="2"/>
          </p:nvPr>
        </p:nvSpPr>
        <p:spPr>
          <a:xfrm>
            <a:off x="6172200" y="1515979"/>
            <a:ext cx="5181600" cy="4660846"/>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b="1" dirty="0"/>
              <a:t>2. Informaatio</a:t>
            </a:r>
            <a:endParaRPr b="1" dirty="0"/>
          </a:p>
          <a:p>
            <a:pPr marL="0" lvl="0" indent="0" algn="l" rtl="0">
              <a:spcBef>
                <a:spcPts val="1000"/>
              </a:spcBef>
              <a:spcAft>
                <a:spcPts val="0"/>
              </a:spcAft>
              <a:buNone/>
            </a:pPr>
            <a:r>
              <a:rPr lang="fi-FI" i="1" dirty="0"/>
              <a:t>= ”Järjestystä, jolla jokin tulkinta.”</a:t>
            </a:r>
            <a:endParaRPr i="1" dirty="0"/>
          </a:p>
          <a:p>
            <a:pPr marL="0" indent="0">
              <a:buNone/>
            </a:pPr>
            <a:r>
              <a:rPr lang="fi-FI" dirty="0"/>
              <a:t>kaikenlainen </a:t>
            </a:r>
            <a:r>
              <a:rPr lang="fi-FI" i="1" dirty="0"/>
              <a:t>viestintä: </a:t>
            </a:r>
            <a:r>
              <a:rPr lang="fi-FI" dirty="0"/>
              <a:t>some, radio, Tv, lehdet, keskustelu, ilmeet, eleet..</a:t>
            </a:r>
            <a:endParaRPr dirty="0"/>
          </a:p>
          <a:p>
            <a:pPr marL="0" lvl="0" indent="0" algn="l" rtl="0">
              <a:spcBef>
                <a:spcPts val="1000"/>
              </a:spcBef>
              <a:spcAft>
                <a:spcPts val="0"/>
              </a:spcAft>
              <a:buNone/>
            </a:pPr>
            <a:r>
              <a:rPr lang="fi-FI" dirty="0"/>
              <a:t>Ei aina täytä </a:t>
            </a:r>
            <a:r>
              <a:rPr lang="fi-FI" i="1" dirty="0"/>
              <a:t>tiedon kriteerejä </a:t>
            </a:r>
            <a:r>
              <a:rPr lang="fi-FI" dirty="0"/>
              <a:t>(esim. ei täysin totta, puolueellista tai vain tietystä näkökulmasta esitettyä)</a:t>
            </a:r>
            <a:endParaRPr dirty="0"/>
          </a:p>
          <a:p>
            <a:pPr marL="0" lvl="0" indent="0" algn="l" rtl="0">
              <a:spcBef>
                <a:spcPts val="1000"/>
              </a:spcBef>
              <a:spcAft>
                <a:spcPts val="0"/>
              </a:spcAft>
              <a:buNone/>
            </a:pPr>
            <a:r>
              <a:rPr lang="fi-FI" dirty="0"/>
              <a:t>→ mm. propaganda, huhut, mielipiteet..</a:t>
            </a:r>
            <a:endParaRPr dirty="0"/>
          </a:p>
          <a:p>
            <a:pPr marL="0" lvl="0" indent="0" algn="l" rtl="0">
              <a:spcBef>
                <a:spcPts val="100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1000"/>
                                        <p:tgtEl>
                                          <p:spTgt spid="5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9">
                                            <p:txEl>
                                              <p:pRg st="1" end="1"/>
                                            </p:txEl>
                                          </p:spTgt>
                                        </p:tgtEl>
                                        <p:attrNameLst>
                                          <p:attrName>style.visibility</p:attrName>
                                        </p:attrNameLst>
                                      </p:cBhvr>
                                      <p:to>
                                        <p:strVal val="visible"/>
                                      </p:to>
                                    </p:set>
                                    <p:animEffect transition="in" filter="fade">
                                      <p:cBhvr>
                                        <p:cTn id="12" dur="1000"/>
                                        <p:tgtEl>
                                          <p:spTgt spid="5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9">
                                            <p:txEl>
                                              <p:pRg st="2" end="2"/>
                                            </p:txEl>
                                          </p:spTgt>
                                        </p:tgtEl>
                                        <p:attrNameLst>
                                          <p:attrName>style.visibility</p:attrName>
                                        </p:attrNameLst>
                                      </p:cBhvr>
                                      <p:to>
                                        <p:strVal val="visible"/>
                                      </p:to>
                                    </p:set>
                                    <p:animEffect transition="in" filter="fade">
                                      <p:cBhvr>
                                        <p:cTn id="17" dur="1000"/>
                                        <p:tgtEl>
                                          <p:spTgt spid="5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9">
                                            <p:txEl>
                                              <p:pRg st="3" end="3"/>
                                            </p:txEl>
                                          </p:spTgt>
                                        </p:tgtEl>
                                        <p:attrNameLst>
                                          <p:attrName>style.visibility</p:attrName>
                                        </p:attrNameLst>
                                      </p:cBhvr>
                                      <p:to>
                                        <p:strVal val="visible"/>
                                      </p:to>
                                    </p:set>
                                    <p:animEffect transition="in" filter="fade">
                                      <p:cBhvr>
                                        <p:cTn id="22" dur="1000"/>
                                        <p:tgtEl>
                                          <p:spTgt spid="5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9">
                                            <p:txEl>
                                              <p:pRg st="4" end="4"/>
                                            </p:txEl>
                                          </p:spTgt>
                                        </p:tgtEl>
                                        <p:attrNameLst>
                                          <p:attrName>style.visibility</p:attrName>
                                        </p:attrNameLst>
                                      </p:cBhvr>
                                      <p:to>
                                        <p:strVal val="visible"/>
                                      </p:to>
                                    </p:set>
                                    <p:animEffect transition="in" filter="fade">
                                      <p:cBhvr>
                                        <p:cTn id="27" dur="1000"/>
                                        <p:tgtEl>
                                          <p:spTgt spid="5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9">
                                            <p:txEl>
                                              <p:pRg st="5" end="5"/>
                                            </p:txEl>
                                          </p:spTgt>
                                        </p:tgtEl>
                                        <p:attrNameLst>
                                          <p:attrName>style.visibility</p:attrName>
                                        </p:attrNameLst>
                                      </p:cBhvr>
                                      <p:to>
                                        <p:strVal val="visible"/>
                                      </p:to>
                                    </p:set>
                                    <p:animEffect transition="in" filter="fade">
                                      <p:cBhvr>
                                        <p:cTn id="32" dur="1000"/>
                                        <p:tgtEl>
                                          <p:spTgt spid="50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0">
                                            <p:txEl>
                                              <p:pRg st="0" end="0"/>
                                            </p:txEl>
                                          </p:spTgt>
                                        </p:tgtEl>
                                        <p:attrNameLst>
                                          <p:attrName>style.visibility</p:attrName>
                                        </p:attrNameLst>
                                      </p:cBhvr>
                                      <p:to>
                                        <p:strVal val="visible"/>
                                      </p:to>
                                    </p:set>
                                    <p:animEffect transition="in" filter="fade">
                                      <p:cBhvr>
                                        <p:cTn id="37" dur="1000"/>
                                        <p:tgtEl>
                                          <p:spTgt spid="5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0">
                                            <p:txEl>
                                              <p:pRg st="1" end="1"/>
                                            </p:txEl>
                                          </p:spTgt>
                                        </p:tgtEl>
                                        <p:attrNameLst>
                                          <p:attrName>style.visibility</p:attrName>
                                        </p:attrNameLst>
                                      </p:cBhvr>
                                      <p:to>
                                        <p:strVal val="visible"/>
                                      </p:to>
                                    </p:set>
                                    <p:animEffect transition="in" filter="fade">
                                      <p:cBhvr>
                                        <p:cTn id="42" dur="1000"/>
                                        <p:tgtEl>
                                          <p:spTgt spid="5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0">
                                            <p:txEl>
                                              <p:pRg st="2" end="2"/>
                                            </p:txEl>
                                          </p:spTgt>
                                        </p:tgtEl>
                                        <p:attrNameLst>
                                          <p:attrName>style.visibility</p:attrName>
                                        </p:attrNameLst>
                                      </p:cBhvr>
                                      <p:to>
                                        <p:strVal val="visible"/>
                                      </p:to>
                                    </p:set>
                                    <p:animEffect transition="in" filter="fade">
                                      <p:cBhvr>
                                        <p:cTn id="47" dur="1000"/>
                                        <p:tgtEl>
                                          <p:spTgt spid="5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0">
                                            <p:txEl>
                                              <p:pRg st="3" end="3"/>
                                            </p:txEl>
                                          </p:spTgt>
                                        </p:tgtEl>
                                        <p:attrNameLst>
                                          <p:attrName>style.visibility</p:attrName>
                                        </p:attrNameLst>
                                      </p:cBhvr>
                                      <p:to>
                                        <p:strVal val="visible"/>
                                      </p:to>
                                    </p:set>
                                    <p:animEffect transition="in" filter="fade">
                                      <p:cBhvr>
                                        <p:cTn id="52" dur="1000"/>
                                        <p:tgtEl>
                                          <p:spTgt spid="5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10">
                                            <p:txEl>
                                              <p:pRg st="4" end="4"/>
                                            </p:txEl>
                                          </p:spTgt>
                                        </p:tgtEl>
                                        <p:attrNameLst>
                                          <p:attrName>style.visibility</p:attrName>
                                        </p:attrNameLst>
                                      </p:cBhvr>
                                      <p:to>
                                        <p:strVal val="visible"/>
                                      </p:to>
                                    </p:set>
                                    <p:animEffect transition="in" filter="fade">
                                      <p:cBhvr>
                                        <p:cTn id="57" dur="1000"/>
                                        <p:tgtEl>
                                          <p:spTgt spid="5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2"/>
          <p:cNvSpPr txBox="1">
            <a:spLocks noGrp="1"/>
          </p:cNvSpPr>
          <p:nvPr>
            <p:ph type="title"/>
          </p:nvPr>
        </p:nvSpPr>
        <p:spPr>
          <a:xfrm>
            <a:off x="838200" y="124975"/>
            <a:ext cx="10515600" cy="644700"/>
          </a:xfrm>
          <a:prstGeom prst="rect">
            <a:avLst/>
          </a:prstGeom>
        </p:spPr>
        <p:txBody>
          <a:bodyPr spcFirstLastPara="1" wrap="square" lIns="91425" tIns="91425" rIns="91425" bIns="91425" anchor="ctr" anchorCtr="0">
            <a:noAutofit/>
          </a:bodyPr>
          <a:lstStyle/>
          <a:p>
            <a:r>
              <a:rPr lang="fi-FI" dirty="0"/>
              <a:t>Käsiteanalyysi   kpl 10.</a:t>
            </a:r>
            <a:endParaRPr dirty="0"/>
          </a:p>
        </p:txBody>
      </p:sp>
      <p:sp>
        <p:nvSpPr>
          <p:cNvPr id="531" name="Google Shape;531;p72"/>
          <p:cNvSpPr txBox="1">
            <a:spLocks noGrp="1"/>
          </p:cNvSpPr>
          <p:nvPr>
            <p:ph type="body" idx="1"/>
          </p:nvPr>
        </p:nvSpPr>
        <p:spPr>
          <a:xfrm>
            <a:off x="181775" y="769675"/>
            <a:ext cx="6816000" cy="5916000"/>
          </a:xfrm>
          <a:prstGeom prst="rect">
            <a:avLst/>
          </a:prstGeom>
        </p:spPr>
        <p:txBody>
          <a:bodyPr spcFirstLastPara="1" wrap="square" lIns="91425" tIns="91425" rIns="91425" bIns="91425" anchor="t" anchorCtr="0">
            <a:noAutofit/>
          </a:bodyPr>
          <a:lstStyle/>
          <a:p>
            <a:pPr marL="457200" lvl="0" indent="-419100" algn="l" rtl="0">
              <a:spcBef>
                <a:spcPts val="1000"/>
              </a:spcBef>
              <a:spcAft>
                <a:spcPts val="0"/>
              </a:spcAft>
              <a:buSzPts val="3000"/>
              <a:buChar char="•"/>
            </a:pPr>
            <a:r>
              <a:rPr lang="fi-FI" sz="3000" dirty="0"/>
              <a:t>Tietoa muodostettaessa päädytään käsiteanalyysiin:</a:t>
            </a:r>
            <a:endParaRPr sz="3000" dirty="0"/>
          </a:p>
          <a:p>
            <a:pPr marL="0" lvl="0" indent="0" algn="l" rtl="0">
              <a:lnSpc>
                <a:spcPct val="115000"/>
              </a:lnSpc>
              <a:spcBef>
                <a:spcPts val="500"/>
              </a:spcBef>
              <a:spcAft>
                <a:spcPts val="0"/>
              </a:spcAft>
              <a:buNone/>
            </a:pPr>
            <a:endParaRPr sz="3000" i="1" dirty="0">
              <a:latin typeface="Verdana"/>
              <a:ea typeface="Verdana"/>
              <a:cs typeface="Verdana"/>
              <a:sym typeface="Verdana"/>
            </a:endParaRPr>
          </a:p>
          <a:p>
            <a:pPr marL="0" lvl="0" indent="0" algn="l" rtl="0">
              <a:lnSpc>
                <a:spcPct val="115000"/>
              </a:lnSpc>
              <a:spcBef>
                <a:spcPts val="500"/>
              </a:spcBef>
              <a:spcAft>
                <a:spcPts val="0"/>
              </a:spcAft>
              <a:buNone/>
            </a:pPr>
            <a:r>
              <a:rPr lang="fi-FI" sz="2400" b="1" u="sng" dirty="0">
                <a:latin typeface="Arial"/>
                <a:ea typeface="Arial"/>
                <a:cs typeface="Arial"/>
                <a:sym typeface="Arial"/>
              </a:rPr>
              <a:t>1. </a:t>
            </a:r>
            <a:r>
              <a:rPr lang="fi-FI" sz="2400" b="1" u="sng" dirty="0">
                <a:latin typeface="Verdana"/>
                <a:ea typeface="Verdana"/>
                <a:cs typeface="Verdana"/>
                <a:sym typeface="Verdana"/>
              </a:rPr>
              <a:t>Välttämätön ehto</a:t>
            </a:r>
            <a:r>
              <a:rPr lang="fi-FI" sz="2400" u="sng" dirty="0">
                <a:latin typeface="Verdana"/>
                <a:ea typeface="Verdana"/>
                <a:cs typeface="Verdana"/>
                <a:sym typeface="Verdana"/>
              </a:rPr>
              <a:t>:</a:t>
            </a:r>
            <a:r>
              <a:rPr lang="fi-FI" sz="2400" dirty="0">
                <a:latin typeface="Verdana"/>
                <a:ea typeface="Verdana"/>
                <a:cs typeface="Verdana"/>
                <a:sym typeface="Verdana"/>
              </a:rPr>
              <a:t> ominaisuus, joka </a:t>
            </a:r>
            <a:r>
              <a:rPr lang="fi-FI" sz="2400" b="1" dirty="0">
                <a:latin typeface="Verdana"/>
                <a:ea typeface="Verdana"/>
                <a:cs typeface="Verdana"/>
                <a:sym typeface="Verdana"/>
              </a:rPr>
              <a:t>pätee jokaiseen käsitteen alaiseen asiaan</a:t>
            </a:r>
            <a:endParaRPr sz="2400" b="1" dirty="0">
              <a:latin typeface="Verdana"/>
              <a:ea typeface="Verdana"/>
              <a:cs typeface="Verdana"/>
              <a:sym typeface="Verdana"/>
            </a:endParaRPr>
          </a:p>
          <a:p>
            <a:pPr marL="0" lvl="0" indent="0" algn="l" rtl="0">
              <a:lnSpc>
                <a:spcPct val="115000"/>
              </a:lnSpc>
              <a:spcBef>
                <a:spcPts val="400"/>
              </a:spcBef>
              <a:spcAft>
                <a:spcPts val="0"/>
              </a:spcAft>
              <a:buNone/>
            </a:pPr>
            <a:r>
              <a:rPr lang="fi-FI" sz="2400" dirty="0">
                <a:latin typeface="Arial"/>
                <a:ea typeface="Arial"/>
                <a:cs typeface="Arial"/>
                <a:sym typeface="Arial"/>
              </a:rPr>
              <a:t>–</a:t>
            </a:r>
            <a:r>
              <a:rPr lang="fi-FI" sz="2400" dirty="0">
                <a:latin typeface="Verdana"/>
                <a:ea typeface="Verdana"/>
                <a:cs typeface="Verdana"/>
                <a:sym typeface="Verdana"/>
              </a:rPr>
              <a:t>esim. kaksijalkaisuus ihmiselle</a:t>
            </a:r>
            <a:endParaRPr sz="2400" dirty="0">
              <a:latin typeface="Verdana"/>
              <a:ea typeface="Verdana"/>
              <a:cs typeface="Verdana"/>
              <a:sym typeface="Verdana"/>
            </a:endParaRPr>
          </a:p>
          <a:p>
            <a:pPr marL="0" lvl="0" indent="0" algn="l" rtl="0">
              <a:lnSpc>
                <a:spcPct val="115000"/>
              </a:lnSpc>
              <a:spcBef>
                <a:spcPts val="500"/>
              </a:spcBef>
              <a:spcAft>
                <a:spcPts val="0"/>
              </a:spcAft>
              <a:buNone/>
            </a:pPr>
            <a:r>
              <a:rPr lang="fi-FI" sz="2400" b="1" u="sng" dirty="0">
                <a:latin typeface="Arial"/>
                <a:ea typeface="Arial"/>
                <a:cs typeface="Arial"/>
                <a:sym typeface="Arial"/>
              </a:rPr>
              <a:t>2. </a:t>
            </a:r>
            <a:r>
              <a:rPr lang="fi-FI" sz="2400" b="1" u="sng" dirty="0">
                <a:latin typeface="Verdana"/>
                <a:ea typeface="Verdana"/>
                <a:cs typeface="Verdana"/>
                <a:sym typeface="Verdana"/>
              </a:rPr>
              <a:t>Riittävä ehto</a:t>
            </a:r>
            <a:r>
              <a:rPr lang="fi-FI" sz="2400" u="sng" dirty="0">
                <a:latin typeface="Verdana"/>
                <a:ea typeface="Verdana"/>
                <a:cs typeface="Verdana"/>
                <a:sym typeface="Verdana"/>
              </a:rPr>
              <a:t>:</a:t>
            </a:r>
            <a:r>
              <a:rPr lang="fi-FI" sz="2400" dirty="0">
                <a:latin typeface="Verdana"/>
                <a:ea typeface="Verdana"/>
                <a:cs typeface="Verdana"/>
                <a:sym typeface="Verdana"/>
              </a:rPr>
              <a:t> ominaisuus, </a:t>
            </a:r>
            <a:r>
              <a:rPr lang="fi-FI" sz="2400" b="1" dirty="0">
                <a:latin typeface="Verdana"/>
                <a:ea typeface="Verdana"/>
                <a:cs typeface="Verdana"/>
                <a:sym typeface="Verdana"/>
              </a:rPr>
              <a:t>joka riittää määrittämään jonkin asian käsitteen alaiseksi</a:t>
            </a:r>
            <a:endParaRPr sz="2400" b="1" dirty="0">
              <a:latin typeface="Verdana"/>
              <a:ea typeface="Verdana"/>
              <a:cs typeface="Verdana"/>
              <a:sym typeface="Verdana"/>
            </a:endParaRPr>
          </a:p>
          <a:p>
            <a:pPr marL="0" lvl="0" indent="0" algn="l" rtl="0">
              <a:lnSpc>
                <a:spcPct val="115000"/>
              </a:lnSpc>
              <a:spcBef>
                <a:spcPts val="400"/>
              </a:spcBef>
              <a:spcAft>
                <a:spcPts val="0"/>
              </a:spcAft>
              <a:buNone/>
            </a:pPr>
            <a:r>
              <a:rPr lang="fi-FI" sz="2400" dirty="0">
                <a:latin typeface="Arial"/>
                <a:ea typeface="Arial"/>
                <a:cs typeface="Arial"/>
                <a:sym typeface="Arial"/>
              </a:rPr>
              <a:t>–</a:t>
            </a:r>
            <a:r>
              <a:rPr lang="fi-FI" sz="2400" dirty="0">
                <a:latin typeface="Verdana"/>
                <a:ea typeface="Verdana"/>
                <a:cs typeface="Verdana"/>
                <a:sym typeface="Verdana"/>
              </a:rPr>
              <a:t>esim. presidentit voidaan määritellä varmuudella ihmisiksi</a:t>
            </a:r>
            <a:endParaRPr sz="2400" dirty="0">
              <a:latin typeface="Verdana"/>
              <a:ea typeface="Verdana"/>
              <a:cs typeface="Verdana"/>
              <a:sym typeface="Verdana"/>
            </a:endParaRPr>
          </a:p>
          <a:p>
            <a:pPr marL="457200" lvl="0" indent="0" algn="l" rtl="0">
              <a:spcBef>
                <a:spcPts val="1000"/>
              </a:spcBef>
              <a:spcAft>
                <a:spcPts val="0"/>
              </a:spcAft>
              <a:buNone/>
            </a:pPr>
            <a:endParaRPr sz="2400" dirty="0"/>
          </a:p>
        </p:txBody>
      </p:sp>
      <p:sp>
        <p:nvSpPr>
          <p:cNvPr id="532" name="Google Shape;532;p72"/>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33" name="Google Shape;533;p72"/>
          <p:cNvPicPr preferRelativeResize="0"/>
          <p:nvPr/>
        </p:nvPicPr>
        <p:blipFill>
          <a:blip r:embed="rId3">
            <a:alphaModFix/>
          </a:blip>
          <a:stretch>
            <a:fillRect/>
          </a:stretch>
        </p:blipFill>
        <p:spPr>
          <a:xfrm>
            <a:off x="6997850" y="1666250"/>
            <a:ext cx="5042175" cy="2554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
                                            <p:txEl>
                                              <p:pRg st="0" end="0"/>
                                            </p:txEl>
                                          </p:spTgt>
                                        </p:tgtEl>
                                        <p:attrNameLst>
                                          <p:attrName>style.visibility</p:attrName>
                                        </p:attrNameLst>
                                      </p:cBhvr>
                                      <p:to>
                                        <p:strVal val="visible"/>
                                      </p:to>
                                    </p:set>
                                    <p:animEffect transition="in" filter="fade">
                                      <p:cBhvr>
                                        <p:cTn id="7" dur="1000"/>
                                        <p:tgtEl>
                                          <p:spTgt spid="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1">
                                            <p:txEl>
                                              <p:pRg st="1" end="1"/>
                                            </p:txEl>
                                          </p:spTgt>
                                        </p:tgtEl>
                                        <p:attrNameLst>
                                          <p:attrName>style.visibility</p:attrName>
                                        </p:attrNameLst>
                                      </p:cBhvr>
                                      <p:to>
                                        <p:strVal val="visible"/>
                                      </p:to>
                                    </p:set>
                                    <p:animEffect transition="in" filter="fade">
                                      <p:cBhvr>
                                        <p:cTn id="12" dur="1000"/>
                                        <p:tgtEl>
                                          <p:spTgt spid="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1">
                                            <p:txEl>
                                              <p:pRg st="2" end="2"/>
                                            </p:txEl>
                                          </p:spTgt>
                                        </p:tgtEl>
                                        <p:attrNameLst>
                                          <p:attrName>style.visibility</p:attrName>
                                        </p:attrNameLst>
                                      </p:cBhvr>
                                      <p:to>
                                        <p:strVal val="visible"/>
                                      </p:to>
                                    </p:set>
                                    <p:animEffect transition="in" filter="fade">
                                      <p:cBhvr>
                                        <p:cTn id="17" dur="1000"/>
                                        <p:tgtEl>
                                          <p:spTgt spid="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1">
                                            <p:txEl>
                                              <p:pRg st="3" end="3"/>
                                            </p:txEl>
                                          </p:spTgt>
                                        </p:tgtEl>
                                        <p:attrNameLst>
                                          <p:attrName>style.visibility</p:attrName>
                                        </p:attrNameLst>
                                      </p:cBhvr>
                                      <p:to>
                                        <p:strVal val="visible"/>
                                      </p:to>
                                    </p:set>
                                    <p:animEffect transition="in" filter="fade">
                                      <p:cBhvr>
                                        <p:cTn id="22" dur="1000"/>
                                        <p:tgtEl>
                                          <p:spTgt spid="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1">
                                            <p:txEl>
                                              <p:pRg st="4" end="4"/>
                                            </p:txEl>
                                          </p:spTgt>
                                        </p:tgtEl>
                                        <p:attrNameLst>
                                          <p:attrName>style.visibility</p:attrName>
                                        </p:attrNameLst>
                                      </p:cBhvr>
                                      <p:to>
                                        <p:strVal val="visible"/>
                                      </p:to>
                                    </p:set>
                                    <p:animEffect transition="in" filter="fade">
                                      <p:cBhvr>
                                        <p:cTn id="27" dur="1000"/>
                                        <p:tgtEl>
                                          <p:spTgt spid="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1">
                                            <p:txEl>
                                              <p:pRg st="5" end="5"/>
                                            </p:txEl>
                                          </p:spTgt>
                                        </p:tgtEl>
                                        <p:attrNameLst>
                                          <p:attrName>style.visibility</p:attrName>
                                        </p:attrNameLst>
                                      </p:cBhvr>
                                      <p:to>
                                        <p:strVal val="visible"/>
                                      </p:to>
                                    </p:set>
                                    <p:animEffect transition="in" filter="fade">
                                      <p:cBhvr>
                                        <p:cTn id="32" dur="1000"/>
                                        <p:tgtEl>
                                          <p:spTgt spid="5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1">
                                            <p:txEl>
                                              <p:pRg st="6" end="6"/>
                                            </p:txEl>
                                          </p:spTgt>
                                        </p:tgtEl>
                                        <p:attrNameLst>
                                          <p:attrName>style.visibility</p:attrName>
                                        </p:attrNameLst>
                                      </p:cBhvr>
                                      <p:to>
                                        <p:strVal val="visible"/>
                                      </p:to>
                                    </p:set>
                                    <p:animEffect transition="in" filter="fade">
                                      <p:cBhvr>
                                        <p:cTn id="37" dur="1000"/>
                                        <p:tgtEl>
                                          <p:spTgt spid="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3"/>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
        <p:nvSpPr>
          <p:cNvPr id="540" name="Google Shape;540;p73"/>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41" name="Google Shape;541;p73"/>
          <p:cNvPicPr preferRelativeResize="0"/>
          <p:nvPr/>
        </p:nvPicPr>
        <p:blipFill>
          <a:blip r:embed="rId3">
            <a:alphaModFix/>
          </a:blip>
          <a:stretch>
            <a:fillRect/>
          </a:stretch>
        </p:blipFill>
        <p:spPr>
          <a:xfrm>
            <a:off x="3634550" y="233113"/>
            <a:ext cx="7788300" cy="6542175"/>
          </a:xfrm>
          <a:prstGeom prst="rect">
            <a:avLst/>
          </a:prstGeom>
          <a:noFill/>
          <a:ln>
            <a:noFill/>
          </a:ln>
        </p:spPr>
      </p:pic>
      <p:sp>
        <p:nvSpPr>
          <p:cNvPr id="542" name="Google Shape;542;p73"/>
          <p:cNvSpPr txBox="1"/>
          <p:nvPr/>
        </p:nvSpPr>
        <p:spPr>
          <a:xfrm>
            <a:off x="60150" y="2316075"/>
            <a:ext cx="2752200" cy="25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3000" b="1">
                <a:latin typeface="Calibri"/>
                <a:ea typeface="Calibri"/>
                <a:cs typeface="Calibri"/>
                <a:sym typeface="Calibri"/>
              </a:rPr>
              <a:t>Käsiteanalyysi: välttämättömät ja riittävät ehdot</a:t>
            </a:r>
            <a:endParaRPr sz="3000" b="1">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Totuusteoriat: korrespondenssiteoria</a:t>
            </a:r>
            <a:endParaRPr/>
          </a:p>
        </p:txBody>
      </p:sp>
      <p:sp>
        <p:nvSpPr>
          <p:cNvPr id="548" name="Google Shape;548;p74"/>
          <p:cNvSpPr txBox="1">
            <a:spLocks noGrp="1"/>
          </p:cNvSpPr>
          <p:nvPr>
            <p:ph type="body" idx="1"/>
          </p:nvPr>
        </p:nvSpPr>
        <p:spPr>
          <a:xfrm>
            <a:off x="313975" y="1528011"/>
            <a:ext cx="5705700" cy="4648814"/>
          </a:xfrm>
          <a:prstGeom prst="rect">
            <a:avLst/>
          </a:prstGeom>
        </p:spPr>
        <p:txBody>
          <a:bodyPr spcFirstLastPara="1" wrap="square" lIns="91425" tIns="91425" rIns="91425" bIns="91425" anchor="t" anchorCtr="0">
            <a:noAutofit/>
          </a:bodyPr>
          <a:lstStyle/>
          <a:p>
            <a:pPr marL="457200" lvl="0" indent="-419100" algn="l" rtl="0">
              <a:spcBef>
                <a:spcPts val="1000"/>
              </a:spcBef>
              <a:spcAft>
                <a:spcPts val="0"/>
              </a:spcAft>
              <a:buSzPts val="3000"/>
              <a:buChar char="•"/>
            </a:pPr>
            <a:r>
              <a:rPr lang="fi-FI" sz="3000" b="1" dirty="0"/>
              <a:t>Korrespondenssi </a:t>
            </a:r>
            <a:r>
              <a:rPr lang="fi-FI" sz="3000" dirty="0"/>
              <a:t>= </a:t>
            </a:r>
            <a:r>
              <a:rPr lang="fi-FI" sz="3000" i="1" dirty="0"/>
              <a:t>vastaavuus</a:t>
            </a:r>
            <a:endParaRPr sz="3000" i="1" dirty="0"/>
          </a:p>
          <a:p>
            <a:pPr marL="457200" lvl="0" indent="-419100" algn="l" rtl="0">
              <a:spcBef>
                <a:spcPts val="0"/>
              </a:spcBef>
              <a:spcAft>
                <a:spcPts val="0"/>
              </a:spcAft>
              <a:buSzPts val="3000"/>
              <a:buChar char="•"/>
            </a:pPr>
            <a:r>
              <a:rPr lang="fi-FI" sz="3000" dirty="0"/>
              <a:t>Jotta väite on totta, se vastaa todellisuutta</a:t>
            </a:r>
            <a:endParaRPr sz="3000" dirty="0"/>
          </a:p>
          <a:p>
            <a:pPr marL="457200" lvl="0" indent="-419100" algn="l" rtl="0">
              <a:spcBef>
                <a:spcPts val="1000"/>
              </a:spcBef>
              <a:spcAft>
                <a:spcPts val="0"/>
              </a:spcAft>
              <a:buSzPts val="3000"/>
              <a:buChar char="•"/>
            </a:pPr>
            <a:r>
              <a:rPr lang="fi-FI" sz="3000" dirty="0"/>
              <a:t>→ Väite: “Ulkona sataa.”</a:t>
            </a:r>
            <a:endParaRPr sz="3000" dirty="0"/>
          </a:p>
          <a:p>
            <a:pPr marL="457200" lvl="0" indent="0" algn="l" rtl="0">
              <a:spcBef>
                <a:spcPts val="1000"/>
              </a:spcBef>
              <a:spcAft>
                <a:spcPts val="0"/>
              </a:spcAft>
              <a:buNone/>
            </a:pPr>
            <a:r>
              <a:rPr lang="fi-FI" sz="3000" dirty="0"/>
              <a:t>→ Vastine: Ulkona todella tulee pisaroita taivaalta.</a:t>
            </a:r>
            <a:endParaRPr sz="3000" dirty="0"/>
          </a:p>
          <a:p>
            <a:pPr indent="0">
              <a:buNone/>
            </a:pPr>
            <a:r>
              <a:rPr lang="fi-FI" sz="3000" dirty="0"/>
              <a:t>Wittgenstein: </a:t>
            </a:r>
            <a:r>
              <a:rPr lang="fi-FI" sz="3000" i="1" dirty="0"/>
              <a:t>kielen kuvateoria</a:t>
            </a:r>
          </a:p>
          <a:p>
            <a:pPr indent="0">
              <a:buNone/>
            </a:pPr>
            <a:r>
              <a:rPr lang="fi-FI" sz="3000" dirty="0"/>
              <a:t>Moraalisille lauseille </a:t>
            </a:r>
            <a:r>
              <a:rPr lang="fi-FI" sz="3000" i="1" dirty="0"/>
              <a:t>ei voida nähdä</a:t>
            </a:r>
            <a:r>
              <a:rPr lang="fi-FI" sz="3000" dirty="0"/>
              <a:t> vastinetta: "</a:t>
            </a:r>
            <a:r>
              <a:rPr lang="fi-FI" sz="3000" i="1" dirty="0"/>
              <a:t>tappaminen on väärin.</a:t>
            </a:r>
            <a:r>
              <a:rPr lang="fi-FI" sz="3000" dirty="0"/>
              <a:t>"</a:t>
            </a:r>
          </a:p>
          <a:p>
            <a:pPr marL="0" indent="0">
              <a:buNone/>
            </a:pPr>
            <a:endParaRPr lang="fi-FI" sz="3000" dirty="0"/>
          </a:p>
        </p:txBody>
      </p:sp>
      <p:sp>
        <p:nvSpPr>
          <p:cNvPr id="549" name="Google Shape;549;p74"/>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50" name="Google Shape;550;p74"/>
          <p:cNvPicPr preferRelativeResize="0"/>
          <p:nvPr/>
        </p:nvPicPr>
        <p:blipFill>
          <a:blip r:embed="rId3">
            <a:alphaModFix/>
          </a:blip>
          <a:stretch>
            <a:fillRect/>
          </a:stretch>
        </p:blipFill>
        <p:spPr>
          <a:xfrm>
            <a:off x="6407750" y="1972875"/>
            <a:ext cx="5518550" cy="3997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CE366B-A823-6948-9C85-9F4D6DBE7697}"/>
              </a:ext>
            </a:extLst>
          </p:cNvPr>
          <p:cNvSpPr>
            <a:spLocks noGrp="1"/>
          </p:cNvSpPr>
          <p:nvPr>
            <p:ph type="title"/>
          </p:nvPr>
        </p:nvSpPr>
        <p:spPr/>
        <p:txBody>
          <a:bodyPr/>
          <a:lstStyle/>
          <a:p>
            <a:r>
              <a:rPr lang="fi-FI" dirty="0"/>
              <a:t>Ludwig Wittgenstein: </a:t>
            </a:r>
            <a:r>
              <a:rPr lang="fi-FI" dirty="0" err="1"/>
              <a:t>Tractacus</a:t>
            </a:r>
            <a:r>
              <a:rPr lang="fi-FI" dirty="0"/>
              <a:t> </a:t>
            </a:r>
            <a:r>
              <a:rPr lang="fi-FI" dirty="0" err="1"/>
              <a:t>Logico</a:t>
            </a:r>
            <a:r>
              <a:rPr lang="fi-FI" dirty="0"/>
              <a:t>- </a:t>
            </a:r>
            <a:r>
              <a:rPr lang="fi-FI" dirty="0" err="1"/>
              <a:t>Philosophicus</a:t>
            </a:r>
            <a:r>
              <a:rPr lang="fi-FI" dirty="0"/>
              <a:t> (1921)</a:t>
            </a:r>
          </a:p>
        </p:txBody>
      </p:sp>
      <p:sp>
        <p:nvSpPr>
          <p:cNvPr id="3" name="Tekstin paikkamerkki 2">
            <a:extLst>
              <a:ext uri="{FF2B5EF4-FFF2-40B4-BE49-F238E27FC236}">
                <a16:creationId xmlns:a16="http://schemas.microsoft.com/office/drawing/2014/main" id="{222ABEF9-8320-AF4A-8A03-0D2CDF633D8B}"/>
              </a:ext>
            </a:extLst>
          </p:cNvPr>
          <p:cNvSpPr>
            <a:spLocks noGrp="1"/>
          </p:cNvSpPr>
          <p:nvPr>
            <p:ph type="body" idx="1"/>
          </p:nvPr>
        </p:nvSpPr>
        <p:spPr>
          <a:xfrm>
            <a:off x="637674" y="1876925"/>
            <a:ext cx="5979694" cy="4300037"/>
          </a:xfrm>
        </p:spPr>
        <p:txBody>
          <a:bodyPr/>
          <a:lstStyle/>
          <a:p>
            <a:r>
              <a:rPr lang="fi-FI" i="1" dirty="0"/>
              <a:t>"Kaikki mitä ylipäänsä voidaan ajatella voidaan ajatella selkeästi. Kaikki mikä voidaan sanoa voidaan sanoa selkeästi." </a:t>
            </a:r>
          </a:p>
          <a:p>
            <a:r>
              <a:rPr lang="fi-FI" i="1" dirty="0"/>
              <a:t>”Mistä ei voi puhua, siitä on vaiettava.”</a:t>
            </a:r>
          </a:p>
          <a:p>
            <a:r>
              <a:rPr lang="fi-FI" i="1" dirty="0"/>
              <a:t>"Kieleni rajat merkitsevät maailmani rajoja."</a:t>
            </a:r>
          </a:p>
          <a:p>
            <a:endParaRPr lang="fi-FI" dirty="0"/>
          </a:p>
        </p:txBody>
      </p:sp>
      <p:sp>
        <p:nvSpPr>
          <p:cNvPr id="4" name="Tekstin paikkamerkki 3">
            <a:extLst>
              <a:ext uri="{FF2B5EF4-FFF2-40B4-BE49-F238E27FC236}">
                <a16:creationId xmlns:a16="http://schemas.microsoft.com/office/drawing/2014/main" id="{D19977FA-8F01-B440-9AD8-AD3F1B387E14}"/>
              </a:ext>
            </a:extLst>
          </p:cNvPr>
          <p:cNvSpPr>
            <a:spLocks noGrp="1"/>
          </p:cNvSpPr>
          <p:nvPr>
            <p:ph type="body" idx="2"/>
          </p:nvPr>
        </p:nvSpPr>
        <p:spPr>
          <a:xfrm>
            <a:off x="10989194" y="2468701"/>
            <a:ext cx="3277668" cy="3587945"/>
          </a:xfrm>
        </p:spPr>
        <p:txBody>
          <a:bodyPr/>
          <a:lstStyle/>
          <a:p>
            <a:endParaRPr lang="fi-FI" dirty="0"/>
          </a:p>
        </p:txBody>
      </p:sp>
      <p:pic>
        <p:nvPicPr>
          <p:cNvPr id="1026" name="Picture 2" descr="Ludwig Wittgenstein vuonna 1930.">
            <a:extLst>
              <a:ext uri="{FF2B5EF4-FFF2-40B4-BE49-F238E27FC236}">
                <a16:creationId xmlns:a16="http://schemas.microsoft.com/office/drawing/2014/main" id="{19BB0C4D-987F-AA4A-A3C0-B9EA66B87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040" y="1082842"/>
            <a:ext cx="3866760" cy="565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0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5"/>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Totuusteoriat: koherenssiteoria</a:t>
            </a:r>
            <a:endParaRPr/>
          </a:p>
        </p:txBody>
      </p:sp>
      <p:sp>
        <p:nvSpPr>
          <p:cNvPr id="556" name="Google Shape;556;p75"/>
          <p:cNvSpPr txBox="1">
            <a:spLocks noGrp="1"/>
          </p:cNvSpPr>
          <p:nvPr>
            <p:ph type="body" idx="1"/>
          </p:nvPr>
        </p:nvSpPr>
        <p:spPr>
          <a:xfrm>
            <a:off x="143225" y="1467300"/>
            <a:ext cx="6308700" cy="50985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500"/>
              </a:spcBef>
              <a:spcAft>
                <a:spcPts val="0"/>
              </a:spcAft>
              <a:buSzPts val="2400"/>
              <a:buFont typeface="Verdana"/>
              <a:buChar char="•"/>
            </a:pPr>
            <a:r>
              <a:rPr lang="fi-FI" sz="2400" b="1" dirty="0">
                <a:latin typeface="Verdana"/>
                <a:ea typeface="Verdana"/>
                <a:cs typeface="Verdana"/>
                <a:sym typeface="Verdana"/>
              </a:rPr>
              <a:t>Koherenssiteoria:</a:t>
            </a:r>
            <a:r>
              <a:rPr lang="fi-FI" sz="2400" dirty="0">
                <a:latin typeface="Verdana"/>
                <a:ea typeface="Verdana"/>
                <a:cs typeface="Verdana"/>
                <a:sym typeface="Verdana"/>
              </a:rPr>
              <a:t> Totuus on </a:t>
            </a:r>
            <a:r>
              <a:rPr lang="fi-FI" sz="2400" i="1" dirty="0">
                <a:latin typeface="Verdana"/>
                <a:ea typeface="Verdana"/>
                <a:cs typeface="Verdana"/>
                <a:sym typeface="Verdana"/>
              </a:rPr>
              <a:t>väitteiden yhteensopivuutta aiempien tietojen kanssa.</a:t>
            </a:r>
            <a:endParaRPr sz="2400" i="1" dirty="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fi-FI" sz="2400" dirty="0">
                <a:latin typeface="Verdana"/>
                <a:ea typeface="Verdana"/>
                <a:cs typeface="Verdana"/>
                <a:sym typeface="Verdana"/>
              </a:rPr>
              <a:t>→ Saadessamme uutta tietoa, arvioimme </a:t>
            </a:r>
            <a:r>
              <a:rPr lang="fi-FI" sz="2400" i="1" dirty="0">
                <a:latin typeface="Verdana"/>
                <a:ea typeface="Verdana"/>
                <a:cs typeface="Verdana"/>
                <a:sym typeface="Verdana"/>
              </a:rPr>
              <a:t>sopiiko se yhteen aiempien totena pitämiimme asioihin</a:t>
            </a:r>
            <a:endParaRPr sz="2400" i="1" dirty="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fi-FI" sz="2400" b="1" dirty="0">
                <a:latin typeface="Verdana"/>
                <a:ea typeface="Verdana"/>
                <a:cs typeface="Verdana"/>
                <a:sym typeface="Verdana"/>
              </a:rPr>
              <a:t>Ongelma: </a:t>
            </a:r>
            <a:r>
              <a:rPr lang="fi-FI" sz="2400" i="1" dirty="0">
                <a:latin typeface="Verdana"/>
                <a:ea typeface="Verdana"/>
                <a:cs typeface="Verdana"/>
                <a:sym typeface="Verdana"/>
              </a:rPr>
              <a:t>kaikki aiemmin totena pitämämme asiat voivat olla vääriä </a:t>
            </a:r>
            <a:r>
              <a:rPr lang="fi-FI" sz="2400" b="1" dirty="0">
                <a:latin typeface="Verdana"/>
                <a:ea typeface="Verdana"/>
                <a:cs typeface="Verdana"/>
                <a:sym typeface="Verdana"/>
              </a:rPr>
              <a:t>→ </a:t>
            </a:r>
            <a:r>
              <a:rPr lang="fi-FI" sz="2400" i="1" dirty="0">
                <a:latin typeface="Verdana"/>
                <a:ea typeface="Verdana"/>
                <a:cs typeface="Verdana"/>
                <a:sym typeface="Verdana"/>
              </a:rPr>
              <a:t>esim. keskiajalla uskottiin maailman olevan maailmankaikkeuden keskipiste</a:t>
            </a:r>
            <a:endParaRPr sz="2400" i="1" dirty="0">
              <a:latin typeface="Verdana"/>
              <a:ea typeface="Verdana"/>
              <a:cs typeface="Verdana"/>
              <a:sym typeface="Verdana"/>
            </a:endParaRPr>
          </a:p>
          <a:p>
            <a:pPr marL="0" lvl="0" indent="0" algn="l" rtl="0">
              <a:spcBef>
                <a:spcPts val="1000"/>
              </a:spcBef>
              <a:spcAft>
                <a:spcPts val="0"/>
              </a:spcAft>
              <a:buNone/>
            </a:pPr>
            <a:endParaRPr sz="2400" dirty="0"/>
          </a:p>
        </p:txBody>
      </p:sp>
      <p:sp>
        <p:nvSpPr>
          <p:cNvPr id="557" name="Google Shape;557;p75"/>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58" name="Google Shape;558;p75"/>
          <p:cNvPicPr preferRelativeResize="0"/>
          <p:nvPr/>
        </p:nvPicPr>
        <p:blipFill>
          <a:blip r:embed="rId3">
            <a:alphaModFix/>
          </a:blip>
          <a:stretch>
            <a:fillRect/>
          </a:stretch>
        </p:blipFill>
        <p:spPr>
          <a:xfrm>
            <a:off x="6451925" y="1979325"/>
            <a:ext cx="5675875" cy="340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6"/>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Totuusteoriat: pragmaattinen totuusteoria</a:t>
            </a:r>
            <a:endParaRPr/>
          </a:p>
        </p:txBody>
      </p:sp>
      <p:sp>
        <p:nvSpPr>
          <p:cNvPr id="564" name="Google Shape;564;p76"/>
          <p:cNvSpPr txBox="1">
            <a:spLocks noGrp="1"/>
          </p:cNvSpPr>
          <p:nvPr>
            <p:ph type="body" idx="1"/>
          </p:nvPr>
        </p:nvSpPr>
        <p:spPr>
          <a:xfrm>
            <a:off x="214800" y="1513375"/>
            <a:ext cx="6462600" cy="52092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fi-FI" sz="3000" b="1" dirty="0">
                <a:latin typeface="Verdana"/>
                <a:ea typeface="Verdana"/>
                <a:cs typeface="Verdana"/>
                <a:sym typeface="Verdana"/>
              </a:rPr>
              <a:t>Pragmaattinen totuusteoria:</a:t>
            </a:r>
            <a:r>
              <a:rPr lang="fi-FI" sz="3000" dirty="0">
                <a:latin typeface="Verdana"/>
                <a:ea typeface="Verdana"/>
                <a:cs typeface="Verdana"/>
                <a:sym typeface="Verdana"/>
              </a:rPr>
              <a:t> </a:t>
            </a:r>
            <a:endParaRPr sz="3000" dirty="0">
              <a:latin typeface="Verdana"/>
              <a:ea typeface="Verdana"/>
              <a:cs typeface="Verdana"/>
              <a:sym typeface="Verdana"/>
            </a:endParaRPr>
          </a:p>
          <a:p>
            <a:pPr marL="457200" lvl="0" indent="-419100" algn="l" rtl="0">
              <a:lnSpc>
                <a:spcPct val="115000"/>
              </a:lnSpc>
              <a:spcBef>
                <a:spcPts val="500"/>
              </a:spcBef>
              <a:spcAft>
                <a:spcPts val="0"/>
              </a:spcAft>
              <a:buSzPts val="3000"/>
              <a:buFont typeface="Verdana"/>
              <a:buChar char="•"/>
            </a:pPr>
            <a:r>
              <a:rPr lang="fi-FI" sz="3000" dirty="0">
                <a:latin typeface="Verdana"/>
                <a:ea typeface="Verdana"/>
                <a:cs typeface="Verdana"/>
                <a:sym typeface="Verdana"/>
              </a:rPr>
              <a:t>Todet asiat ovat </a:t>
            </a:r>
            <a:r>
              <a:rPr lang="fi-FI" sz="3000" i="1" dirty="0">
                <a:latin typeface="Verdana"/>
                <a:ea typeface="Verdana"/>
                <a:cs typeface="Verdana"/>
                <a:sym typeface="Verdana"/>
              </a:rPr>
              <a:t>hyödyllisiä ja ne toimivat käytännössä</a:t>
            </a:r>
            <a:endParaRPr sz="3000" i="1" dirty="0">
              <a:latin typeface="Verdana"/>
              <a:ea typeface="Verdana"/>
              <a:cs typeface="Verdana"/>
              <a:sym typeface="Verdana"/>
            </a:endParaRPr>
          </a:p>
          <a:p>
            <a:pPr marL="457200" lvl="0" indent="-419100" algn="l" rtl="0">
              <a:lnSpc>
                <a:spcPct val="115000"/>
              </a:lnSpc>
              <a:spcBef>
                <a:spcPts val="0"/>
              </a:spcBef>
              <a:spcAft>
                <a:spcPts val="0"/>
              </a:spcAft>
              <a:buSzPts val="3000"/>
              <a:buFont typeface="Verdana"/>
              <a:buChar char="•"/>
            </a:pPr>
            <a:r>
              <a:rPr lang="fi-FI" sz="3000" b="1" dirty="0">
                <a:latin typeface="Verdana"/>
                <a:ea typeface="Verdana"/>
                <a:cs typeface="Verdana"/>
                <a:sym typeface="Verdana"/>
              </a:rPr>
              <a:t>Ongelma</a:t>
            </a:r>
            <a:r>
              <a:rPr lang="fi-FI" sz="3000" dirty="0">
                <a:latin typeface="Verdana"/>
                <a:ea typeface="Verdana"/>
                <a:cs typeface="Verdana"/>
                <a:sym typeface="Verdana"/>
              </a:rPr>
              <a:t>: myös epätodet asiat voivat joskus olla hyödyllisiä: </a:t>
            </a:r>
            <a:r>
              <a:rPr lang="fi-FI" sz="3000" i="1" dirty="0">
                <a:latin typeface="Verdana"/>
                <a:ea typeface="Verdana"/>
                <a:cs typeface="Verdana"/>
                <a:sym typeface="Verdana"/>
              </a:rPr>
              <a:t>esim. myöhästyt lentokoneesta, vaikka luulit tulleesi ajoissa, lentokone tippuu alas ja säilyt hengissä</a:t>
            </a:r>
            <a:endParaRPr sz="3000" i="1" dirty="0">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endParaRPr sz="3000" i="1" dirty="0">
              <a:latin typeface="Verdana"/>
              <a:ea typeface="Verdana"/>
              <a:cs typeface="Verdana"/>
              <a:sym typeface="Verdana"/>
            </a:endParaRPr>
          </a:p>
          <a:p>
            <a:pPr marL="0" lvl="0" indent="0" algn="l" rtl="0">
              <a:spcBef>
                <a:spcPts val="1000"/>
              </a:spcBef>
              <a:spcAft>
                <a:spcPts val="0"/>
              </a:spcAft>
              <a:buClr>
                <a:schemeClr val="dk1"/>
              </a:buClr>
              <a:buSzPts val="1100"/>
              <a:buFont typeface="Arial"/>
              <a:buNone/>
            </a:pPr>
            <a:endParaRPr dirty="0"/>
          </a:p>
          <a:p>
            <a:pPr marL="0" lvl="0" indent="0" algn="l" rtl="0">
              <a:spcBef>
                <a:spcPts val="1000"/>
              </a:spcBef>
              <a:spcAft>
                <a:spcPts val="0"/>
              </a:spcAft>
              <a:buNone/>
            </a:pPr>
            <a:endParaRPr dirty="0"/>
          </a:p>
        </p:txBody>
      </p:sp>
      <p:sp>
        <p:nvSpPr>
          <p:cNvPr id="565" name="Google Shape;565;p76"/>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pic>
        <p:nvPicPr>
          <p:cNvPr id="566" name="Google Shape;566;p76"/>
          <p:cNvPicPr preferRelativeResize="0"/>
          <p:nvPr/>
        </p:nvPicPr>
        <p:blipFill>
          <a:blip r:embed="rId3">
            <a:alphaModFix/>
          </a:blip>
          <a:stretch>
            <a:fillRect/>
          </a:stretch>
        </p:blipFill>
        <p:spPr>
          <a:xfrm>
            <a:off x="6677398" y="1739450"/>
            <a:ext cx="5181599" cy="466344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7"/>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Totuusteoriat: relativismi</a:t>
            </a:r>
            <a:endParaRPr dirty="0"/>
          </a:p>
        </p:txBody>
      </p:sp>
      <p:sp>
        <p:nvSpPr>
          <p:cNvPr id="572" name="Google Shape;572;p77"/>
          <p:cNvSpPr txBox="1">
            <a:spLocks noGrp="1"/>
          </p:cNvSpPr>
          <p:nvPr>
            <p:ph type="body" idx="1"/>
          </p:nvPr>
        </p:nvSpPr>
        <p:spPr>
          <a:xfrm>
            <a:off x="320616" y="1825625"/>
            <a:ext cx="4520241" cy="4351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Char char="•"/>
            </a:pPr>
            <a:r>
              <a:rPr lang="fi-FI" sz="3200" b="1" dirty="0"/>
              <a:t>Relativismi:</a:t>
            </a:r>
            <a:r>
              <a:rPr lang="fi-FI" sz="3200" dirty="0"/>
              <a:t> Totuus </a:t>
            </a:r>
            <a:r>
              <a:rPr lang="fi-FI" sz="3200" i="1" dirty="0"/>
              <a:t>riippuu näkökulmasta.</a:t>
            </a:r>
            <a:endParaRPr sz="3200" i="1" dirty="0"/>
          </a:p>
          <a:p>
            <a:pPr marL="457200" lvl="0" indent="-406400" algn="l" rtl="0">
              <a:spcBef>
                <a:spcPts val="0"/>
              </a:spcBef>
              <a:spcAft>
                <a:spcPts val="0"/>
              </a:spcAft>
              <a:buSzPts val="2800"/>
              <a:buChar char="•"/>
            </a:pPr>
            <a:r>
              <a:rPr lang="fi-FI" sz="3200" dirty="0"/>
              <a:t>Ei ole absoluuttista totuutta.</a:t>
            </a:r>
            <a:endParaRPr sz="3200" dirty="0"/>
          </a:p>
          <a:p>
            <a:pPr>
              <a:spcBef>
                <a:spcPts val="0"/>
              </a:spcBef>
            </a:pPr>
            <a:r>
              <a:rPr lang="fi-FI" sz="3200" b="1" dirty="0"/>
              <a:t>Ongelma</a:t>
            </a:r>
            <a:r>
              <a:rPr lang="fi-FI" sz="3200" dirty="0"/>
              <a:t>: totuus ei aina riipu näkökulmasta, esim. </a:t>
            </a:r>
            <a:r>
              <a:rPr lang="fi-FI" sz="3200" i="1" dirty="0"/>
              <a:t>luonnonlait</a:t>
            </a:r>
            <a:r>
              <a:rPr lang="fi-FI" sz="3200" dirty="0"/>
              <a:t> ovat kaikille samoja.</a:t>
            </a:r>
            <a:endParaRPr sz="3200" dirty="0"/>
          </a:p>
        </p:txBody>
      </p:sp>
      <p:sp>
        <p:nvSpPr>
          <p:cNvPr id="573" name="Google Shape;573;p77"/>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74" name="Google Shape;574;p77"/>
          <p:cNvPicPr preferRelativeResize="0"/>
          <p:nvPr/>
        </p:nvPicPr>
        <p:blipFill>
          <a:blip r:embed="rId3">
            <a:alphaModFix/>
          </a:blip>
          <a:stretch>
            <a:fillRect/>
          </a:stretch>
        </p:blipFill>
        <p:spPr>
          <a:xfrm>
            <a:off x="5715000" y="2857500"/>
            <a:ext cx="6096000" cy="2857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8"/>
          <p:cNvSpPr txBox="1">
            <a:spLocks noGrp="1"/>
          </p:cNvSpPr>
          <p:nvPr>
            <p:ph type="title"/>
          </p:nvPr>
        </p:nvSpPr>
        <p:spPr>
          <a:xfrm>
            <a:off x="838200" y="365125"/>
            <a:ext cx="10515600" cy="619500"/>
          </a:xfrm>
          <a:prstGeom prst="rect">
            <a:avLst/>
          </a:prstGeom>
        </p:spPr>
        <p:txBody>
          <a:bodyPr spcFirstLastPara="1" wrap="square" lIns="91425" tIns="91425" rIns="91425" bIns="91425" anchor="ctr" anchorCtr="0">
            <a:noAutofit/>
          </a:bodyPr>
          <a:lstStyle/>
          <a:p>
            <a:r>
              <a:rPr lang="fi-FI" dirty="0"/>
              <a:t>Tiedon intressit kpl 11.</a:t>
            </a:r>
            <a:endParaRPr dirty="0"/>
          </a:p>
        </p:txBody>
      </p:sp>
      <p:sp>
        <p:nvSpPr>
          <p:cNvPr id="580" name="Google Shape;580;p78"/>
          <p:cNvSpPr txBox="1">
            <a:spLocks noGrp="1"/>
          </p:cNvSpPr>
          <p:nvPr>
            <p:ph type="body" idx="1"/>
          </p:nvPr>
        </p:nvSpPr>
        <p:spPr>
          <a:xfrm>
            <a:off x="99150" y="984625"/>
            <a:ext cx="6907500" cy="56469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500"/>
              </a:spcBef>
              <a:spcAft>
                <a:spcPts val="0"/>
              </a:spcAft>
              <a:buSzPts val="2400"/>
              <a:buFont typeface="Verdana"/>
              <a:buChar char="●"/>
            </a:pPr>
            <a:r>
              <a:rPr lang="fi-FI" sz="2400" i="1" dirty="0">
                <a:latin typeface="Verdana"/>
                <a:ea typeface="Verdana"/>
                <a:cs typeface="Verdana"/>
                <a:sym typeface="Verdana"/>
              </a:rPr>
              <a:t>Jürgen Habermas:</a:t>
            </a:r>
            <a:r>
              <a:rPr lang="fi-FI" sz="2400" dirty="0">
                <a:latin typeface="Verdana"/>
                <a:ea typeface="Verdana"/>
                <a:cs typeface="Verdana"/>
                <a:sym typeface="Verdana"/>
              </a:rPr>
              <a:t> Tiedon luonne riippuu siitä, </a:t>
            </a:r>
            <a:r>
              <a:rPr lang="fi-FI" sz="2400" i="1" dirty="0">
                <a:latin typeface="Verdana"/>
                <a:ea typeface="Verdana"/>
                <a:cs typeface="Verdana"/>
                <a:sym typeface="Verdana"/>
              </a:rPr>
              <a:t>mitä intressiä (“hyötyä”) tieto palvelee</a:t>
            </a:r>
            <a:r>
              <a:rPr lang="fi-FI" sz="2400" dirty="0">
                <a:latin typeface="Verdana"/>
                <a:ea typeface="Verdana"/>
                <a:cs typeface="Verdana"/>
                <a:sym typeface="Verdana"/>
              </a:rPr>
              <a:t>:</a:t>
            </a:r>
            <a:endParaRPr sz="2400" dirty="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fi-FI" sz="2400" b="1" dirty="0">
                <a:latin typeface="Verdana"/>
                <a:ea typeface="Verdana"/>
                <a:cs typeface="Verdana"/>
                <a:sym typeface="Verdana"/>
              </a:rPr>
              <a:t>1. tekninen tiedonintressi:</a:t>
            </a:r>
            <a:r>
              <a:rPr lang="fi-FI" sz="2400" dirty="0">
                <a:latin typeface="Verdana"/>
                <a:ea typeface="Verdana"/>
                <a:cs typeface="Verdana"/>
                <a:sym typeface="Verdana"/>
              </a:rPr>
              <a:t> </a:t>
            </a:r>
            <a:r>
              <a:rPr lang="fi-FI" sz="2400" i="1" dirty="0">
                <a:latin typeface="Verdana"/>
                <a:ea typeface="Verdana"/>
                <a:cs typeface="Verdana"/>
                <a:sym typeface="Verdana"/>
              </a:rPr>
              <a:t>luonnon hallitseminen</a:t>
            </a:r>
            <a:r>
              <a:rPr lang="fi-FI" sz="2400" dirty="0">
                <a:latin typeface="Verdana"/>
                <a:ea typeface="Verdana"/>
                <a:cs typeface="Verdana"/>
                <a:sym typeface="Verdana"/>
              </a:rPr>
              <a:t>, esim. kemia, fysiikka</a:t>
            </a:r>
            <a:endParaRPr sz="2400" dirty="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fi-FI" sz="2400" b="1" dirty="0">
                <a:latin typeface="Verdana"/>
                <a:ea typeface="Verdana"/>
                <a:cs typeface="Verdana"/>
                <a:sym typeface="Verdana"/>
              </a:rPr>
              <a:t>2. hermeneuttinen tiedonintressi: </a:t>
            </a:r>
            <a:r>
              <a:rPr lang="fi-FI" sz="2400" i="1" dirty="0">
                <a:latin typeface="Verdana"/>
                <a:ea typeface="Verdana"/>
                <a:cs typeface="Verdana"/>
                <a:sym typeface="Verdana"/>
              </a:rPr>
              <a:t>ymmärryksen</a:t>
            </a:r>
            <a:r>
              <a:rPr lang="fi-FI" sz="2400" dirty="0">
                <a:latin typeface="Verdana"/>
                <a:ea typeface="Verdana"/>
                <a:cs typeface="Verdana"/>
                <a:sym typeface="Verdana"/>
              </a:rPr>
              <a:t> vahvistaminen maailmasta ja yhteiskunnasta, esim. historia</a:t>
            </a:r>
            <a:endParaRPr sz="2400" dirty="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fi-FI" sz="2400" b="1" dirty="0">
                <a:latin typeface="Verdana"/>
                <a:ea typeface="Verdana"/>
                <a:cs typeface="Verdana"/>
                <a:sym typeface="Verdana"/>
              </a:rPr>
              <a:t>3. emansipatorinen tiedonintressi: </a:t>
            </a:r>
            <a:r>
              <a:rPr lang="fi-FI" sz="2400" dirty="0">
                <a:latin typeface="Verdana"/>
                <a:ea typeface="Verdana"/>
                <a:cs typeface="Verdana"/>
                <a:sym typeface="Verdana"/>
              </a:rPr>
              <a:t>yhteiskunnan </a:t>
            </a:r>
            <a:r>
              <a:rPr lang="fi-FI" sz="2400" i="1" dirty="0">
                <a:latin typeface="Verdana"/>
                <a:ea typeface="Verdana"/>
                <a:cs typeface="Verdana"/>
                <a:sym typeface="Verdana"/>
              </a:rPr>
              <a:t>huonojen käytäntöjen muuttaminen</a:t>
            </a:r>
            <a:r>
              <a:rPr lang="fi-FI" sz="2400" dirty="0">
                <a:latin typeface="Verdana"/>
                <a:ea typeface="Verdana"/>
                <a:cs typeface="Verdana"/>
                <a:sym typeface="Verdana"/>
              </a:rPr>
              <a:t>, esim. filosofia, yhteiskuntaoppi</a:t>
            </a:r>
            <a:endParaRPr sz="2400" dirty="0">
              <a:latin typeface="Verdana"/>
              <a:ea typeface="Verdana"/>
              <a:cs typeface="Verdana"/>
              <a:sym typeface="Verdana"/>
            </a:endParaRPr>
          </a:p>
          <a:p>
            <a:pPr marL="0" lvl="0" indent="0" algn="l" rtl="0">
              <a:spcBef>
                <a:spcPts val="1000"/>
              </a:spcBef>
              <a:spcAft>
                <a:spcPts val="0"/>
              </a:spcAft>
              <a:buNone/>
            </a:pPr>
            <a:endParaRPr sz="2400" dirty="0"/>
          </a:p>
        </p:txBody>
      </p:sp>
      <p:sp>
        <p:nvSpPr>
          <p:cNvPr id="581" name="Google Shape;581;p78"/>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82" name="Google Shape;582;p78"/>
          <p:cNvPicPr preferRelativeResize="0"/>
          <p:nvPr/>
        </p:nvPicPr>
        <p:blipFill>
          <a:blip r:embed="rId3">
            <a:alphaModFix/>
          </a:blip>
          <a:stretch>
            <a:fillRect/>
          </a:stretch>
        </p:blipFill>
        <p:spPr>
          <a:xfrm>
            <a:off x="7192024" y="1098755"/>
            <a:ext cx="4900826" cy="4414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animEffect transition="in" filter="fade">
                                      <p:cBhvr>
                                        <p:cTn id="7" dur="1000"/>
                                        <p:tgtEl>
                                          <p:spTgt spid="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xEl>
                                              <p:pRg st="1" end="1"/>
                                            </p:txEl>
                                          </p:spTgt>
                                        </p:tgtEl>
                                        <p:attrNameLst>
                                          <p:attrName>style.visibility</p:attrName>
                                        </p:attrNameLst>
                                      </p:cBhvr>
                                      <p:to>
                                        <p:strVal val="visible"/>
                                      </p:to>
                                    </p:set>
                                    <p:animEffect transition="in" filter="fade">
                                      <p:cBhvr>
                                        <p:cTn id="12" dur="1000"/>
                                        <p:tgtEl>
                                          <p:spTgt spid="5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0">
                                            <p:txEl>
                                              <p:pRg st="2" end="2"/>
                                            </p:txEl>
                                          </p:spTgt>
                                        </p:tgtEl>
                                        <p:attrNameLst>
                                          <p:attrName>style.visibility</p:attrName>
                                        </p:attrNameLst>
                                      </p:cBhvr>
                                      <p:to>
                                        <p:strVal val="visible"/>
                                      </p:to>
                                    </p:set>
                                    <p:animEffect transition="in" filter="fade">
                                      <p:cBhvr>
                                        <p:cTn id="17" dur="1000"/>
                                        <p:tgtEl>
                                          <p:spTgt spid="5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0">
                                            <p:txEl>
                                              <p:pRg st="3" end="3"/>
                                            </p:txEl>
                                          </p:spTgt>
                                        </p:tgtEl>
                                        <p:attrNameLst>
                                          <p:attrName>style.visibility</p:attrName>
                                        </p:attrNameLst>
                                      </p:cBhvr>
                                      <p:to>
                                        <p:strVal val="visible"/>
                                      </p:to>
                                    </p:set>
                                    <p:animEffect transition="in" filter="fade">
                                      <p:cBhvr>
                                        <p:cTn id="22" dur="1000"/>
                                        <p:tgtEl>
                                          <p:spTgt spid="5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5">
            <a:extLst>
              <a:ext uri="{FF2B5EF4-FFF2-40B4-BE49-F238E27FC236}">
                <a16:creationId xmlns:a16="http://schemas.microsoft.com/office/drawing/2014/main" id="{812F52ED-9AB0-4C67-9F2D-E32819667503}"/>
              </a:ext>
            </a:extLst>
          </p:cNvPr>
          <p:cNvPicPr>
            <a:picLocks noChangeAspect="1"/>
          </p:cNvPicPr>
          <p:nvPr/>
        </p:nvPicPr>
        <p:blipFill>
          <a:blip r:embed="rId2"/>
          <a:stretch>
            <a:fillRect/>
          </a:stretch>
        </p:blipFill>
        <p:spPr>
          <a:xfrm>
            <a:off x="3104944" y="68263"/>
            <a:ext cx="5982111" cy="6721475"/>
          </a:xfrm>
          <a:prstGeom prst="rect">
            <a:avLst/>
          </a:prstGeom>
          <a:noFill/>
          <a:ln>
            <a:noFill/>
          </a:ln>
        </p:spPr>
      </p:pic>
    </p:spTree>
    <p:extLst>
      <p:ext uri="{BB962C8B-B14F-4D97-AF65-F5344CB8AC3E}">
        <p14:creationId xmlns:p14="http://schemas.microsoft.com/office/powerpoint/2010/main" val="162441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dirty="0"/>
              <a:t>Todellisuuden perusolemus (kpl 1.)</a:t>
            </a:r>
            <a:endParaRPr dirty="0"/>
          </a:p>
        </p:txBody>
      </p:sp>
      <p:sp>
        <p:nvSpPr>
          <p:cNvPr id="123" name="Google Shape;123;p19"/>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sz="3600" b="1"/>
              <a:t>Substanssi</a:t>
            </a:r>
            <a:r>
              <a:rPr lang="fi-FI" sz="3600"/>
              <a:t> = todellisuuden </a:t>
            </a:r>
            <a:r>
              <a:rPr lang="fi-FI" sz="3600" i="1"/>
              <a:t>perusolemus</a:t>
            </a:r>
            <a:endParaRPr sz="3600" i="1"/>
          </a:p>
          <a:p>
            <a:pPr marL="0" lvl="0" indent="0" algn="l" rtl="0">
              <a:spcBef>
                <a:spcPts val="1000"/>
              </a:spcBef>
              <a:spcAft>
                <a:spcPts val="0"/>
              </a:spcAft>
              <a:buNone/>
            </a:pPr>
            <a:r>
              <a:rPr lang="fi-FI" sz="3600"/>
              <a:t>→ onko todellisuus </a:t>
            </a:r>
            <a:r>
              <a:rPr lang="fi-FI" sz="3600" i="1"/>
              <a:t>aineellinen </a:t>
            </a:r>
            <a:r>
              <a:rPr lang="fi-FI" sz="3600"/>
              <a:t>vai </a:t>
            </a:r>
            <a:r>
              <a:rPr lang="fi-FI" sz="3600" i="1"/>
              <a:t>henkinen</a:t>
            </a:r>
            <a:r>
              <a:rPr lang="fi-FI" sz="3600"/>
              <a:t> vai molempia?</a:t>
            </a:r>
            <a:endParaRPr sz="3600"/>
          </a:p>
          <a:p>
            <a:pPr marL="0" lvl="0" indent="0" algn="l" rtl="0">
              <a:spcBef>
                <a:spcPts val="1000"/>
              </a:spcBef>
              <a:spcAft>
                <a:spcPts val="0"/>
              </a:spcAft>
              <a:buNone/>
            </a:pPr>
            <a:endParaRPr sz="3600"/>
          </a:p>
          <a:p>
            <a:pPr marL="457200" lvl="0" indent="-457200" algn="l" rtl="0">
              <a:spcBef>
                <a:spcPts val="1000"/>
              </a:spcBef>
              <a:spcAft>
                <a:spcPts val="0"/>
              </a:spcAft>
              <a:buSzPts val="3600"/>
              <a:buAutoNum type="arabicPeriod"/>
            </a:pPr>
            <a:r>
              <a:rPr lang="fi-FI" sz="3600" b="1"/>
              <a:t>Materialismi (aine)</a:t>
            </a:r>
            <a:endParaRPr sz="3600" b="1"/>
          </a:p>
          <a:p>
            <a:pPr marL="457200" lvl="0" indent="-457200" algn="l" rtl="0">
              <a:spcBef>
                <a:spcPts val="0"/>
              </a:spcBef>
              <a:spcAft>
                <a:spcPts val="0"/>
              </a:spcAft>
              <a:buSzPts val="3600"/>
              <a:buAutoNum type="arabicPeriod"/>
            </a:pPr>
            <a:r>
              <a:rPr lang="fi-FI" sz="3600" b="1"/>
              <a:t>Idealismi (henki)</a:t>
            </a:r>
            <a:endParaRPr sz="3600" b="1"/>
          </a:p>
          <a:p>
            <a:pPr marL="457200" lvl="0" indent="-457200" algn="l" rtl="0">
              <a:spcBef>
                <a:spcPts val="0"/>
              </a:spcBef>
              <a:spcAft>
                <a:spcPts val="0"/>
              </a:spcAft>
              <a:buSzPts val="3600"/>
              <a:buAutoNum type="arabicPeriod"/>
            </a:pPr>
            <a:r>
              <a:rPr lang="fi-FI" sz="3600" b="1"/>
              <a:t>Dualismi (aine ja henki)</a:t>
            </a:r>
            <a:endParaRPr sz="3600" b="1"/>
          </a:p>
        </p:txBody>
      </p:sp>
      <p:pic>
        <p:nvPicPr>
          <p:cNvPr id="124" name="Google Shape;124;p19"/>
          <p:cNvPicPr preferRelativeResize="0"/>
          <p:nvPr/>
        </p:nvPicPr>
        <p:blipFill>
          <a:blip r:embed="rId3">
            <a:alphaModFix/>
          </a:blip>
          <a:stretch>
            <a:fillRect/>
          </a:stretch>
        </p:blipFill>
        <p:spPr>
          <a:xfrm>
            <a:off x="8067000" y="3428675"/>
            <a:ext cx="3004950" cy="315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xEl>
                                              <p:pRg st="0" end="0"/>
                                            </p:txEl>
                                          </p:spTgt>
                                        </p:tgtEl>
                                        <p:attrNameLst>
                                          <p:attrName>style.visibility</p:attrName>
                                        </p:attrNameLst>
                                      </p:cBhvr>
                                      <p:to>
                                        <p:strVal val="visible"/>
                                      </p:to>
                                    </p:set>
                                    <p:animEffect transition="in" filter="fade">
                                      <p:cBhvr>
                                        <p:cTn id="12" dur="1000"/>
                                        <p:tgtEl>
                                          <p:spTgt spid="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xEl>
                                              <p:pRg st="1" end="1"/>
                                            </p:txEl>
                                          </p:spTgt>
                                        </p:tgtEl>
                                        <p:attrNameLst>
                                          <p:attrName>style.visibility</p:attrName>
                                        </p:attrNameLst>
                                      </p:cBhvr>
                                      <p:to>
                                        <p:strVal val="visible"/>
                                      </p:to>
                                    </p:set>
                                    <p:animEffect transition="in" filter="fade">
                                      <p:cBhvr>
                                        <p:cTn id="17" dur="1000"/>
                                        <p:tgtEl>
                                          <p:spTgt spid="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xEl>
                                              <p:pRg st="2" end="2"/>
                                            </p:txEl>
                                          </p:spTgt>
                                        </p:tgtEl>
                                        <p:attrNameLst>
                                          <p:attrName>style.visibility</p:attrName>
                                        </p:attrNameLst>
                                      </p:cBhvr>
                                      <p:to>
                                        <p:strVal val="visible"/>
                                      </p:to>
                                    </p:set>
                                    <p:animEffect transition="in" filter="fade">
                                      <p:cBhvr>
                                        <p:cTn id="22" dur="1000"/>
                                        <p:tgtEl>
                                          <p:spTgt spid="1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3">
                                            <p:txEl>
                                              <p:pRg st="3" end="3"/>
                                            </p:txEl>
                                          </p:spTgt>
                                        </p:tgtEl>
                                        <p:attrNameLst>
                                          <p:attrName>style.visibility</p:attrName>
                                        </p:attrNameLst>
                                      </p:cBhvr>
                                      <p:to>
                                        <p:strVal val="visible"/>
                                      </p:to>
                                    </p:set>
                                    <p:animEffect transition="in" filter="fade">
                                      <p:cBhvr>
                                        <p:cTn id="27" dur="1000"/>
                                        <p:tgtEl>
                                          <p:spTgt spid="1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3">
                                            <p:txEl>
                                              <p:pRg st="4" end="4"/>
                                            </p:txEl>
                                          </p:spTgt>
                                        </p:tgtEl>
                                        <p:attrNameLst>
                                          <p:attrName>style.visibility</p:attrName>
                                        </p:attrNameLst>
                                      </p:cBhvr>
                                      <p:to>
                                        <p:strVal val="visible"/>
                                      </p:to>
                                    </p:set>
                                    <p:animEffect transition="in" filter="fade">
                                      <p:cBhvr>
                                        <p:cTn id="32" dur="1000"/>
                                        <p:tgtEl>
                                          <p:spTgt spid="12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3">
                                            <p:txEl>
                                              <p:pRg st="5" end="5"/>
                                            </p:txEl>
                                          </p:spTgt>
                                        </p:tgtEl>
                                        <p:attrNameLst>
                                          <p:attrName>style.visibility</p:attrName>
                                        </p:attrNameLst>
                                      </p:cBhvr>
                                      <p:to>
                                        <p:strVal val="visible"/>
                                      </p:to>
                                    </p:set>
                                    <p:animEffect transition="in" filter="fade">
                                      <p:cBhvr>
                                        <p:cTn id="37" dur="1000"/>
                                        <p:tgtEl>
                                          <p:spTgt spid="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3F611B-4DF5-4A24-99A1-40E83BB59450}"/>
              </a:ext>
            </a:extLst>
          </p:cNvPr>
          <p:cNvSpPr>
            <a:spLocks noGrp="1"/>
          </p:cNvSpPr>
          <p:nvPr>
            <p:ph type="title"/>
          </p:nvPr>
        </p:nvSpPr>
        <p:spPr/>
        <p:txBody>
          <a:bodyPr/>
          <a:lstStyle/>
          <a:p>
            <a:r>
              <a:rPr lang="fi-FI" dirty="0"/>
              <a:t>Wittgensteinin kielen kuvateoria (kpl 12.)</a:t>
            </a:r>
          </a:p>
        </p:txBody>
      </p:sp>
      <p:sp>
        <p:nvSpPr>
          <p:cNvPr id="3" name="Tekstin paikkamerkki 2">
            <a:extLst>
              <a:ext uri="{FF2B5EF4-FFF2-40B4-BE49-F238E27FC236}">
                <a16:creationId xmlns:a16="http://schemas.microsoft.com/office/drawing/2014/main" id="{669FA375-0171-44DD-8FF2-88B54AC670B4}"/>
              </a:ext>
            </a:extLst>
          </p:cNvPr>
          <p:cNvSpPr>
            <a:spLocks noGrp="1"/>
          </p:cNvSpPr>
          <p:nvPr>
            <p:ph type="body" idx="1"/>
          </p:nvPr>
        </p:nvSpPr>
        <p:spPr>
          <a:xfrm>
            <a:off x="320616" y="1690688"/>
            <a:ext cx="5699184" cy="4486275"/>
          </a:xfrm>
        </p:spPr>
        <p:txBody>
          <a:bodyPr/>
          <a:lstStyle/>
          <a:p>
            <a:r>
              <a:rPr lang="fi-FI" sz="3200" b="1" dirty="0"/>
              <a:t>Ludwig Wittgensteinin kielen kuvateoria</a:t>
            </a:r>
            <a:r>
              <a:rPr lang="fi-FI" sz="3200" dirty="0"/>
              <a:t>: Maailma on </a:t>
            </a:r>
            <a:r>
              <a:rPr lang="fi-FI" sz="3200" i="1" dirty="0"/>
              <a:t>tosiasioiden ja asiantilojen </a:t>
            </a:r>
            <a:r>
              <a:rPr lang="fi-FI" sz="3200" dirty="0"/>
              <a:t>kokoelma </a:t>
            </a:r>
            <a:r>
              <a:rPr lang="fi-FI" sz="3200" dirty="0">
                <a:sym typeface="Wingdings" pitchFamily="2" charset="2"/>
              </a:rPr>
              <a:t></a:t>
            </a:r>
            <a:r>
              <a:rPr lang="fi-FI" sz="3200" dirty="0"/>
              <a:t> Kielellä voi kuvata vain asiantiloja ja tosiasioita</a:t>
            </a:r>
          </a:p>
          <a:p>
            <a:r>
              <a:rPr lang="fi-FI" sz="3200" dirty="0"/>
              <a:t>Kielellä </a:t>
            </a:r>
            <a:r>
              <a:rPr lang="fi-FI" sz="3200" i="1" dirty="0"/>
              <a:t>ei voi kuvata asioita, joille ei ole vastinetta todellisuudessa </a:t>
            </a:r>
            <a:r>
              <a:rPr lang="fi-FI" sz="3200" dirty="0"/>
              <a:t>(esim. etiikka, uskonto, taide)</a:t>
            </a:r>
          </a:p>
          <a:p>
            <a:endParaRPr lang="fi-FI" sz="3200" dirty="0"/>
          </a:p>
          <a:p>
            <a:endParaRPr lang="fi-FI" dirty="0"/>
          </a:p>
        </p:txBody>
      </p:sp>
      <p:sp>
        <p:nvSpPr>
          <p:cNvPr id="4" name="Tekstin paikkamerkki 3">
            <a:extLst>
              <a:ext uri="{FF2B5EF4-FFF2-40B4-BE49-F238E27FC236}">
                <a16:creationId xmlns:a16="http://schemas.microsoft.com/office/drawing/2014/main" id="{F6501438-478D-4C10-94AA-04A545014EA5}"/>
              </a:ext>
            </a:extLst>
          </p:cNvPr>
          <p:cNvSpPr>
            <a:spLocks noGrp="1"/>
          </p:cNvSpPr>
          <p:nvPr>
            <p:ph type="body" idx="2"/>
          </p:nvPr>
        </p:nvSpPr>
        <p:spPr>
          <a:xfrm>
            <a:off x="6172200" y="1825625"/>
            <a:ext cx="5684807" cy="4351338"/>
          </a:xfrm>
        </p:spPr>
        <p:txBody>
          <a:bodyPr/>
          <a:lstStyle/>
          <a:p>
            <a:r>
              <a:rPr lang="fi-FI" sz="3200" i="1" dirty="0"/>
              <a:t>"Kahvikuppi on kuivauskaapissa." </a:t>
            </a:r>
            <a:r>
              <a:rPr lang="fi-FI" sz="3200" dirty="0">
                <a:sym typeface="Wingdings" pitchFamily="2" charset="2"/>
              </a:rPr>
              <a:t> </a:t>
            </a:r>
            <a:r>
              <a:rPr lang="fi-FI" sz="3200" dirty="0"/>
              <a:t>voimme todentaa lauseen todeksi katsomalla, onko kahvikuppi kaapissa </a:t>
            </a:r>
          </a:p>
          <a:p>
            <a:r>
              <a:rPr lang="fi-FI" sz="3200" i="1" dirty="0"/>
              <a:t>"Jumala on olemassa." </a:t>
            </a:r>
          </a:p>
          <a:p>
            <a:pPr marL="50800" indent="0">
              <a:buNone/>
            </a:pPr>
            <a:r>
              <a:rPr lang="fi-FI" sz="3200" dirty="0">
                <a:sym typeface="Wingdings" pitchFamily="2" charset="2"/>
              </a:rPr>
              <a:t>     </a:t>
            </a:r>
            <a:r>
              <a:rPr lang="fi-FI" sz="3200" dirty="0"/>
              <a:t> emme voi mitenkään todentaa 	lausetta todeksi.</a:t>
            </a:r>
          </a:p>
        </p:txBody>
      </p:sp>
    </p:spTree>
    <p:extLst>
      <p:ext uri="{BB962C8B-B14F-4D97-AF65-F5344CB8AC3E}">
        <p14:creationId xmlns:p14="http://schemas.microsoft.com/office/powerpoint/2010/main" val="3893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40B6E2-0461-483D-A17D-538461E0E9A7}"/>
              </a:ext>
            </a:extLst>
          </p:cNvPr>
          <p:cNvSpPr>
            <a:spLocks noGrp="1"/>
          </p:cNvSpPr>
          <p:nvPr>
            <p:ph type="title"/>
          </p:nvPr>
        </p:nvSpPr>
        <p:spPr/>
        <p:txBody>
          <a:bodyPr/>
          <a:lstStyle/>
          <a:p>
            <a:r>
              <a:rPr lang="fi-FI" dirty="0"/>
              <a:t>Ludwig Wittgenstein: </a:t>
            </a:r>
            <a:r>
              <a:rPr lang="fi-FI" dirty="0" err="1"/>
              <a:t>Tractacus</a:t>
            </a:r>
            <a:r>
              <a:rPr lang="fi-FI" dirty="0"/>
              <a:t> </a:t>
            </a:r>
            <a:r>
              <a:rPr lang="fi-FI" dirty="0" err="1"/>
              <a:t>Logico-philosophicus</a:t>
            </a:r>
            <a:r>
              <a:rPr lang="fi-FI" dirty="0"/>
              <a:t> (1921)</a:t>
            </a:r>
          </a:p>
        </p:txBody>
      </p:sp>
      <p:sp>
        <p:nvSpPr>
          <p:cNvPr id="3" name="Tekstin paikkamerkki 2">
            <a:extLst>
              <a:ext uri="{FF2B5EF4-FFF2-40B4-BE49-F238E27FC236}">
                <a16:creationId xmlns:a16="http://schemas.microsoft.com/office/drawing/2014/main" id="{1D784326-875E-4BAF-BC2C-3FAF3BD3827C}"/>
              </a:ext>
            </a:extLst>
          </p:cNvPr>
          <p:cNvSpPr>
            <a:spLocks noGrp="1"/>
          </p:cNvSpPr>
          <p:nvPr>
            <p:ph type="body" idx="1"/>
          </p:nvPr>
        </p:nvSpPr>
        <p:spPr/>
        <p:txBody>
          <a:bodyPr/>
          <a:lstStyle/>
          <a:p>
            <a:pPr marL="50800" indent="0">
              <a:buNone/>
            </a:pPr>
            <a:r>
              <a:rPr lang="fi-FI" sz="3200" dirty="0"/>
              <a:t>Wittgenstein: </a:t>
            </a:r>
            <a:r>
              <a:rPr lang="fi-FI" sz="3200" i="1" dirty="0"/>
              <a:t>"</a:t>
            </a:r>
            <a:r>
              <a:rPr lang="fi-FI" sz="3200" i="1" dirty="0" err="1"/>
              <a:t>Wovon</a:t>
            </a:r>
            <a:r>
              <a:rPr lang="fi-FI" sz="3200" i="1" dirty="0"/>
              <a:t> </a:t>
            </a:r>
            <a:r>
              <a:rPr lang="fi-FI" sz="3200" i="1" dirty="0" err="1"/>
              <a:t>man</a:t>
            </a:r>
            <a:r>
              <a:rPr lang="fi-FI" sz="3200" i="1" dirty="0"/>
              <a:t> </a:t>
            </a:r>
            <a:r>
              <a:rPr lang="fi-FI" sz="3200" i="1" dirty="0" err="1"/>
              <a:t>nicht</a:t>
            </a:r>
            <a:r>
              <a:rPr lang="fi-FI" sz="3200" i="1" dirty="0"/>
              <a:t> </a:t>
            </a:r>
            <a:r>
              <a:rPr lang="fi-FI" sz="3200" i="1" dirty="0" err="1"/>
              <a:t>sprechen</a:t>
            </a:r>
            <a:r>
              <a:rPr lang="fi-FI" sz="3200" i="1" dirty="0"/>
              <a:t> </a:t>
            </a:r>
            <a:r>
              <a:rPr lang="fi-FI" sz="3200" i="1" dirty="0" err="1"/>
              <a:t>kann</a:t>
            </a:r>
            <a:r>
              <a:rPr lang="fi-FI" sz="3200" i="1" dirty="0"/>
              <a:t>, </a:t>
            </a:r>
            <a:r>
              <a:rPr lang="fi-FI" sz="3200" i="1" dirty="0" err="1"/>
              <a:t>darüber</a:t>
            </a:r>
            <a:r>
              <a:rPr lang="fi-FI" sz="3200" i="1" dirty="0"/>
              <a:t> </a:t>
            </a:r>
            <a:r>
              <a:rPr lang="fi-FI" sz="3200" i="1" dirty="0" err="1"/>
              <a:t>muß</a:t>
            </a:r>
            <a:r>
              <a:rPr lang="fi-FI" sz="3200" i="1" dirty="0"/>
              <a:t> </a:t>
            </a:r>
            <a:r>
              <a:rPr lang="fi-FI" sz="3200" i="1" dirty="0" err="1"/>
              <a:t>man</a:t>
            </a:r>
            <a:r>
              <a:rPr lang="fi-FI" sz="3200" i="1" dirty="0"/>
              <a:t> </a:t>
            </a:r>
            <a:r>
              <a:rPr lang="fi-FI" sz="3200" i="1" dirty="0" err="1"/>
              <a:t>schweigen</a:t>
            </a:r>
            <a:r>
              <a:rPr lang="fi-FI" sz="3200" i="1" dirty="0"/>
              <a:t>"</a:t>
            </a:r>
          </a:p>
          <a:p>
            <a:pPr marL="50800" indent="0">
              <a:buNone/>
            </a:pPr>
            <a:endParaRPr lang="fi-FI" sz="3200" dirty="0"/>
          </a:p>
          <a:p>
            <a:pPr marL="50800" indent="0">
              <a:buNone/>
            </a:pPr>
            <a:r>
              <a:rPr lang="fi-FI" sz="3200" i="1" dirty="0"/>
              <a:t>("Mistä ei voi puhua, siitä on vaiettava.”)</a:t>
            </a:r>
          </a:p>
          <a:p>
            <a:pPr marL="50800" indent="0">
              <a:buNone/>
            </a:pPr>
            <a:endParaRPr lang="fi-FI" sz="3200" dirty="0"/>
          </a:p>
          <a:p>
            <a:pPr marL="50800" indent="0">
              <a:buNone/>
            </a:pPr>
            <a:endParaRPr lang="fi-FI" sz="3200" dirty="0"/>
          </a:p>
        </p:txBody>
      </p:sp>
      <p:sp>
        <p:nvSpPr>
          <p:cNvPr id="4" name="Tekstin paikkamerkki 3">
            <a:extLst>
              <a:ext uri="{FF2B5EF4-FFF2-40B4-BE49-F238E27FC236}">
                <a16:creationId xmlns:a16="http://schemas.microsoft.com/office/drawing/2014/main" id="{C133F35C-C1EF-4C51-AF72-23AD5D50B82E}"/>
              </a:ext>
            </a:extLst>
          </p:cNvPr>
          <p:cNvSpPr>
            <a:spLocks noGrp="1"/>
          </p:cNvSpPr>
          <p:nvPr>
            <p:ph type="body" idx="2"/>
          </p:nvPr>
        </p:nvSpPr>
        <p:spPr/>
        <p:txBody>
          <a:bodyPr/>
          <a:lstStyle/>
          <a:p>
            <a:r>
              <a:rPr lang="fi-FI" dirty="0">
                <a:hlinkClick r:id="rId2"/>
              </a:rPr>
              <a:t>https://www.youtube.com/watch?v=CGksgZKecKE</a:t>
            </a:r>
            <a:endParaRPr lang="fi-FI"/>
          </a:p>
          <a:p>
            <a:endParaRPr lang="fi-FI" dirty="0"/>
          </a:p>
          <a:p>
            <a:endParaRPr lang="fi-FI" dirty="0"/>
          </a:p>
          <a:p>
            <a:endParaRPr lang="fi-FI" dirty="0"/>
          </a:p>
          <a:p>
            <a:r>
              <a:rPr lang="fi-FI" dirty="0"/>
              <a:t>https://www.youtube.com/watch?v=57PWqFowq-4</a:t>
            </a:r>
          </a:p>
        </p:txBody>
      </p:sp>
    </p:spTree>
    <p:extLst>
      <p:ext uri="{BB962C8B-B14F-4D97-AF65-F5344CB8AC3E}">
        <p14:creationId xmlns:p14="http://schemas.microsoft.com/office/powerpoint/2010/main" val="123321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60A777-91C4-4183-9306-7478965ECEC1}"/>
              </a:ext>
            </a:extLst>
          </p:cNvPr>
          <p:cNvSpPr>
            <a:spLocks noGrp="1"/>
          </p:cNvSpPr>
          <p:nvPr>
            <p:ph type="title"/>
          </p:nvPr>
        </p:nvSpPr>
        <p:spPr>
          <a:xfrm>
            <a:off x="421105" y="365125"/>
            <a:ext cx="10932695" cy="1325563"/>
          </a:xfrm>
        </p:spPr>
        <p:txBody>
          <a:bodyPr/>
          <a:lstStyle/>
          <a:p>
            <a:r>
              <a:rPr lang="fi-FI" dirty="0"/>
              <a:t>Kielipelit (kpl 12.)</a:t>
            </a:r>
          </a:p>
        </p:txBody>
      </p:sp>
      <p:sp>
        <p:nvSpPr>
          <p:cNvPr id="3" name="Tekstin paikkamerkki 2">
            <a:extLst>
              <a:ext uri="{FF2B5EF4-FFF2-40B4-BE49-F238E27FC236}">
                <a16:creationId xmlns:a16="http://schemas.microsoft.com/office/drawing/2014/main" id="{2C6AF8C5-2EC4-44EA-9877-5D7F057C7582}"/>
              </a:ext>
            </a:extLst>
          </p:cNvPr>
          <p:cNvSpPr>
            <a:spLocks noGrp="1"/>
          </p:cNvSpPr>
          <p:nvPr>
            <p:ph type="body" idx="1"/>
          </p:nvPr>
        </p:nvSpPr>
        <p:spPr>
          <a:xfrm>
            <a:off x="277484" y="1308041"/>
            <a:ext cx="5584166" cy="4868922"/>
          </a:xfrm>
        </p:spPr>
        <p:txBody>
          <a:bodyPr/>
          <a:lstStyle/>
          <a:p>
            <a:r>
              <a:rPr lang="fi-FI" dirty="0"/>
              <a:t>Myöhäisfilosofiassa Ludwig Wittgenstein ymmärsi kielen moninaisuuden:</a:t>
            </a:r>
          </a:p>
          <a:p>
            <a:pPr marL="50800" indent="0">
              <a:buNone/>
            </a:pPr>
            <a:r>
              <a:rPr lang="fi-FI" dirty="0"/>
              <a:t>	</a:t>
            </a:r>
            <a:r>
              <a:rPr lang="fi-FI" dirty="0">
                <a:sym typeface="Wingdings" pitchFamily="2" charset="2"/>
              </a:rPr>
              <a:t> </a:t>
            </a:r>
            <a:r>
              <a:rPr lang="fi-FI" dirty="0"/>
              <a:t>Kieli ovat kytköksissä 	</a:t>
            </a:r>
            <a:r>
              <a:rPr lang="fi-FI" i="1" dirty="0"/>
              <a:t>käyttöyhteyteen ja 	viitekehykseen </a:t>
            </a:r>
            <a:r>
              <a:rPr lang="fi-FI" dirty="0"/>
              <a:t>ja kussakin 	yhteydessä on omat sääntönsä</a:t>
            </a:r>
          </a:p>
          <a:p>
            <a:r>
              <a:rPr lang="fi-FI" dirty="0"/>
              <a:t>Wittgenstein kutsui eri kielenkäyttötilanteita </a:t>
            </a:r>
            <a:r>
              <a:rPr lang="fi-FI" b="1" dirty="0"/>
              <a:t>kielipeleiksi</a:t>
            </a:r>
          </a:p>
          <a:p>
            <a:pPr marL="50800" indent="0">
              <a:buNone/>
            </a:pPr>
            <a:r>
              <a:rPr lang="fi-FI" dirty="0">
                <a:sym typeface="Wingdings" pitchFamily="2" charset="2"/>
              </a:rPr>
              <a:t>	 </a:t>
            </a:r>
            <a:r>
              <a:rPr lang="fi-FI" b="1" dirty="0">
                <a:sym typeface="Wingdings" pitchFamily="2" charset="2"/>
              </a:rPr>
              <a:t>kielipeli</a:t>
            </a:r>
            <a:r>
              <a:rPr lang="fi-FI" dirty="0">
                <a:sym typeface="Wingdings" pitchFamily="2" charset="2"/>
              </a:rPr>
              <a:t> määrää millainen 	kielenkäyttö on sopivaa</a:t>
            </a:r>
            <a:endParaRPr lang="fi-FI" dirty="0"/>
          </a:p>
        </p:txBody>
      </p:sp>
      <p:sp>
        <p:nvSpPr>
          <p:cNvPr id="4" name="Tekstin paikkamerkki 3">
            <a:extLst>
              <a:ext uri="{FF2B5EF4-FFF2-40B4-BE49-F238E27FC236}">
                <a16:creationId xmlns:a16="http://schemas.microsoft.com/office/drawing/2014/main" id="{6290EDFB-B7B7-4583-8ABE-5AAD195C53AF}"/>
              </a:ext>
            </a:extLst>
          </p:cNvPr>
          <p:cNvSpPr>
            <a:spLocks noGrp="1"/>
          </p:cNvSpPr>
          <p:nvPr>
            <p:ph type="body" idx="2"/>
          </p:nvPr>
        </p:nvSpPr>
        <p:spPr>
          <a:xfrm>
            <a:off x="6172200" y="272871"/>
            <a:ext cx="5857335" cy="5904092"/>
          </a:xfrm>
        </p:spPr>
        <p:txBody>
          <a:bodyPr/>
          <a:lstStyle/>
          <a:p>
            <a:pPr>
              <a:lnSpc>
                <a:spcPct val="114999"/>
              </a:lnSpc>
              <a:spcBef>
                <a:spcPts val="500"/>
              </a:spcBef>
            </a:pPr>
            <a:r>
              <a:rPr lang="fi-FI" sz="2400" b="1" dirty="0">
                <a:latin typeface="Verdana"/>
                <a:ea typeface="Verdana"/>
                <a:cs typeface="Verdana"/>
              </a:rPr>
              <a:t>Kielipelejä</a:t>
            </a:r>
            <a:r>
              <a:rPr lang="fi-FI" sz="2400" dirty="0">
                <a:latin typeface="Verdana"/>
                <a:ea typeface="Verdana"/>
                <a:cs typeface="Verdana"/>
              </a:rPr>
              <a:t>: esim. </a:t>
            </a:r>
            <a:r>
              <a:rPr lang="fi-FI" sz="2400" i="1" dirty="0">
                <a:latin typeface="Verdana"/>
                <a:ea typeface="Verdana"/>
                <a:cs typeface="Verdana"/>
              </a:rPr>
              <a:t>anteeksi pyytäminen, suuttuminen ja kiroilu, vanhuksen kanssa keskustelu, kaveripiirin keskustelu, ammatillinen kielenkäyttö...</a:t>
            </a:r>
          </a:p>
          <a:p>
            <a:pPr>
              <a:lnSpc>
                <a:spcPct val="114999"/>
              </a:lnSpc>
              <a:spcBef>
                <a:spcPts val="500"/>
              </a:spcBef>
            </a:pPr>
            <a:r>
              <a:rPr lang="fi-FI" sz="2400" i="1" dirty="0">
                <a:ea typeface="Verdana"/>
              </a:rPr>
              <a:t>Samalla sanalla voi olla eri kielipelissä eri merkityksiä: </a:t>
            </a:r>
          </a:p>
          <a:p>
            <a:pPr>
              <a:lnSpc>
                <a:spcPct val="114999"/>
              </a:lnSpc>
              <a:spcBef>
                <a:spcPts val="500"/>
              </a:spcBef>
            </a:pPr>
            <a:r>
              <a:rPr lang="fi-FI" sz="2400" i="1" dirty="0">
                <a:ea typeface="Verdana"/>
              </a:rPr>
              <a:t>Esim. palomies ja pappi voivat puhua ”</a:t>
            </a:r>
            <a:r>
              <a:rPr lang="fi-FI" sz="2400" b="1" i="1" dirty="0">
                <a:ea typeface="Verdana"/>
              </a:rPr>
              <a:t>pelastamisesta”</a:t>
            </a:r>
            <a:r>
              <a:rPr lang="fi-FI" sz="2400" i="1" dirty="0">
                <a:ea typeface="Verdana"/>
              </a:rPr>
              <a:t>, mutta eri merkityksessä</a:t>
            </a:r>
          </a:p>
          <a:p>
            <a:pPr marL="50800" indent="0">
              <a:lnSpc>
                <a:spcPct val="114999"/>
              </a:lnSpc>
              <a:spcBef>
                <a:spcPts val="500"/>
              </a:spcBef>
              <a:buNone/>
            </a:pPr>
            <a:r>
              <a:rPr lang="fi-FI" sz="2400" i="1" dirty="0">
                <a:latin typeface="Arial"/>
                <a:ea typeface="Verdana"/>
                <a:cs typeface="Arial"/>
              </a:rPr>
              <a:t>	→ </a:t>
            </a:r>
            <a:r>
              <a:rPr lang="fi-FI" sz="2400" i="1" dirty="0">
                <a:ea typeface="Verdana"/>
              </a:rPr>
              <a:t> meidän tulee ymmärtää 	sanan käyttöyhteys, 	jotta ymmärrämme sen merkityksen. </a:t>
            </a:r>
            <a:endParaRPr lang="fi-FI" sz="2400" dirty="0">
              <a:ea typeface="Verdana"/>
            </a:endParaRPr>
          </a:p>
          <a:p>
            <a:pPr>
              <a:lnSpc>
                <a:spcPct val="114999"/>
              </a:lnSpc>
              <a:spcBef>
                <a:spcPts val="500"/>
              </a:spcBef>
            </a:pPr>
            <a:endParaRPr lang="fi-FI" dirty="0">
              <a:latin typeface="Verdana"/>
              <a:ea typeface="Verdana"/>
              <a:cs typeface="Verdana"/>
            </a:endParaRPr>
          </a:p>
          <a:p>
            <a:pPr>
              <a:lnSpc>
                <a:spcPct val="114999"/>
              </a:lnSpc>
              <a:spcBef>
                <a:spcPts val="500"/>
              </a:spcBef>
            </a:pPr>
            <a:endParaRPr lang="en-US" dirty="0"/>
          </a:p>
          <a:p>
            <a:endParaRPr lang="fi-FI" dirty="0"/>
          </a:p>
        </p:txBody>
      </p:sp>
      <p:pic>
        <p:nvPicPr>
          <p:cNvPr id="6" name="Google Shape;598;p80" descr="Kuva, joka sisältää kohteen teksti, ulko, mies, henkilö&#10;&#10;Kuvaus luotu automaattisesti">
            <a:extLst>
              <a:ext uri="{FF2B5EF4-FFF2-40B4-BE49-F238E27FC236}">
                <a16:creationId xmlns:a16="http://schemas.microsoft.com/office/drawing/2014/main" id="{CE6D8389-4034-43BF-ADA5-B978683345EA}"/>
              </a:ext>
            </a:extLst>
          </p:cNvPr>
          <p:cNvPicPr preferRelativeResize="0"/>
          <p:nvPr/>
        </p:nvPicPr>
        <p:blipFill>
          <a:blip r:embed="rId2">
            <a:alphaModFix/>
          </a:blip>
          <a:stretch>
            <a:fillRect/>
          </a:stretch>
        </p:blipFill>
        <p:spPr>
          <a:xfrm>
            <a:off x="4559968" y="173802"/>
            <a:ext cx="1639549" cy="1233893"/>
          </a:xfrm>
          <a:prstGeom prst="rect">
            <a:avLst/>
          </a:prstGeom>
          <a:noFill/>
          <a:ln>
            <a:noFill/>
          </a:ln>
        </p:spPr>
      </p:pic>
    </p:spTree>
    <p:extLst>
      <p:ext uri="{BB962C8B-B14F-4D97-AF65-F5344CB8AC3E}">
        <p14:creationId xmlns:p14="http://schemas.microsoft.com/office/powerpoint/2010/main" val="337209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90;p79">
            <a:extLst>
              <a:ext uri="{FF2B5EF4-FFF2-40B4-BE49-F238E27FC236}">
                <a16:creationId xmlns:a16="http://schemas.microsoft.com/office/drawing/2014/main" id="{F927F91B-98C1-7747-B0F4-7C6C1BB43750}"/>
              </a:ext>
            </a:extLst>
          </p:cNvPr>
          <p:cNvPicPr preferRelativeResize="0"/>
          <p:nvPr/>
        </p:nvPicPr>
        <p:blipFill>
          <a:blip r:embed="rId2"/>
          <a:stretch>
            <a:fillRect/>
          </a:stretch>
        </p:blipFill>
        <p:spPr>
          <a:xfrm>
            <a:off x="1615017" y="68263"/>
            <a:ext cx="8961966" cy="6721475"/>
          </a:xfrm>
          <a:prstGeom prst="rect">
            <a:avLst/>
          </a:prstGeom>
          <a:noFill/>
          <a:ln>
            <a:noFill/>
          </a:ln>
        </p:spPr>
      </p:pic>
    </p:spTree>
    <p:extLst>
      <p:ext uri="{BB962C8B-B14F-4D97-AF65-F5344CB8AC3E}">
        <p14:creationId xmlns:p14="http://schemas.microsoft.com/office/powerpoint/2010/main" val="3811230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0"/>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Tiedon muodot  kpl 12.</a:t>
            </a:r>
            <a:endParaRPr dirty="0"/>
          </a:p>
        </p:txBody>
      </p:sp>
      <p:sp>
        <p:nvSpPr>
          <p:cNvPr id="516" name="Google Shape;516;p70"/>
          <p:cNvSpPr txBox="1">
            <a:spLocks noGrp="1"/>
          </p:cNvSpPr>
          <p:nvPr>
            <p:ph type="body" idx="1"/>
          </p:nvPr>
        </p:nvSpPr>
        <p:spPr>
          <a:xfrm>
            <a:off x="838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b="1" u="sng" dirty="0"/>
              <a:t>Tietotaito</a:t>
            </a:r>
            <a:endParaRPr b="1" u="sng" dirty="0"/>
          </a:p>
          <a:p>
            <a:pPr marL="0" lvl="0" indent="0" algn="l" rtl="0">
              <a:spcBef>
                <a:spcPts val="1000"/>
              </a:spcBef>
              <a:spcAft>
                <a:spcPts val="0"/>
              </a:spcAft>
              <a:buNone/>
            </a:pPr>
            <a:r>
              <a:rPr lang="fi-FI" i="1" dirty="0"/>
              <a:t>= käytännön taitoa, kuinka tehdä jotain</a:t>
            </a:r>
            <a:endParaRPr i="1" dirty="0"/>
          </a:p>
          <a:p>
            <a:pPr marL="0" lvl="0" indent="0" algn="l" rtl="0">
              <a:spcBef>
                <a:spcPts val="1000"/>
              </a:spcBef>
              <a:spcAft>
                <a:spcPts val="0"/>
              </a:spcAft>
              <a:buNone/>
            </a:pPr>
            <a:r>
              <a:rPr lang="fi-FI" dirty="0"/>
              <a:t>→ osaaminen</a:t>
            </a:r>
            <a:endParaRPr dirty="0"/>
          </a:p>
          <a:p>
            <a:pPr marL="0" lvl="0" indent="0" algn="l" rtl="0">
              <a:spcBef>
                <a:spcPts val="1000"/>
              </a:spcBef>
              <a:spcAft>
                <a:spcPts val="0"/>
              </a:spcAft>
              <a:buNone/>
            </a:pPr>
            <a:r>
              <a:rPr lang="fi-FI" dirty="0"/>
              <a:t>esim. kitaransoitto, uiminen, pyöräily..</a:t>
            </a:r>
            <a:endParaRPr dirty="0"/>
          </a:p>
        </p:txBody>
      </p:sp>
      <p:sp>
        <p:nvSpPr>
          <p:cNvPr id="517" name="Google Shape;517;p70"/>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b="1" u="sng" dirty="0"/>
              <a:t>Hiljainen tieto</a:t>
            </a:r>
            <a:endParaRPr b="1" u="sng" dirty="0"/>
          </a:p>
          <a:p>
            <a:pPr marL="0" lvl="0" indent="0" algn="l" rtl="0">
              <a:spcBef>
                <a:spcPts val="1000"/>
              </a:spcBef>
              <a:spcAft>
                <a:spcPts val="0"/>
              </a:spcAft>
              <a:buNone/>
            </a:pPr>
            <a:r>
              <a:rPr lang="fi-FI" i="1" dirty="0"/>
              <a:t>= ei-sanallista tietoa</a:t>
            </a:r>
            <a:endParaRPr i="1" dirty="0"/>
          </a:p>
          <a:p>
            <a:pPr marL="0" lvl="0" indent="0" algn="l" rtl="0">
              <a:spcBef>
                <a:spcPts val="1000"/>
              </a:spcBef>
              <a:spcAft>
                <a:spcPts val="0"/>
              </a:spcAft>
              <a:buNone/>
            </a:pPr>
            <a:r>
              <a:rPr lang="fi-FI" dirty="0"/>
              <a:t>→ perustuu kokemukseen ja sitä on vaikea opettaa tai pukea sanoiksi</a:t>
            </a:r>
            <a:endParaRPr dirty="0"/>
          </a:p>
          <a:p>
            <a:pPr marL="0" lvl="0" indent="0" algn="l" rtl="0">
              <a:spcBef>
                <a:spcPts val="1000"/>
              </a:spcBef>
              <a:spcAft>
                <a:spcPts val="0"/>
              </a:spcAft>
              <a:buNone/>
            </a:pPr>
            <a:r>
              <a:rPr lang="fi-FI" dirty="0"/>
              <a:t>esim. talonrakentajan vuosien myötä syntynyt kokemus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6">
                                            <p:txEl>
                                              <p:pRg st="0" end="0"/>
                                            </p:txEl>
                                          </p:spTgt>
                                        </p:tgtEl>
                                        <p:attrNameLst>
                                          <p:attrName>style.visibility</p:attrName>
                                        </p:attrNameLst>
                                      </p:cBhvr>
                                      <p:to>
                                        <p:strVal val="visible"/>
                                      </p:to>
                                    </p:set>
                                    <p:animEffect transition="in" filter="fade">
                                      <p:cBhvr>
                                        <p:cTn id="7" dur="1000"/>
                                        <p:tgtEl>
                                          <p:spTgt spid="5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6">
                                            <p:txEl>
                                              <p:pRg st="1" end="1"/>
                                            </p:txEl>
                                          </p:spTgt>
                                        </p:tgtEl>
                                        <p:attrNameLst>
                                          <p:attrName>style.visibility</p:attrName>
                                        </p:attrNameLst>
                                      </p:cBhvr>
                                      <p:to>
                                        <p:strVal val="visible"/>
                                      </p:to>
                                    </p:set>
                                    <p:animEffect transition="in" filter="fade">
                                      <p:cBhvr>
                                        <p:cTn id="12" dur="1000"/>
                                        <p:tgtEl>
                                          <p:spTgt spid="5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6">
                                            <p:txEl>
                                              <p:pRg st="2" end="2"/>
                                            </p:txEl>
                                          </p:spTgt>
                                        </p:tgtEl>
                                        <p:attrNameLst>
                                          <p:attrName>style.visibility</p:attrName>
                                        </p:attrNameLst>
                                      </p:cBhvr>
                                      <p:to>
                                        <p:strVal val="visible"/>
                                      </p:to>
                                    </p:set>
                                    <p:animEffect transition="in" filter="fade">
                                      <p:cBhvr>
                                        <p:cTn id="17" dur="1000"/>
                                        <p:tgtEl>
                                          <p:spTgt spid="5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6">
                                            <p:txEl>
                                              <p:pRg st="3" end="3"/>
                                            </p:txEl>
                                          </p:spTgt>
                                        </p:tgtEl>
                                        <p:attrNameLst>
                                          <p:attrName>style.visibility</p:attrName>
                                        </p:attrNameLst>
                                      </p:cBhvr>
                                      <p:to>
                                        <p:strVal val="visible"/>
                                      </p:to>
                                    </p:set>
                                    <p:animEffect transition="in" filter="fade">
                                      <p:cBhvr>
                                        <p:cTn id="22" dur="1000"/>
                                        <p:tgtEl>
                                          <p:spTgt spid="5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7">
                                            <p:txEl>
                                              <p:pRg st="0" end="0"/>
                                            </p:txEl>
                                          </p:spTgt>
                                        </p:tgtEl>
                                        <p:attrNameLst>
                                          <p:attrName>style.visibility</p:attrName>
                                        </p:attrNameLst>
                                      </p:cBhvr>
                                      <p:to>
                                        <p:strVal val="visible"/>
                                      </p:to>
                                    </p:set>
                                    <p:animEffect transition="in" filter="fade">
                                      <p:cBhvr>
                                        <p:cTn id="27" dur="1000"/>
                                        <p:tgtEl>
                                          <p:spTgt spid="5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7">
                                            <p:txEl>
                                              <p:pRg st="1" end="1"/>
                                            </p:txEl>
                                          </p:spTgt>
                                        </p:tgtEl>
                                        <p:attrNameLst>
                                          <p:attrName>style.visibility</p:attrName>
                                        </p:attrNameLst>
                                      </p:cBhvr>
                                      <p:to>
                                        <p:strVal val="visible"/>
                                      </p:to>
                                    </p:set>
                                    <p:animEffect transition="in" filter="fade">
                                      <p:cBhvr>
                                        <p:cTn id="32" dur="1000"/>
                                        <p:tgtEl>
                                          <p:spTgt spid="51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7">
                                            <p:txEl>
                                              <p:pRg st="2" end="2"/>
                                            </p:txEl>
                                          </p:spTgt>
                                        </p:tgtEl>
                                        <p:attrNameLst>
                                          <p:attrName>style.visibility</p:attrName>
                                        </p:attrNameLst>
                                      </p:cBhvr>
                                      <p:to>
                                        <p:strVal val="visible"/>
                                      </p:to>
                                    </p:set>
                                    <p:animEffect transition="in" filter="fade">
                                      <p:cBhvr>
                                        <p:cTn id="37" dur="1000"/>
                                        <p:tgtEl>
                                          <p:spTgt spid="51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7">
                                            <p:txEl>
                                              <p:pRg st="3" end="3"/>
                                            </p:txEl>
                                          </p:spTgt>
                                        </p:tgtEl>
                                        <p:attrNameLst>
                                          <p:attrName>style.visibility</p:attrName>
                                        </p:attrNameLst>
                                      </p:cBhvr>
                                      <p:to>
                                        <p:strVal val="visible"/>
                                      </p:to>
                                    </p:set>
                                    <p:animEffect transition="in" filter="fade">
                                      <p:cBhvr>
                                        <p:cTn id="42" dur="1000"/>
                                        <p:tgtEl>
                                          <p:spTgt spid="5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1"/>
          <p:cNvSpPr txBox="1">
            <a:spLocks noGrp="1"/>
          </p:cNvSpPr>
          <p:nvPr>
            <p:ph type="title"/>
          </p:nvPr>
        </p:nvSpPr>
        <p:spPr>
          <a:xfrm>
            <a:off x="636917" y="379502"/>
            <a:ext cx="10515600" cy="1325700"/>
          </a:xfrm>
          <a:prstGeom prst="rect">
            <a:avLst/>
          </a:prstGeom>
        </p:spPr>
        <p:txBody>
          <a:bodyPr spcFirstLastPara="1" wrap="square" lIns="91425" tIns="91425" rIns="91425" bIns="91425" anchor="ctr" anchorCtr="0">
            <a:noAutofit/>
          </a:bodyPr>
          <a:lstStyle/>
          <a:p>
            <a:r>
              <a:rPr lang="fi-FI" dirty="0"/>
              <a:t>Tiedon muodot  kpl 13.</a:t>
            </a:r>
            <a:endParaRPr dirty="0"/>
          </a:p>
        </p:txBody>
      </p:sp>
      <p:sp>
        <p:nvSpPr>
          <p:cNvPr id="523" name="Google Shape;523;p71"/>
          <p:cNvSpPr txBox="1">
            <a:spLocks noGrp="1"/>
          </p:cNvSpPr>
          <p:nvPr>
            <p:ph type="body" idx="1"/>
          </p:nvPr>
        </p:nvSpPr>
        <p:spPr>
          <a:xfrm>
            <a:off x="481263" y="1560930"/>
            <a:ext cx="5538538"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b="1" u="sng" dirty="0"/>
              <a:t>Toisen käden tieto</a:t>
            </a:r>
            <a:endParaRPr b="1" u="sng" dirty="0"/>
          </a:p>
          <a:p>
            <a:pPr marL="0" lvl="0" indent="0" algn="l" rtl="0">
              <a:spcBef>
                <a:spcPts val="1000"/>
              </a:spcBef>
              <a:spcAft>
                <a:spcPts val="0"/>
              </a:spcAft>
              <a:buNone/>
            </a:pPr>
            <a:r>
              <a:rPr lang="fi-FI" i="1" dirty="0"/>
              <a:t>= tieto, jota emme itse pysty välttämättä havainnoimaan, mutta joudumme siihen luottamaan</a:t>
            </a:r>
            <a:endParaRPr i="1" dirty="0"/>
          </a:p>
          <a:p>
            <a:pPr marL="0" lvl="0" indent="0" algn="l" rtl="0">
              <a:spcBef>
                <a:spcPts val="1000"/>
              </a:spcBef>
              <a:spcAft>
                <a:spcPts val="0"/>
              </a:spcAft>
              <a:buNone/>
            </a:pPr>
            <a:r>
              <a:rPr lang="fi-FI" dirty="0"/>
              <a:t>esim. maa kiertää aurinkoa, Paraguayssa asuu </a:t>
            </a:r>
            <a:r>
              <a:rPr lang="fi-FI" dirty="0" err="1"/>
              <a:t>Guarani</a:t>
            </a:r>
            <a:r>
              <a:rPr lang="fi-FI" dirty="0"/>
              <a:t>-intiaaneja</a:t>
            </a:r>
          </a:p>
          <a:p>
            <a:pPr marL="0" indent="0">
              <a:buNone/>
            </a:pPr>
            <a:r>
              <a:rPr lang="fi-FI" dirty="0">
                <a:sym typeface="Wingdings" pitchFamily="2" charset="2"/>
              </a:rPr>
              <a:t></a:t>
            </a:r>
            <a:r>
              <a:rPr lang="fi-FI" dirty="0"/>
              <a:t> joudumme arvioimaan tiedon </a:t>
            </a:r>
            <a:r>
              <a:rPr lang="fi-FI" i="1" dirty="0"/>
              <a:t>lähteen luotettavuutta</a:t>
            </a:r>
          </a:p>
          <a:p>
            <a:pPr marL="0" indent="0">
              <a:buNone/>
            </a:pPr>
            <a:r>
              <a:rPr lang="fi-FI" dirty="0"/>
              <a:t>Vastakohtana </a:t>
            </a:r>
            <a:r>
              <a:rPr lang="fi-FI" i="1" dirty="0"/>
              <a:t>ensi käden tieto</a:t>
            </a:r>
            <a:r>
              <a:rPr lang="fi-FI" dirty="0"/>
              <a:t>: oma havainto tai päättely</a:t>
            </a:r>
          </a:p>
        </p:txBody>
      </p:sp>
      <p:sp>
        <p:nvSpPr>
          <p:cNvPr id="524" name="Google Shape;524;p71"/>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525" name="Google Shape;525;p71"/>
          <p:cNvPicPr preferRelativeResize="0"/>
          <p:nvPr/>
        </p:nvPicPr>
        <p:blipFill>
          <a:blip r:embed="rId3">
            <a:alphaModFix/>
          </a:blip>
          <a:stretch>
            <a:fillRect/>
          </a:stretch>
        </p:blipFill>
        <p:spPr>
          <a:xfrm>
            <a:off x="6487975" y="2264325"/>
            <a:ext cx="5088975" cy="333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xEl>
                                              <p:pRg st="0" end="0"/>
                                            </p:txEl>
                                          </p:spTgt>
                                        </p:tgtEl>
                                        <p:attrNameLst>
                                          <p:attrName>style.visibility</p:attrName>
                                        </p:attrNameLst>
                                      </p:cBhvr>
                                      <p:to>
                                        <p:strVal val="visible"/>
                                      </p:to>
                                    </p:set>
                                    <p:animEffect transition="in" filter="fade">
                                      <p:cBhvr>
                                        <p:cTn id="7" dur="1000"/>
                                        <p:tgtEl>
                                          <p:spTgt spid="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3">
                                            <p:txEl>
                                              <p:pRg st="1" end="1"/>
                                            </p:txEl>
                                          </p:spTgt>
                                        </p:tgtEl>
                                        <p:attrNameLst>
                                          <p:attrName>style.visibility</p:attrName>
                                        </p:attrNameLst>
                                      </p:cBhvr>
                                      <p:to>
                                        <p:strVal val="visible"/>
                                      </p:to>
                                    </p:set>
                                    <p:animEffect transition="in" filter="fade">
                                      <p:cBhvr>
                                        <p:cTn id="12" dur="1000"/>
                                        <p:tgtEl>
                                          <p:spTgt spid="5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3">
                                            <p:txEl>
                                              <p:pRg st="2" end="2"/>
                                            </p:txEl>
                                          </p:spTgt>
                                        </p:tgtEl>
                                        <p:attrNameLst>
                                          <p:attrName>style.visibility</p:attrName>
                                        </p:attrNameLst>
                                      </p:cBhvr>
                                      <p:to>
                                        <p:strVal val="visible"/>
                                      </p:to>
                                    </p:set>
                                    <p:animEffect transition="in" filter="fade">
                                      <p:cBhvr>
                                        <p:cTn id="17" dur="1000"/>
                                        <p:tgtEl>
                                          <p:spTgt spid="5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3">
                                            <p:txEl>
                                              <p:pRg st="3" end="3"/>
                                            </p:txEl>
                                          </p:spTgt>
                                        </p:tgtEl>
                                        <p:attrNameLst>
                                          <p:attrName>style.visibility</p:attrName>
                                        </p:attrNameLst>
                                      </p:cBhvr>
                                      <p:to>
                                        <p:strVal val="visible"/>
                                      </p:to>
                                    </p:set>
                                    <p:animEffect transition="in" filter="fade">
                                      <p:cBhvr>
                                        <p:cTn id="22" dur="1000"/>
                                        <p:tgtEl>
                                          <p:spTgt spid="5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3">
                                            <p:txEl>
                                              <p:pRg st="4" end="4"/>
                                            </p:txEl>
                                          </p:spTgt>
                                        </p:tgtEl>
                                        <p:attrNameLst>
                                          <p:attrName>style.visibility</p:attrName>
                                        </p:attrNameLst>
                                      </p:cBhvr>
                                      <p:to>
                                        <p:strVal val="visible"/>
                                      </p:to>
                                    </p:set>
                                    <p:animEffect transition="in" filter="fade">
                                      <p:cBhvr>
                                        <p:cTn id="27" dur="1000"/>
                                        <p:tgtEl>
                                          <p:spTgt spid="5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AD5796-0AF2-4FEB-B071-6AE94FBD9B7E}"/>
              </a:ext>
            </a:extLst>
          </p:cNvPr>
          <p:cNvSpPr>
            <a:spLocks noGrp="1"/>
          </p:cNvSpPr>
          <p:nvPr>
            <p:ph type="title"/>
          </p:nvPr>
        </p:nvSpPr>
        <p:spPr/>
        <p:txBody>
          <a:bodyPr/>
          <a:lstStyle/>
          <a:p>
            <a:r>
              <a:rPr lang="fi-FI" dirty="0"/>
              <a:t>Kpl 12: Realismi ja antirealismi (kpl 12.)</a:t>
            </a:r>
          </a:p>
        </p:txBody>
      </p:sp>
      <p:sp>
        <p:nvSpPr>
          <p:cNvPr id="3" name="Tekstin paikkamerkki 2">
            <a:extLst>
              <a:ext uri="{FF2B5EF4-FFF2-40B4-BE49-F238E27FC236}">
                <a16:creationId xmlns:a16="http://schemas.microsoft.com/office/drawing/2014/main" id="{C32533C0-6CE0-4D2C-8068-B1E77DCEF38F}"/>
              </a:ext>
            </a:extLst>
          </p:cNvPr>
          <p:cNvSpPr>
            <a:spLocks noGrp="1"/>
          </p:cNvSpPr>
          <p:nvPr>
            <p:ph type="body" idx="1"/>
          </p:nvPr>
        </p:nvSpPr>
        <p:spPr/>
        <p:txBody>
          <a:bodyPr/>
          <a:lstStyle/>
          <a:p>
            <a:pPr marL="50800" indent="0">
              <a:buNone/>
            </a:pPr>
            <a:r>
              <a:rPr lang="fi-FI" b="1" dirty="0"/>
              <a:t>Realismi</a:t>
            </a:r>
            <a:endParaRPr lang="fi-FI" dirty="0"/>
          </a:p>
          <a:p>
            <a:r>
              <a:rPr lang="fi-FI" dirty="0"/>
              <a:t>= maailma on sellainen kuin on, riippumatta </a:t>
            </a:r>
            <a:r>
              <a:rPr lang="fi-FI" i="1" dirty="0"/>
              <a:t>mitä siitä uskomme</a:t>
            </a:r>
          </a:p>
          <a:p>
            <a:pPr marL="50800" indent="0">
              <a:buNone/>
            </a:pPr>
            <a:r>
              <a:rPr lang="fi-FI" dirty="0"/>
              <a:t>Suuntauksia:</a:t>
            </a:r>
          </a:p>
          <a:p>
            <a:r>
              <a:rPr lang="fi-FI" i="1" dirty="0"/>
              <a:t>Tieteellinen realismi</a:t>
            </a:r>
          </a:p>
          <a:p>
            <a:r>
              <a:rPr lang="fi-FI" i="1" dirty="0"/>
              <a:t>Kriittinen realismi</a:t>
            </a:r>
          </a:p>
          <a:p>
            <a:r>
              <a:rPr lang="fi-FI" i="1" dirty="0"/>
              <a:t>Naiivi realismi</a:t>
            </a:r>
          </a:p>
        </p:txBody>
      </p:sp>
      <p:sp>
        <p:nvSpPr>
          <p:cNvPr id="4" name="Tekstin paikkamerkki 3">
            <a:extLst>
              <a:ext uri="{FF2B5EF4-FFF2-40B4-BE49-F238E27FC236}">
                <a16:creationId xmlns:a16="http://schemas.microsoft.com/office/drawing/2014/main" id="{B01B490A-8388-4F8E-821B-CC35C4CB4CAB}"/>
              </a:ext>
            </a:extLst>
          </p:cNvPr>
          <p:cNvSpPr>
            <a:spLocks noGrp="1"/>
          </p:cNvSpPr>
          <p:nvPr>
            <p:ph type="body" idx="2"/>
          </p:nvPr>
        </p:nvSpPr>
        <p:spPr/>
        <p:txBody>
          <a:bodyPr/>
          <a:lstStyle/>
          <a:p>
            <a:pPr marL="50800" indent="0">
              <a:buNone/>
            </a:pPr>
            <a:r>
              <a:rPr lang="fi-FI" b="1" dirty="0"/>
              <a:t>Antirealismi</a:t>
            </a:r>
            <a:endParaRPr lang="fi-FI" dirty="0"/>
          </a:p>
          <a:p>
            <a:r>
              <a:rPr lang="fi-FI" dirty="0"/>
              <a:t>= </a:t>
            </a:r>
            <a:r>
              <a:rPr lang="fi-FI" i="1" dirty="0"/>
              <a:t>käsityksistämme riippumatonta todellisuutta ei ole </a:t>
            </a:r>
          </a:p>
          <a:p>
            <a:r>
              <a:rPr lang="fi-FI" dirty="0"/>
              <a:t>Esim. Tuolia itsessään ei ole olemassa, muuten kuin sellaisena kuin se meille näyttäytyy.</a:t>
            </a:r>
          </a:p>
        </p:txBody>
      </p:sp>
    </p:spTree>
    <p:extLst>
      <p:ext uri="{BB962C8B-B14F-4D97-AF65-F5344CB8AC3E}">
        <p14:creationId xmlns:p14="http://schemas.microsoft.com/office/powerpoint/2010/main" val="1547415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5">
            <a:extLst>
              <a:ext uri="{FF2B5EF4-FFF2-40B4-BE49-F238E27FC236}">
                <a16:creationId xmlns:a16="http://schemas.microsoft.com/office/drawing/2014/main" id="{2060968E-0D50-447F-B96B-0B58AFD1CF57}"/>
              </a:ext>
            </a:extLst>
          </p:cNvPr>
          <p:cNvPicPr>
            <a:picLocks noChangeAspect="1"/>
          </p:cNvPicPr>
          <p:nvPr/>
        </p:nvPicPr>
        <p:blipFill>
          <a:blip r:embed="rId2"/>
          <a:stretch>
            <a:fillRect/>
          </a:stretch>
        </p:blipFill>
        <p:spPr>
          <a:xfrm>
            <a:off x="2340699" y="68263"/>
            <a:ext cx="6978639" cy="6793361"/>
          </a:xfrm>
          <a:prstGeom prst="rect">
            <a:avLst/>
          </a:prstGeom>
          <a:noFill/>
          <a:ln>
            <a:noFill/>
          </a:ln>
        </p:spPr>
      </p:pic>
    </p:spTree>
    <p:extLst>
      <p:ext uri="{BB962C8B-B14F-4D97-AF65-F5344CB8AC3E}">
        <p14:creationId xmlns:p14="http://schemas.microsoft.com/office/powerpoint/2010/main" val="3670224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2"/>
          <p:cNvSpPr txBox="1">
            <a:spLocks noGrp="1"/>
          </p:cNvSpPr>
          <p:nvPr>
            <p:ph type="title"/>
          </p:nvPr>
        </p:nvSpPr>
        <p:spPr>
          <a:xfrm>
            <a:off x="250750" y="250750"/>
            <a:ext cx="8964300" cy="1165800"/>
          </a:xfrm>
          <a:prstGeom prst="rect">
            <a:avLst/>
          </a:prstGeom>
        </p:spPr>
        <p:txBody>
          <a:bodyPr spcFirstLastPara="1" wrap="square" lIns="91425" tIns="91425" rIns="91425" bIns="91425" anchor="ctr" anchorCtr="0">
            <a:noAutofit/>
          </a:bodyPr>
          <a:lstStyle/>
          <a:p>
            <a:r>
              <a:rPr lang="fi-FI" dirty="0"/>
              <a:t>Empirismi kpl 13. </a:t>
            </a:r>
            <a:endParaRPr dirty="0"/>
          </a:p>
        </p:txBody>
      </p:sp>
      <p:sp>
        <p:nvSpPr>
          <p:cNvPr id="611" name="Google Shape;611;p82"/>
          <p:cNvSpPr txBox="1">
            <a:spLocks noGrp="1"/>
          </p:cNvSpPr>
          <p:nvPr>
            <p:ph type="body" idx="1"/>
          </p:nvPr>
        </p:nvSpPr>
        <p:spPr>
          <a:xfrm>
            <a:off x="171850" y="1590249"/>
            <a:ext cx="7049700" cy="4786487"/>
          </a:xfrm>
          <a:prstGeom prst="rect">
            <a:avLst/>
          </a:prstGeom>
        </p:spPr>
        <p:txBody>
          <a:bodyPr spcFirstLastPara="1" wrap="square" lIns="91425" tIns="91425" rIns="91425" bIns="91425" anchor="t" anchorCtr="0">
            <a:noAutofit/>
          </a:bodyPr>
          <a:lstStyle/>
          <a:p>
            <a:pPr indent="-419100">
              <a:lnSpc>
                <a:spcPct val="115000"/>
              </a:lnSpc>
              <a:spcBef>
                <a:spcPts val="500"/>
              </a:spcBef>
              <a:buSzPts val="3000"/>
              <a:buChar char="●"/>
            </a:pPr>
            <a:r>
              <a:rPr lang="fi-FI" sz="3000" b="1" dirty="0">
                <a:latin typeface="Arial"/>
                <a:ea typeface="Arial"/>
                <a:cs typeface="Arial"/>
                <a:sym typeface="Arial"/>
              </a:rPr>
              <a:t>Empirismi:</a:t>
            </a:r>
            <a:r>
              <a:rPr lang="fi-FI" sz="3000" dirty="0">
                <a:latin typeface="Arial"/>
                <a:ea typeface="Arial"/>
                <a:cs typeface="Arial"/>
                <a:sym typeface="Arial"/>
              </a:rPr>
              <a:t> Varma</a:t>
            </a:r>
            <a:r>
              <a:rPr lang="fi-FI" sz="3000" b="1" dirty="0">
                <a:latin typeface="Arial"/>
                <a:ea typeface="Arial"/>
                <a:cs typeface="Arial"/>
                <a:sym typeface="Arial"/>
              </a:rPr>
              <a:t> </a:t>
            </a:r>
            <a:r>
              <a:rPr lang="fi-FI" sz="3000" dirty="0">
                <a:latin typeface="Verdana"/>
                <a:ea typeface="Verdana"/>
                <a:cs typeface="Verdana"/>
                <a:sym typeface="Verdana"/>
              </a:rPr>
              <a:t>tieto perustuu </a:t>
            </a:r>
            <a:r>
              <a:rPr lang="fi-FI" sz="3000" i="1" dirty="0">
                <a:latin typeface="Verdana"/>
                <a:ea typeface="Verdana"/>
                <a:cs typeface="Verdana"/>
                <a:sym typeface="Verdana"/>
              </a:rPr>
              <a:t>havaintoihin ja kokemuksiin</a:t>
            </a:r>
            <a:r>
              <a:rPr lang="fi-FI" sz="3000" dirty="0">
                <a:latin typeface="Verdana"/>
                <a:ea typeface="Verdana"/>
                <a:cs typeface="Verdana"/>
                <a:sym typeface="Verdana"/>
              </a:rPr>
              <a:t>. </a:t>
            </a:r>
            <a:endParaRPr sz="3000" dirty="0">
              <a:latin typeface="Verdana"/>
              <a:ea typeface="Verdana"/>
              <a:cs typeface="Verdana"/>
              <a:sym typeface="Verdana"/>
            </a:endParaRPr>
          </a:p>
          <a:p>
            <a:pPr marL="457200" lvl="0" indent="-419100" algn="l" rtl="0">
              <a:lnSpc>
                <a:spcPct val="115000"/>
              </a:lnSpc>
              <a:spcBef>
                <a:spcPts val="0"/>
              </a:spcBef>
              <a:spcAft>
                <a:spcPts val="0"/>
              </a:spcAft>
              <a:buSzPts val="3000"/>
              <a:buChar char="●"/>
            </a:pPr>
            <a:r>
              <a:rPr lang="fi-FI" sz="3000" dirty="0">
                <a:latin typeface="Verdana"/>
                <a:ea typeface="Verdana"/>
                <a:cs typeface="Verdana"/>
                <a:sym typeface="Verdana"/>
              </a:rPr>
              <a:t>Mm. John </a:t>
            </a:r>
            <a:r>
              <a:rPr lang="fi-FI" sz="3000" dirty="0" err="1">
                <a:latin typeface="Verdana"/>
                <a:ea typeface="Verdana"/>
                <a:cs typeface="Verdana"/>
                <a:sym typeface="Verdana"/>
              </a:rPr>
              <a:t>Locke</a:t>
            </a:r>
            <a:r>
              <a:rPr lang="fi-FI" sz="3000" dirty="0">
                <a:latin typeface="Verdana"/>
                <a:ea typeface="Verdana"/>
                <a:cs typeface="Verdana"/>
                <a:sym typeface="Verdana"/>
              </a:rPr>
              <a:t>, David Hume</a:t>
            </a:r>
            <a:endParaRPr sz="3000" dirty="0">
              <a:latin typeface="Verdana"/>
              <a:ea typeface="Verdana"/>
              <a:cs typeface="Verdana"/>
              <a:sym typeface="Verdana"/>
            </a:endParaRPr>
          </a:p>
          <a:p>
            <a:pPr marL="457200" lvl="0" indent="-419100" algn="l" rtl="0">
              <a:lnSpc>
                <a:spcPct val="115000"/>
              </a:lnSpc>
              <a:spcBef>
                <a:spcPts val="0"/>
              </a:spcBef>
              <a:spcAft>
                <a:spcPts val="0"/>
              </a:spcAft>
              <a:buSzPts val="3000"/>
              <a:buFont typeface="Verdana"/>
              <a:buChar char="●"/>
            </a:pPr>
            <a:r>
              <a:rPr lang="fi-FI" sz="3000" b="1" dirty="0">
                <a:latin typeface="Verdana"/>
                <a:ea typeface="Verdana"/>
                <a:cs typeface="Verdana"/>
                <a:sym typeface="Verdana"/>
              </a:rPr>
              <a:t>A posteriori –tieto: </a:t>
            </a:r>
            <a:r>
              <a:rPr lang="fi-FI" sz="3000" dirty="0">
                <a:latin typeface="Verdana"/>
                <a:ea typeface="Verdana"/>
                <a:cs typeface="Verdana"/>
                <a:sym typeface="Verdana"/>
              </a:rPr>
              <a:t>voidaan tietää </a:t>
            </a:r>
            <a:r>
              <a:rPr lang="fi-FI" sz="3000" i="1" dirty="0">
                <a:latin typeface="Verdana"/>
                <a:ea typeface="Verdana"/>
                <a:cs typeface="Verdana"/>
                <a:sym typeface="Verdana"/>
              </a:rPr>
              <a:t>vasta havainnon jälkeen</a:t>
            </a:r>
            <a:r>
              <a:rPr lang="fi-FI" sz="3000" dirty="0">
                <a:latin typeface="Verdana"/>
                <a:ea typeface="Verdana"/>
                <a:cs typeface="Verdana"/>
                <a:sym typeface="Verdana"/>
              </a:rPr>
              <a:t>.</a:t>
            </a:r>
            <a:endParaRPr sz="3000" i="1" dirty="0">
              <a:latin typeface="Verdana"/>
              <a:ea typeface="Verdana"/>
              <a:cs typeface="Verdana"/>
              <a:sym typeface="Verdana"/>
            </a:endParaRPr>
          </a:p>
          <a:p>
            <a:pPr marL="38100" lvl="0" indent="0" algn="l">
              <a:lnSpc>
                <a:spcPct val="114999"/>
              </a:lnSpc>
              <a:spcBef>
                <a:spcPts val="0"/>
              </a:spcBef>
              <a:spcAft>
                <a:spcPts val="0"/>
              </a:spcAft>
              <a:buNone/>
            </a:pPr>
            <a:endParaRPr lang="fi-FI" sz="3000" i="1" dirty="0">
              <a:latin typeface="Verdana"/>
              <a:ea typeface="Verdana"/>
              <a:cs typeface="Verdana"/>
            </a:endParaRPr>
          </a:p>
          <a:p>
            <a:pPr marL="0" indent="0">
              <a:buNone/>
            </a:pPr>
            <a:endParaRPr lang="fi-FI" sz="2400" i="1" dirty="0"/>
          </a:p>
        </p:txBody>
      </p:sp>
      <p:sp>
        <p:nvSpPr>
          <p:cNvPr id="612" name="Google Shape;612;p82"/>
          <p:cNvSpPr txBox="1">
            <a:spLocks noGrp="1"/>
          </p:cNvSpPr>
          <p:nvPr>
            <p:ph type="body" idx="2"/>
          </p:nvPr>
        </p:nvSpPr>
        <p:spPr>
          <a:xfrm>
            <a:off x="8065450" y="1825625"/>
            <a:ext cx="38895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613" name="Google Shape;613;p82"/>
          <p:cNvPicPr preferRelativeResize="0"/>
          <p:nvPr/>
        </p:nvPicPr>
        <p:blipFill>
          <a:blip r:embed="rId3">
            <a:alphaModFix/>
          </a:blip>
          <a:stretch>
            <a:fillRect/>
          </a:stretch>
        </p:blipFill>
        <p:spPr>
          <a:xfrm>
            <a:off x="7698000" y="198550"/>
            <a:ext cx="4114674" cy="3080128"/>
          </a:xfrm>
          <a:prstGeom prst="rect">
            <a:avLst/>
          </a:prstGeom>
          <a:noFill/>
          <a:ln>
            <a:noFill/>
          </a:ln>
        </p:spPr>
      </p:pic>
      <p:pic>
        <p:nvPicPr>
          <p:cNvPr id="614" name="Google Shape;614;p82"/>
          <p:cNvPicPr preferRelativeResize="0"/>
          <p:nvPr/>
        </p:nvPicPr>
        <p:blipFill>
          <a:blip r:embed="rId4">
            <a:alphaModFix/>
          </a:blip>
          <a:stretch>
            <a:fillRect/>
          </a:stretch>
        </p:blipFill>
        <p:spPr>
          <a:xfrm>
            <a:off x="7823375" y="3933875"/>
            <a:ext cx="4004850" cy="276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xEl>
                                              <p:pRg st="0" end="0"/>
                                            </p:txEl>
                                          </p:spTgt>
                                        </p:tgtEl>
                                        <p:attrNameLst>
                                          <p:attrName>style.visibility</p:attrName>
                                        </p:attrNameLst>
                                      </p:cBhvr>
                                      <p:to>
                                        <p:strVal val="visible"/>
                                      </p:to>
                                    </p:set>
                                    <p:animEffect transition="in" filter="fade">
                                      <p:cBhvr>
                                        <p:cTn id="7" dur="1000"/>
                                        <p:tgtEl>
                                          <p:spTgt spid="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1">
                                            <p:txEl>
                                              <p:pRg st="1" end="1"/>
                                            </p:txEl>
                                          </p:spTgt>
                                        </p:tgtEl>
                                        <p:attrNameLst>
                                          <p:attrName>style.visibility</p:attrName>
                                        </p:attrNameLst>
                                      </p:cBhvr>
                                      <p:to>
                                        <p:strVal val="visible"/>
                                      </p:to>
                                    </p:set>
                                    <p:animEffect transition="in" filter="fade">
                                      <p:cBhvr>
                                        <p:cTn id="12" dur="1000"/>
                                        <p:tgtEl>
                                          <p:spTgt spid="6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1">
                                            <p:txEl>
                                              <p:pRg st="2" end="2"/>
                                            </p:txEl>
                                          </p:spTgt>
                                        </p:tgtEl>
                                        <p:attrNameLst>
                                          <p:attrName>style.visibility</p:attrName>
                                        </p:attrNameLst>
                                      </p:cBhvr>
                                      <p:to>
                                        <p:strVal val="visible"/>
                                      </p:to>
                                    </p:set>
                                    <p:animEffect transition="in" filter="fade">
                                      <p:cBhvr>
                                        <p:cTn id="17" dur="1000"/>
                                        <p:tgtEl>
                                          <p:spTgt spid="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Induktiivinen päättely kpl 13.</a:t>
            </a:r>
            <a:endParaRPr dirty="0"/>
          </a:p>
        </p:txBody>
      </p:sp>
      <p:sp>
        <p:nvSpPr>
          <p:cNvPr id="620" name="Google Shape;620;p83"/>
          <p:cNvSpPr txBox="1">
            <a:spLocks noGrp="1"/>
          </p:cNvSpPr>
          <p:nvPr>
            <p:ph type="body" idx="1"/>
          </p:nvPr>
        </p:nvSpPr>
        <p:spPr>
          <a:xfrm>
            <a:off x="225675" y="1561700"/>
            <a:ext cx="6379662" cy="46152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500"/>
              </a:spcBef>
              <a:spcAft>
                <a:spcPts val="0"/>
              </a:spcAft>
              <a:buSzPts val="2400"/>
              <a:buFont typeface="Verdana"/>
              <a:buChar char="●"/>
            </a:pPr>
            <a:r>
              <a:rPr lang="fi-FI" b="1" dirty="0">
                <a:latin typeface="Verdana"/>
                <a:ea typeface="Verdana"/>
                <a:cs typeface="Verdana"/>
                <a:sym typeface="Verdana"/>
              </a:rPr>
              <a:t>Induktiivinen päättely:</a:t>
            </a:r>
            <a:r>
              <a:rPr lang="fi-FI" dirty="0">
                <a:latin typeface="Verdana"/>
                <a:ea typeface="Verdana"/>
                <a:cs typeface="Verdana"/>
                <a:sym typeface="Verdana"/>
              </a:rPr>
              <a:t> = yksittäisistä havainnoista tehdään yleistys.</a:t>
            </a:r>
            <a:endParaRPr dirty="0">
              <a:latin typeface="Verdana"/>
              <a:ea typeface="Verdana"/>
              <a:cs typeface="Verdana"/>
              <a:sym typeface="Verdana"/>
            </a:endParaRPr>
          </a:p>
          <a:p>
            <a:pPr indent="-381000">
              <a:lnSpc>
                <a:spcPct val="115000"/>
              </a:lnSpc>
              <a:spcBef>
                <a:spcPts val="0"/>
              </a:spcBef>
              <a:buSzPts val="2400"/>
              <a:buFont typeface="Verdana"/>
              <a:buChar char="●"/>
            </a:pPr>
            <a:r>
              <a:rPr lang="fi-FI" dirty="0">
                <a:latin typeface="Verdana"/>
                <a:ea typeface="Verdana"/>
                <a:cs typeface="Verdana"/>
                <a:sym typeface="Verdana"/>
              </a:rPr>
              <a:t>Induktiivisen päättelyn ongelma:  </a:t>
            </a:r>
            <a:r>
              <a:rPr lang="fi-FI" i="1" dirty="0">
                <a:latin typeface="Verdana"/>
                <a:ea typeface="Verdana"/>
                <a:cs typeface="Verdana"/>
                <a:sym typeface="Verdana"/>
              </a:rPr>
              <a:t>Mikään ei takaa asioiden toteutuvan tulevaisuudessakin aina samalla tavalla.</a:t>
            </a:r>
            <a:r>
              <a:rPr lang="fi-FI" dirty="0">
                <a:latin typeface="Verdana"/>
                <a:ea typeface="Verdana"/>
                <a:cs typeface="Verdana"/>
                <a:sym typeface="Verdana"/>
              </a:rPr>
              <a:t> (</a:t>
            </a:r>
            <a:r>
              <a:rPr lang="fi-FI" b="1" dirty="0">
                <a:latin typeface="Verdana"/>
                <a:ea typeface="Verdana"/>
                <a:cs typeface="Verdana"/>
                <a:sym typeface="Verdana"/>
              </a:rPr>
              <a:t>David Hume: skeptinen empirismi</a:t>
            </a:r>
            <a:r>
              <a:rPr lang="fi-FI" dirty="0">
                <a:latin typeface="Verdana"/>
                <a:ea typeface="Verdana"/>
                <a:cs typeface="Verdana"/>
                <a:sym typeface="Verdana"/>
              </a:rPr>
              <a:t>)</a:t>
            </a:r>
            <a:endParaRPr dirty="0">
              <a:latin typeface="Verdana"/>
              <a:ea typeface="Verdana"/>
              <a:cs typeface="Verdana"/>
              <a:sym typeface="Verdana"/>
            </a:endParaRPr>
          </a:p>
          <a:p>
            <a:pPr marL="0" lvl="0" indent="0" algn="l" rtl="0">
              <a:spcBef>
                <a:spcPts val="1000"/>
              </a:spcBef>
              <a:spcAft>
                <a:spcPts val="0"/>
              </a:spcAft>
              <a:buClr>
                <a:schemeClr val="dk1"/>
              </a:buClr>
              <a:buSzPts val="1100"/>
              <a:buFont typeface="Arial"/>
              <a:buNone/>
            </a:pPr>
            <a:endParaRPr dirty="0"/>
          </a:p>
          <a:p>
            <a:pPr marL="0" lvl="0" indent="0" algn="l" rtl="0">
              <a:spcBef>
                <a:spcPts val="1000"/>
              </a:spcBef>
              <a:spcAft>
                <a:spcPts val="0"/>
              </a:spcAft>
              <a:buNone/>
            </a:pPr>
            <a:endParaRPr dirty="0"/>
          </a:p>
        </p:txBody>
      </p:sp>
      <p:sp>
        <p:nvSpPr>
          <p:cNvPr id="621" name="Google Shape;621;p83"/>
          <p:cNvSpPr txBox="1">
            <a:spLocks noGrp="1"/>
          </p:cNvSpPr>
          <p:nvPr>
            <p:ph type="body" idx="2"/>
          </p:nvPr>
        </p:nvSpPr>
        <p:spPr>
          <a:xfrm>
            <a:off x="6406575" y="1825625"/>
            <a:ext cx="5416200" cy="4351200"/>
          </a:xfrm>
          <a:prstGeom prst="rect">
            <a:avLst/>
          </a:prstGeom>
        </p:spPr>
        <p:txBody>
          <a:bodyPr spcFirstLastPara="1" wrap="square" lIns="91425" tIns="91425" rIns="91425" bIns="91425" anchor="t" anchorCtr="0">
            <a:noAutofit/>
          </a:bodyPr>
          <a:lstStyle/>
          <a:p>
            <a:pPr marL="901700" lvl="0" indent="-419100" algn="l" rtl="0">
              <a:lnSpc>
                <a:spcPct val="115000"/>
              </a:lnSpc>
              <a:spcBef>
                <a:spcPts val="300"/>
              </a:spcBef>
              <a:spcAft>
                <a:spcPts val="0"/>
              </a:spcAft>
              <a:buClr>
                <a:srgbClr val="222222"/>
              </a:buClr>
              <a:buSzPts val="3000"/>
              <a:buAutoNum type="arabicPeriod"/>
            </a:pPr>
            <a:r>
              <a:rPr lang="fi-FI" sz="3000" i="1" dirty="0">
                <a:solidFill>
                  <a:srgbClr val="222222"/>
                </a:solidFill>
                <a:latin typeface="Arial"/>
                <a:ea typeface="Arial"/>
                <a:cs typeface="Arial"/>
                <a:sym typeface="Arial"/>
              </a:rPr>
              <a:t>Havaitut joutsenet ovat valkoisia (premissi 1)</a:t>
            </a:r>
            <a:endParaRPr sz="3000" i="1" dirty="0">
              <a:solidFill>
                <a:srgbClr val="222222"/>
              </a:solidFill>
              <a:latin typeface="Arial"/>
              <a:ea typeface="Arial"/>
              <a:cs typeface="Arial"/>
              <a:sym typeface="Arial"/>
            </a:endParaRPr>
          </a:p>
          <a:p>
            <a:pPr marL="901700" lvl="0" indent="-419100" algn="l" rtl="0">
              <a:lnSpc>
                <a:spcPct val="115000"/>
              </a:lnSpc>
              <a:spcBef>
                <a:spcPts val="0"/>
              </a:spcBef>
              <a:spcAft>
                <a:spcPts val="0"/>
              </a:spcAft>
              <a:buClr>
                <a:srgbClr val="222222"/>
              </a:buClr>
              <a:buSzPts val="3000"/>
              <a:buAutoNum type="arabicPeriod"/>
            </a:pPr>
            <a:r>
              <a:rPr lang="fi-FI" sz="3000" i="1" dirty="0">
                <a:solidFill>
                  <a:srgbClr val="222222"/>
                </a:solidFill>
                <a:latin typeface="Arial"/>
                <a:ea typeface="Arial"/>
                <a:cs typeface="Arial"/>
                <a:sym typeface="Arial"/>
              </a:rPr>
              <a:t>Kaikki joutsenet ovat valkoisia (johtopäätös)</a:t>
            </a:r>
            <a:endParaRPr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Todellisuuden perusolemus</a:t>
            </a:r>
            <a:endParaRPr/>
          </a:p>
        </p:txBody>
      </p:sp>
      <p:sp>
        <p:nvSpPr>
          <p:cNvPr id="130" name="Google Shape;130;p20"/>
          <p:cNvSpPr txBox="1">
            <a:spLocks noGrp="1"/>
          </p:cNvSpPr>
          <p:nvPr>
            <p:ph type="body" idx="1"/>
          </p:nvPr>
        </p:nvSpPr>
        <p:spPr>
          <a:xfrm>
            <a:off x="333075" y="1825625"/>
            <a:ext cx="11702700" cy="4705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sz="3600" b="1" dirty="0"/>
              <a:t>Materialismi:</a:t>
            </a:r>
            <a:endParaRPr sz="3600" b="1" dirty="0"/>
          </a:p>
          <a:p>
            <a:pPr marL="457200" lvl="0" indent="-457200" algn="l" rtl="0">
              <a:spcBef>
                <a:spcPts val="1000"/>
              </a:spcBef>
              <a:spcAft>
                <a:spcPts val="0"/>
              </a:spcAft>
              <a:buSzPts val="3600"/>
              <a:buChar char="•"/>
            </a:pPr>
            <a:r>
              <a:rPr lang="fi-FI" sz="3600" b="1" dirty="0" err="1"/>
              <a:t>Demokritos</a:t>
            </a:r>
            <a:r>
              <a:rPr lang="fi-FI" sz="3600" b="1" dirty="0"/>
              <a:t> &amp; atomioppi</a:t>
            </a:r>
            <a:r>
              <a:rPr lang="fi-FI" sz="3600" dirty="0"/>
              <a:t>: todellisuus koostuu atomeista</a:t>
            </a:r>
            <a:endParaRPr sz="3600" dirty="0"/>
          </a:p>
          <a:p>
            <a:pPr marL="457200" lvl="0" indent="0" algn="l" rtl="0">
              <a:spcBef>
                <a:spcPts val="1000"/>
              </a:spcBef>
              <a:spcAft>
                <a:spcPts val="0"/>
              </a:spcAft>
              <a:buNone/>
            </a:pPr>
            <a:endParaRPr sz="3600" dirty="0"/>
          </a:p>
          <a:p>
            <a:pPr marL="457200" lvl="0" indent="-457200" algn="l" rtl="0">
              <a:spcBef>
                <a:spcPts val="1000"/>
              </a:spcBef>
              <a:spcAft>
                <a:spcPts val="0"/>
              </a:spcAft>
              <a:buSzPts val="3600"/>
              <a:buChar char="•"/>
            </a:pPr>
            <a:r>
              <a:rPr lang="fi-FI" sz="3600" b="1" dirty="0"/>
              <a:t>Fysikalismi </a:t>
            </a:r>
            <a:r>
              <a:rPr lang="fi-FI" sz="3600" dirty="0"/>
              <a:t>= todellisuus </a:t>
            </a:r>
            <a:r>
              <a:rPr lang="fi-FI" sz="3600" b="1" u="sng" dirty="0"/>
              <a:t>on sellainen</a:t>
            </a:r>
            <a:r>
              <a:rPr lang="fi-FI" sz="3600" dirty="0"/>
              <a:t> kuin</a:t>
            </a:r>
            <a:r>
              <a:rPr lang="fi-FI" sz="3600" i="1" dirty="0"/>
              <a:t> luonnontieteet </a:t>
            </a:r>
            <a:r>
              <a:rPr lang="fi-FI" sz="3600" dirty="0"/>
              <a:t>sen selittävät </a:t>
            </a:r>
          </a:p>
          <a:p>
            <a:pPr marL="457200" lvl="0" indent="-457200" algn="l" rtl="0">
              <a:spcBef>
                <a:spcPts val="1000"/>
              </a:spcBef>
              <a:spcAft>
                <a:spcPts val="0"/>
              </a:spcAft>
              <a:buSzPts val="3600"/>
              <a:buChar char="•"/>
            </a:pPr>
            <a:r>
              <a:rPr lang="fi-FI" sz="3600" b="1" dirty="0"/>
              <a:t>Naturalismi</a:t>
            </a:r>
            <a:r>
              <a:rPr lang="fi-FI" sz="3600" dirty="0"/>
              <a:t> = todellisuutta voi </a:t>
            </a:r>
            <a:r>
              <a:rPr lang="fi-FI" sz="3600" b="1" u="sng" dirty="0"/>
              <a:t>voi tutkia</a:t>
            </a:r>
            <a:r>
              <a:rPr lang="fi-FI" sz="3600" dirty="0"/>
              <a:t> vain </a:t>
            </a:r>
            <a:r>
              <a:rPr lang="fi-FI" sz="3600" i="1" dirty="0"/>
              <a:t>luonnontieteen menetelmillä</a:t>
            </a:r>
            <a:endParaRPr sz="3600" i="1" dirty="0"/>
          </a:p>
        </p:txBody>
      </p:sp>
      <p:pic>
        <p:nvPicPr>
          <p:cNvPr id="131" name="Google Shape;131;p20"/>
          <p:cNvPicPr preferRelativeResize="0"/>
          <p:nvPr/>
        </p:nvPicPr>
        <p:blipFill>
          <a:blip r:embed="rId3">
            <a:alphaModFix/>
          </a:blip>
          <a:stretch>
            <a:fillRect/>
          </a:stretch>
        </p:blipFill>
        <p:spPr>
          <a:xfrm>
            <a:off x="7522875" y="136000"/>
            <a:ext cx="4075700" cy="2293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10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10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3" end="3"/>
                                            </p:txEl>
                                          </p:spTgt>
                                        </p:tgtEl>
                                        <p:attrNameLst>
                                          <p:attrName>style.visibility</p:attrName>
                                        </p:attrNameLst>
                                      </p:cBhvr>
                                      <p:to>
                                        <p:strVal val="visible"/>
                                      </p:to>
                                    </p:set>
                                    <p:animEffect transition="in" filter="fade">
                                      <p:cBhvr>
                                        <p:cTn id="17" dur="1000"/>
                                        <p:tgtEl>
                                          <p:spTgt spid="1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4" end="4"/>
                                            </p:txEl>
                                          </p:spTgt>
                                        </p:tgtEl>
                                        <p:attrNameLst>
                                          <p:attrName>style.visibility</p:attrName>
                                        </p:attrNameLst>
                                      </p:cBhvr>
                                      <p:to>
                                        <p:strVal val="visible"/>
                                      </p:to>
                                    </p:set>
                                    <p:animEffect transition="in" filter="fade">
                                      <p:cBhvr>
                                        <p:cTn id="22" dur="1000"/>
                                        <p:tgtEl>
                                          <p:spTgt spid="1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0" end="0"/>
                                            </p:txEl>
                                          </p:spTgt>
                                        </p:tgtEl>
                                        <p:attrNameLst>
                                          <p:attrName>style.visibility</p:attrName>
                                        </p:attrNameLst>
                                      </p:cBhvr>
                                      <p:to>
                                        <p:strVal val="visible"/>
                                      </p:to>
                                    </p:set>
                                    <p:animEffect transition="in" filter="fade">
                                      <p:cBhvr>
                                        <p:cTn id="27" dur="1000"/>
                                        <p:tgtEl>
                                          <p:spTgt spid="1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
                                            <p:txEl>
                                              <p:pRg st="1" end="1"/>
                                            </p:txEl>
                                          </p:spTgt>
                                        </p:tgtEl>
                                        <p:attrNameLst>
                                          <p:attrName>style.visibility</p:attrName>
                                        </p:attrNameLst>
                                      </p:cBhvr>
                                      <p:to>
                                        <p:strVal val="visible"/>
                                      </p:to>
                                    </p:set>
                                    <p:animEffect transition="in" filter="fade">
                                      <p:cBhvr>
                                        <p:cTn id="32" dur="1000"/>
                                        <p:tgtEl>
                                          <p:spTgt spid="13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0">
                                            <p:txEl>
                                              <p:pRg st="3" end="3"/>
                                            </p:txEl>
                                          </p:spTgt>
                                        </p:tgtEl>
                                        <p:attrNameLst>
                                          <p:attrName>style.visibility</p:attrName>
                                        </p:attrNameLst>
                                      </p:cBhvr>
                                      <p:to>
                                        <p:strVal val="visible"/>
                                      </p:to>
                                    </p:set>
                                    <p:animEffect transition="in" filter="fade">
                                      <p:cBhvr>
                                        <p:cTn id="37" dur="1000"/>
                                        <p:tgtEl>
                                          <p:spTgt spid="1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0">
                                            <p:txEl>
                                              <p:pRg st="4" end="4"/>
                                            </p:txEl>
                                          </p:spTgt>
                                        </p:tgtEl>
                                        <p:attrNameLst>
                                          <p:attrName>style.visibility</p:attrName>
                                        </p:attrNameLst>
                                      </p:cBhvr>
                                      <p:to>
                                        <p:strVal val="visible"/>
                                      </p:to>
                                    </p:set>
                                    <p:animEffect transition="in" filter="fade">
                                      <p:cBhvr>
                                        <p:cTn id="42" dur="1000"/>
                                        <p:tgtEl>
                                          <p:spTgt spid="13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0">
                                            <p:txEl>
                                              <p:pRg st="0" end="0"/>
                                            </p:txEl>
                                          </p:spTgt>
                                        </p:tgtEl>
                                        <p:attrNameLst>
                                          <p:attrName>style.visibility</p:attrName>
                                        </p:attrNameLst>
                                      </p:cBhvr>
                                      <p:to>
                                        <p:strVal val="visible"/>
                                      </p:to>
                                    </p:set>
                                    <p:animEffect transition="in" filter="fade">
                                      <p:cBhvr>
                                        <p:cTn id="47" dur="1000"/>
                                        <p:tgtEl>
                                          <p:spTgt spid="13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0">
                                            <p:txEl>
                                              <p:pRg st="1" end="1"/>
                                            </p:txEl>
                                          </p:spTgt>
                                        </p:tgtEl>
                                        <p:attrNameLst>
                                          <p:attrName>style.visibility</p:attrName>
                                        </p:attrNameLst>
                                      </p:cBhvr>
                                      <p:to>
                                        <p:strVal val="visible"/>
                                      </p:to>
                                    </p:set>
                                    <p:animEffect transition="in" filter="fade">
                                      <p:cBhvr>
                                        <p:cTn id="52" dur="1000"/>
                                        <p:tgtEl>
                                          <p:spTgt spid="13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0">
                                            <p:txEl>
                                              <p:pRg st="3" end="3"/>
                                            </p:txEl>
                                          </p:spTgt>
                                        </p:tgtEl>
                                        <p:attrNameLst>
                                          <p:attrName>style.visibility</p:attrName>
                                        </p:attrNameLst>
                                      </p:cBhvr>
                                      <p:to>
                                        <p:strVal val="visible"/>
                                      </p:to>
                                    </p:set>
                                    <p:animEffect transition="in" filter="fade">
                                      <p:cBhvr>
                                        <p:cTn id="57" dur="1000"/>
                                        <p:tgtEl>
                                          <p:spTgt spid="13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0">
                                            <p:txEl>
                                              <p:pRg st="4" end="4"/>
                                            </p:txEl>
                                          </p:spTgt>
                                        </p:tgtEl>
                                        <p:attrNameLst>
                                          <p:attrName>style.visibility</p:attrName>
                                        </p:attrNameLst>
                                      </p:cBhvr>
                                      <p:to>
                                        <p:strVal val="visible"/>
                                      </p:to>
                                    </p:set>
                                    <p:animEffect transition="in" filter="fade">
                                      <p:cBhvr>
                                        <p:cTn id="62" dur="10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4"/>
          <p:cNvSpPr txBox="1">
            <a:spLocks noGrp="1"/>
          </p:cNvSpPr>
          <p:nvPr>
            <p:ph type="title"/>
          </p:nvPr>
        </p:nvSpPr>
        <p:spPr>
          <a:xfrm>
            <a:off x="838200" y="220200"/>
            <a:ext cx="10515600" cy="852600"/>
          </a:xfrm>
          <a:prstGeom prst="rect">
            <a:avLst/>
          </a:prstGeom>
        </p:spPr>
        <p:txBody>
          <a:bodyPr spcFirstLastPara="1" wrap="square" lIns="91425" tIns="91425" rIns="91425" bIns="91425" anchor="ctr" anchorCtr="0">
            <a:noAutofit/>
          </a:bodyPr>
          <a:lstStyle/>
          <a:p>
            <a:r>
              <a:rPr lang="fi-FI" dirty="0"/>
              <a:t>Rationalismi kpl 13.</a:t>
            </a:r>
            <a:endParaRPr dirty="0"/>
          </a:p>
        </p:txBody>
      </p:sp>
      <p:sp>
        <p:nvSpPr>
          <p:cNvPr id="627" name="Google Shape;627;p84"/>
          <p:cNvSpPr txBox="1">
            <a:spLocks noGrp="1"/>
          </p:cNvSpPr>
          <p:nvPr>
            <p:ph type="body" idx="1"/>
          </p:nvPr>
        </p:nvSpPr>
        <p:spPr>
          <a:xfrm>
            <a:off x="175525" y="1395662"/>
            <a:ext cx="5996700" cy="5043237"/>
          </a:xfrm>
          <a:prstGeom prst="rect">
            <a:avLst/>
          </a:prstGeom>
        </p:spPr>
        <p:txBody>
          <a:bodyPr spcFirstLastPara="1" wrap="square" lIns="91425" tIns="91425" rIns="91425" bIns="91425" anchor="t" anchorCtr="0">
            <a:noAutofit/>
          </a:bodyPr>
          <a:lstStyle/>
          <a:p>
            <a:pPr indent="-419100">
              <a:lnSpc>
                <a:spcPct val="115000"/>
              </a:lnSpc>
              <a:spcBef>
                <a:spcPts val="500"/>
              </a:spcBef>
              <a:buSzPts val="3000"/>
              <a:buFont typeface="Verdana"/>
              <a:buChar char="•"/>
            </a:pPr>
            <a:r>
              <a:rPr lang="fi-FI" sz="3000" b="1" dirty="0">
                <a:latin typeface="Verdana"/>
                <a:ea typeface="Verdana"/>
                <a:cs typeface="Verdana"/>
                <a:sym typeface="Verdana"/>
              </a:rPr>
              <a:t>Rationalismi: </a:t>
            </a:r>
            <a:r>
              <a:rPr lang="fi-FI" sz="3000" i="1" dirty="0">
                <a:latin typeface="Verdana"/>
                <a:ea typeface="Verdana"/>
                <a:cs typeface="Verdana"/>
                <a:sym typeface="Verdana"/>
              </a:rPr>
              <a:t>tietoa saadaan järjen</a:t>
            </a:r>
            <a:r>
              <a:rPr lang="fi-FI" sz="3000" dirty="0">
                <a:latin typeface="Verdana"/>
                <a:ea typeface="Verdana"/>
                <a:cs typeface="Verdana"/>
                <a:sym typeface="Verdana"/>
              </a:rPr>
              <a:t> avulla päättelemällä </a:t>
            </a:r>
            <a:endParaRPr sz="3000" dirty="0">
              <a:latin typeface="Verdana"/>
              <a:ea typeface="Verdana"/>
              <a:cs typeface="Verdana"/>
              <a:sym typeface="Verdana"/>
            </a:endParaRPr>
          </a:p>
          <a:p>
            <a:pPr marL="457200" lvl="0" indent="-419100" algn="l" rtl="0">
              <a:lnSpc>
                <a:spcPct val="115000"/>
              </a:lnSpc>
              <a:spcBef>
                <a:spcPts val="0"/>
              </a:spcBef>
              <a:spcAft>
                <a:spcPts val="0"/>
              </a:spcAft>
              <a:buSzPts val="3000"/>
              <a:buFont typeface="Verdana"/>
              <a:buChar char="•"/>
            </a:pPr>
            <a:r>
              <a:rPr lang="fi-FI" sz="3000" dirty="0">
                <a:latin typeface="Verdana"/>
                <a:ea typeface="Verdana"/>
                <a:cs typeface="Verdana"/>
                <a:sym typeface="Verdana"/>
              </a:rPr>
              <a:t>Rene Descartes</a:t>
            </a:r>
          </a:p>
          <a:p>
            <a:pPr marL="457200" lvl="0" indent="-419100" algn="l" rtl="0">
              <a:lnSpc>
                <a:spcPct val="115000"/>
              </a:lnSpc>
              <a:spcBef>
                <a:spcPts val="0"/>
              </a:spcBef>
              <a:spcAft>
                <a:spcPts val="0"/>
              </a:spcAft>
              <a:buSzPts val="3000"/>
              <a:buFont typeface="Verdana"/>
              <a:buChar char="•"/>
            </a:pPr>
            <a:r>
              <a:rPr lang="fi-FI" sz="3000" b="1" dirty="0">
                <a:latin typeface="Verdana"/>
                <a:ea typeface="Verdana"/>
                <a:cs typeface="Verdana"/>
                <a:sym typeface="Verdana"/>
              </a:rPr>
              <a:t>A </a:t>
            </a:r>
            <a:r>
              <a:rPr lang="fi-FI" sz="3000" b="1" dirty="0" err="1">
                <a:latin typeface="Verdana"/>
                <a:ea typeface="Verdana"/>
                <a:cs typeface="Verdana"/>
                <a:sym typeface="Verdana"/>
              </a:rPr>
              <a:t>priori</a:t>
            </a:r>
            <a:r>
              <a:rPr lang="fi-FI" sz="3000" b="1" dirty="0">
                <a:latin typeface="Verdana"/>
                <a:ea typeface="Verdana"/>
                <a:cs typeface="Verdana"/>
                <a:sym typeface="Verdana"/>
              </a:rPr>
              <a:t> –tieto</a:t>
            </a:r>
            <a:r>
              <a:rPr lang="fi-FI" sz="3000" dirty="0">
                <a:latin typeface="Verdana"/>
                <a:ea typeface="Verdana"/>
                <a:cs typeface="Verdana"/>
                <a:sym typeface="Verdana"/>
              </a:rPr>
              <a:t>: Voidaan tietää </a:t>
            </a:r>
            <a:r>
              <a:rPr lang="fi-FI" sz="3000" i="1" dirty="0">
                <a:latin typeface="Verdana"/>
                <a:ea typeface="Verdana"/>
                <a:cs typeface="Verdana"/>
                <a:sym typeface="Verdana"/>
              </a:rPr>
              <a:t>ilman havaintoa</a:t>
            </a:r>
            <a:r>
              <a:rPr lang="fi-FI" sz="3000" dirty="0">
                <a:latin typeface="Verdana"/>
                <a:ea typeface="Verdana"/>
                <a:cs typeface="Verdana"/>
                <a:sym typeface="Verdana"/>
              </a:rPr>
              <a:t>.</a:t>
            </a:r>
            <a:endParaRPr sz="3000" dirty="0"/>
          </a:p>
        </p:txBody>
      </p:sp>
      <p:sp>
        <p:nvSpPr>
          <p:cNvPr id="628" name="Google Shape;628;p84"/>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sz="3000"/>
          </a:p>
        </p:txBody>
      </p:sp>
      <p:pic>
        <p:nvPicPr>
          <p:cNvPr id="629" name="Google Shape;629;p84"/>
          <p:cNvPicPr preferRelativeResize="0"/>
          <p:nvPr/>
        </p:nvPicPr>
        <p:blipFill>
          <a:blip r:embed="rId3">
            <a:alphaModFix/>
          </a:blip>
          <a:stretch>
            <a:fillRect/>
          </a:stretch>
        </p:blipFill>
        <p:spPr>
          <a:xfrm>
            <a:off x="6172200" y="365125"/>
            <a:ext cx="5879826" cy="3305850"/>
          </a:xfrm>
          <a:prstGeom prst="rect">
            <a:avLst/>
          </a:prstGeom>
          <a:noFill/>
          <a:ln>
            <a:noFill/>
          </a:ln>
        </p:spPr>
      </p:pic>
      <p:pic>
        <p:nvPicPr>
          <p:cNvPr id="630" name="Google Shape;630;p84"/>
          <p:cNvPicPr preferRelativeResize="0"/>
          <p:nvPr/>
        </p:nvPicPr>
        <p:blipFill>
          <a:blip r:embed="rId4">
            <a:alphaModFix/>
          </a:blip>
          <a:stretch>
            <a:fillRect/>
          </a:stretch>
        </p:blipFill>
        <p:spPr>
          <a:xfrm>
            <a:off x="7062351" y="3755850"/>
            <a:ext cx="4989675" cy="280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7">
                                            <p:txEl>
                                              <p:pRg st="0" end="0"/>
                                            </p:txEl>
                                          </p:spTgt>
                                        </p:tgtEl>
                                        <p:attrNameLst>
                                          <p:attrName>style.visibility</p:attrName>
                                        </p:attrNameLst>
                                      </p:cBhvr>
                                      <p:to>
                                        <p:strVal val="visible"/>
                                      </p:to>
                                    </p:set>
                                    <p:animEffect transition="in" filter="fade">
                                      <p:cBhvr>
                                        <p:cTn id="7" dur="1000"/>
                                        <p:tgtEl>
                                          <p:spTgt spid="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7">
                                            <p:txEl>
                                              <p:pRg st="1" end="1"/>
                                            </p:txEl>
                                          </p:spTgt>
                                        </p:tgtEl>
                                        <p:attrNameLst>
                                          <p:attrName>style.visibility</p:attrName>
                                        </p:attrNameLst>
                                      </p:cBhvr>
                                      <p:to>
                                        <p:strVal val="visible"/>
                                      </p:to>
                                    </p:set>
                                    <p:animEffect transition="in" filter="fade">
                                      <p:cBhvr>
                                        <p:cTn id="12" dur="1000"/>
                                        <p:tgtEl>
                                          <p:spTgt spid="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7">
                                            <p:txEl>
                                              <p:pRg st="2" end="2"/>
                                            </p:txEl>
                                          </p:spTgt>
                                        </p:tgtEl>
                                        <p:attrNameLst>
                                          <p:attrName>style.visibility</p:attrName>
                                        </p:attrNameLst>
                                      </p:cBhvr>
                                      <p:to>
                                        <p:strVal val="visible"/>
                                      </p:to>
                                    </p:set>
                                    <p:animEffect transition="in" filter="fade">
                                      <p:cBhvr>
                                        <p:cTn id="17" dur="1000"/>
                                        <p:tgtEl>
                                          <p:spTgt spid="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5"/>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Deduktiivinen päättely kpl 13.</a:t>
            </a:r>
            <a:endParaRPr dirty="0"/>
          </a:p>
        </p:txBody>
      </p:sp>
      <p:sp>
        <p:nvSpPr>
          <p:cNvPr id="636" name="Google Shape;636;p85"/>
          <p:cNvSpPr txBox="1">
            <a:spLocks noGrp="1"/>
          </p:cNvSpPr>
          <p:nvPr>
            <p:ph type="body" idx="1"/>
          </p:nvPr>
        </p:nvSpPr>
        <p:spPr>
          <a:xfrm>
            <a:off x="225675" y="1542100"/>
            <a:ext cx="5794200" cy="48396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500"/>
              </a:spcBef>
              <a:spcAft>
                <a:spcPts val="0"/>
              </a:spcAft>
              <a:buSzPts val="3000"/>
              <a:buFont typeface="Verdana"/>
              <a:buChar char="•"/>
            </a:pPr>
            <a:r>
              <a:rPr lang="fi-FI" sz="3000" b="1">
                <a:latin typeface="Verdana"/>
                <a:ea typeface="Verdana"/>
                <a:cs typeface="Verdana"/>
                <a:sym typeface="Verdana"/>
              </a:rPr>
              <a:t>Deduktiivinen päättely</a:t>
            </a:r>
            <a:r>
              <a:rPr lang="fi-FI" sz="3000">
                <a:latin typeface="Verdana"/>
                <a:ea typeface="Verdana"/>
                <a:cs typeface="Verdana"/>
                <a:sym typeface="Verdana"/>
              </a:rPr>
              <a:t> on </a:t>
            </a:r>
            <a:r>
              <a:rPr lang="fi-FI" sz="3000" i="1">
                <a:latin typeface="Verdana"/>
                <a:ea typeface="Verdana"/>
                <a:cs typeface="Verdana"/>
                <a:sym typeface="Verdana"/>
              </a:rPr>
              <a:t>loogisesti sitovaa päättelyä</a:t>
            </a:r>
            <a:r>
              <a:rPr lang="fi-FI" sz="3000">
                <a:latin typeface="Verdana"/>
                <a:ea typeface="Verdana"/>
                <a:cs typeface="Verdana"/>
                <a:sym typeface="Verdana"/>
              </a:rPr>
              <a:t>, jossa premisseistä eli alkuoletuksista edetään johtopäätökseen.</a:t>
            </a:r>
            <a:endParaRPr sz="3000">
              <a:latin typeface="Verdana"/>
              <a:ea typeface="Verdana"/>
              <a:cs typeface="Verdana"/>
              <a:sym typeface="Verdana"/>
            </a:endParaRPr>
          </a:p>
          <a:p>
            <a:pPr marL="457200" lvl="0" indent="-419100" algn="l" rtl="0">
              <a:lnSpc>
                <a:spcPct val="115000"/>
              </a:lnSpc>
              <a:spcBef>
                <a:spcPts val="0"/>
              </a:spcBef>
              <a:spcAft>
                <a:spcPts val="0"/>
              </a:spcAft>
              <a:buSzPts val="3000"/>
              <a:buFont typeface="Verdana"/>
              <a:buChar char="•"/>
            </a:pPr>
            <a:r>
              <a:rPr lang="fi-FI" sz="3000">
                <a:latin typeface="Verdana"/>
                <a:ea typeface="Verdana"/>
                <a:cs typeface="Verdana"/>
                <a:sym typeface="Verdana"/>
              </a:rPr>
              <a:t>Jos </a:t>
            </a:r>
            <a:r>
              <a:rPr lang="fi-FI" sz="3000" b="1">
                <a:latin typeface="Verdana"/>
                <a:ea typeface="Verdana"/>
                <a:cs typeface="Verdana"/>
                <a:sym typeface="Verdana"/>
              </a:rPr>
              <a:t>premissit ovat tosia</a:t>
            </a:r>
            <a:r>
              <a:rPr lang="fi-FI" sz="3000">
                <a:latin typeface="Verdana"/>
                <a:ea typeface="Verdana"/>
                <a:cs typeface="Verdana"/>
                <a:sym typeface="Verdana"/>
              </a:rPr>
              <a:t>, myös </a:t>
            </a:r>
            <a:r>
              <a:rPr lang="fi-FI" sz="3000" b="1">
                <a:latin typeface="Verdana"/>
                <a:ea typeface="Verdana"/>
                <a:cs typeface="Verdana"/>
                <a:sym typeface="Verdana"/>
              </a:rPr>
              <a:t>johtopäätös on väistämättä tosi.</a:t>
            </a:r>
            <a:endParaRPr sz="3000" b="1">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endParaRPr sz="3000">
              <a:latin typeface="Arial"/>
              <a:ea typeface="Arial"/>
              <a:cs typeface="Arial"/>
              <a:sym typeface="Arial"/>
            </a:endParaRPr>
          </a:p>
          <a:p>
            <a:pPr marL="0" lvl="0" indent="0" algn="l" rtl="0">
              <a:spcBef>
                <a:spcPts val="1000"/>
              </a:spcBef>
              <a:spcAft>
                <a:spcPts val="0"/>
              </a:spcAft>
              <a:buNone/>
            </a:pPr>
            <a:endParaRPr sz="3000"/>
          </a:p>
        </p:txBody>
      </p:sp>
      <p:sp>
        <p:nvSpPr>
          <p:cNvPr id="637" name="Google Shape;637;p85"/>
          <p:cNvSpPr txBox="1">
            <a:spLocks noGrp="1"/>
          </p:cNvSpPr>
          <p:nvPr>
            <p:ph type="body" idx="2"/>
          </p:nvPr>
        </p:nvSpPr>
        <p:spPr>
          <a:xfrm>
            <a:off x="6172200" y="1825625"/>
            <a:ext cx="5525400" cy="43512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fi-FI" sz="2400" dirty="0">
                <a:latin typeface="Arial"/>
                <a:ea typeface="Arial"/>
                <a:cs typeface="Arial"/>
                <a:sym typeface="Arial"/>
              </a:rPr>
              <a:t>–</a:t>
            </a:r>
            <a:r>
              <a:rPr lang="fi-FI" sz="3000" dirty="0">
                <a:latin typeface="Verdana"/>
                <a:ea typeface="Verdana"/>
                <a:cs typeface="Verdana"/>
                <a:sym typeface="Verdana"/>
              </a:rPr>
              <a:t>P1: Kaikki kissat osaavat naukua.</a:t>
            </a:r>
            <a:endParaRPr sz="3000" dirty="0">
              <a:latin typeface="Verdana"/>
              <a:ea typeface="Verdana"/>
              <a:cs typeface="Verdana"/>
              <a:sym typeface="Verdana"/>
            </a:endParaRPr>
          </a:p>
          <a:p>
            <a:pPr marL="0" lvl="0" indent="0" algn="l" rtl="0">
              <a:lnSpc>
                <a:spcPct val="115000"/>
              </a:lnSpc>
              <a:spcBef>
                <a:spcPts val="400"/>
              </a:spcBef>
              <a:spcAft>
                <a:spcPts val="0"/>
              </a:spcAft>
              <a:buClr>
                <a:schemeClr val="dk1"/>
              </a:buClr>
              <a:buSzPts val="1100"/>
              <a:buFont typeface="Arial"/>
              <a:buNone/>
            </a:pPr>
            <a:r>
              <a:rPr lang="fi-FI" sz="3000" dirty="0">
                <a:latin typeface="Arial"/>
                <a:ea typeface="Arial"/>
                <a:cs typeface="Arial"/>
                <a:sym typeface="Arial"/>
              </a:rPr>
              <a:t>–</a:t>
            </a:r>
            <a:r>
              <a:rPr lang="fi-FI" sz="3000" dirty="0">
                <a:latin typeface="Verdana"/>
                <a:ea typeface="Verdana"/>
                <a:cs typeface="Verdana"/>
                <a:sym typeface="Verdana"/>
              </a:rPr>
              <a:t>P2: Mortti on kissa.</a:t>
            </a:r>
            <a:endParaRPr sz="3000" dirty="0">
              <a:latin typeface="Verdana"/>
              <a:ea typeface="Verdana"/>
              <a:cs typeface="Verdana"/>
              <a:sym typeface="Verdana"/>
            </a:endParaRPr>
          </a:p>
          <a:p>
            <a:pPr marL="0" lvl="0" indent="0" algn="l" rtl="0">
              <a:lnSpc>
                <a:spcPct val="115000"/>
              </a:lnSpc>
              <a:spcBef>
                <a:spcPts val="400"/>
              </a:spcBef>
              <a:spcAft>
                <a:spcPts val="0"/>
              </a:spcAft>
              <a:buClr>
                <a:schemeClr val="dk1"/>
              </a:buClr>
              <a:buSzPts val="1100"/>
              <a:buFont typeface="Arial"/>
              <a:buNone/>
            </a:pPr>
            <a:r>
              <a:rPr lang="fi-FI" sz="3000" dirty="0">
                <a:latin typeface="Arial"/>
                <a:ea typeface="Arial"/>
                <a:cs typeface="Arial"/>
                <a:sym typeface="Arial"/>
              </a:rPr>
              <a:t>–</a:t>
            </a:r>
            <a:r>
              <a:rPr lang="fi-FI" sz="3000" dirty="0">
                <a:latin typeface="Verdana"/>
                <a:ea typeface="Verdana"/>
                <a:cs typeface="Verdana"/>
                <a:sym typeface="Verdana"/>
              </a:rPr>
              <a:t>J: Mortti osaa naukua.</a:t>
            </a: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1B6405-5C06-4B75-AAB4-4B81C76A5BE3}"/>
              </a:ext>
            </a:extLst>
          </p:cNvPr>
          <p:cNvSpPr>
            <a:spLocks noGrp="1"/>
          </p:cNvSpPr>
          <p:nvPr>
            <p:ph type="title"/>
          </p:nvPr>
        </p:nvSpPr>
        <p:spPr/>
        <p:txBody>
          <a:bodyPr/>
          <a:lstStyle/>
          <a:p>
            <a:r>
              <a:rPr lang="fi-FI" dirty="0"/>
              <a:t>Synteettinen ja analyyttinen -väite kpl 13.</a:t>
            </a:r>
          </a:p>
        </p:txBody>
      </p:sp>
      <p:sp>
        <p:nvSpPr>
          <p:cNvPr id="3" name="Tekstin paikkamerkki 2">
            <a:extLst>
              <a:ext uri="{FF2B5EF4-FFF2-40B4-BE49-F238E27FC236}">
                <a16:creationId xmlns:a16="http://schemas.microsoft.com/office/drawing/2014/main" id="{87BEF7CA-6298-4F29-B6C8-1A592785AB5A}"/>
              </a:ext>
            </a:extLst>
          </p:cNvPr>
          <p:cNvSpPr>
            <a:spLocks noGrp="1"/>
          </p:cNvSpPr>
          <p:nvPr>
            <p:ph type="body" idx="1"/>
          </p:nvPr>
        </p:nvSpPr>
        <p:spPr>
          <a:xfrm>
            <a:off x="276726" y="1825625"/>
            <a:ext cx="5743074" cy="4351338"/>
          </a:xfrm>
        </p:spPr>
        <p:txBody>
          <a:bodyPr/>
          <a:lstStyle/>
          <a:p>
            <a:pPr marL="50800" indent="0">
              <a:buNone/>
            </a:pPr>
            <a:r>
              <a:rPr lang="fi-FI" b="1" u="sng" dirty="0"/>
              <a:t>Synteettinen väite</a:t>
            </a:r>
          </a:p>
          <a:p>
            <a:r>
              <a:rPr lang="fi-FI" dirty="0"/>
              <a:t>Väite sisältää </a:t>
            </a:r>
            <a:r>
              <a:rPr lang="fi-FI" b="1" dirty="0"/>
              <a:t>uutta tietoa</a:t>
            </a:r>
            <a:r>
              <a:rPr lang="fi-FI" dirty="0"/>
              <a:t> ja perustuu </a:t>
            </a:r>
            <a:r>
              <a:rPr lang="fi-FI" b="1" dirty="0"/>
              <a:t>havaintoon (a posteriori)</a:t>
            </a:r>
          </a:p>
          <a:p>
            <a:r>
              <a:rPr lang="fi-FI" dirty="0"/>
              <a:t>Väitteen totuutta ei voi selvittää pelkästään käsitteiden pohjalta</a:t>
            </a:r>
          </a:p>
          <a:p>
            <a:r>
              <a:rPr lang="fi-FI" i="1" dirty="0"/>
              <a:t>"Mikon kissa on musta."</a:t>
            </a:r>
          </a:p>
          <a:p>
            <a:pPr marL="50800" indent="0">
              <a:buNone/>
            </a:pPr>
            <a:endParaRPr lang="fi-FI" dirty="0"/>
          </a:p>
          <a:p>
            <a:endParaRPr lang="fi-FI" dirty="0"/>
          </a:p>
        </p:txBody>
      </p:sp>
      <p:sp>
        <p:nvSpPr>
          <p:cNvPr id="4" name="Tekstin paikkamerkki 3">
            <a:extLst>
              <a:ext uri="{FF2B5EF4-FFF2-40B4-BE49-F238E27FC236}">
                <a16:creationId xmlns:a16="http://schemas.microsoft.com/office/drawing/2014/main" id="{E6754F6D-7F55-4DEC-AEC7-82B2D8AEA5E0}"/>
              </a:ext>
            </a:extLst>
          </p:cNvPr>
          <p:cNvSpPr>
            <a:spLocks noGrp="1"/>
          </p:cNvSpPr>
          <p:nvPr>
            <p:ph type="body" idx="2"/>
          </p:nvPr>
        </p:nvSpPr>
        <p:spPr>
          <a:xfrm>
            <a:off x="6172200" y="1690688"/>
            <a:ext cx="5181600" cy="4486275"/>
          </a:xfrm>
        </p:spPr>
        <p:txBody>
          <a:bodyPr/>
          <a:lstStyle/>
          <a:p>
            <a:pPr marL="50800" indent="0">
              <a:buNone/>
            </a:pPr>
            <a:r>
              <a:rPr lang="fi-FI" b="1" u="sng" dirty="0"/>
              <a:t>Analyyttinen väite</a:t>
            </a:r>
          </a:p>
          <a:p>
            <a:r>
              <a:rPr lang="fi-FI" dirty="0"/>
              <a:t>Väitteen totuus perustuu </a:t>
            </a:r>
            <a:r>
              <a:rPr lang="fi-FI" b="1" dirty="0"/>
              <a:t>käsitteiden merkitykseen (a </a:t>
            </a:r>
            <a:r>
              <a:rPr lang="fi-FI" b="1" dirty="0" err="1"/>
              <a:t>priori</a:t>
            </a:r>
            <a:r>
              <a:rPr lang="fi-FI" b="1" dirty="0"/>
              <a:t>)</a:t>
            </a:r>
          </a:p>
          <a:p>
            <a:r>
              <a:rPr lang="fi-FI" i="1" dirty="0"/>
              <a:t>"Kaikki poikamiehet ovat naimattomia."</a:t>
            </a:r>
          </a:p>
          <a:p>
            <a:r>
              <a:rPr lang="fi-FI" b="1" dirty="0"/>
              <a:t>Tautologia</a:t>
            </a:r>
            <a:r>
              <a:rPr lang="fi-FI" dirty="0"/>
              <a:t> eli itsestään selvästi tosi</a:t>
            </a:r>
          </a:p>
          <a:p>
            <a:r>
              <a:rPr lang="fi-FI" b="1" dirty="0"/>
              <a:t>Selventää käsitteitä ja lauseita</a:t>
            </a:r>
          </a:p>
        </p:txBody>
      </p:sp>
    </p:spTree>
    <p:extLst>
      <p:ext uri="{BB962C8B-B14F-4D97-AF65-F5344CB8AC3E}">
        <p14:creationId xmlns:p14="http://schemas.microsoft.com/office/powerpoint/2010/main" val="4227207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91"/>
          <p:cNvSpPr txBox="1">
            <a:spLocks noGrp="1"/>
          </p:cNvSpPr>
          <p:nvPr>
            <p:ph type="title"/>
          </p:nvPr>
        </p:nvSpPr>
        <p:spPr>
          <a:xfrm>
            <a:off x="838200" y="365125"/>
            <a:ext cx="10515600" cy="94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Tiedon lajit</a:t>
            </a:r>
            <a:endParaRPr/>
          </a:p>
        </p:txBody>
      </p:sp>
      <p:sp>
        <p:nvSpPr>
          <p:cNvPr id="682" name="Google Shape;682;p91"/>
          <p:cNvSpPr txBox="1">
            <a:spLocks noGrp="1"/>
          </p:cNvSpPr>
          <p:nvPr>
            <p:ph type="body" idx="1"/>
          </p:nvPr>
        </p:nvSpPr>
        <p:spPr>
          <a:xfrm>
            <a:off x="320475" y="1311325"/>
            <a:ext cx="5699400" cy="51165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500"/>
              </a:spcBef>
              <a:spcAft>
                <a:spcPts val="0"/>
              </a:spcAft>
              <a:buSzPts val="2000"/>
              <a:buFont typeface="Verdana"/>
              <a:buAutoNum type="arabicPeriod"/>
            </a:pPr>
            <a:r>
              <a:rPr lang="fi-FI" sz="2000" b="1">
                <a:latin typeface="Verdana"/>
                <a:ea typeface="Verdana"/>
                <a:cs typeface="Verdana"/>
                <a:sym typeface="Verdana"/>
              </a:rPr>
              <a:t>A priori -tieto:</a:t>
            </a:r>
            <a:r>
              <a:rPr lang="fi-FI" sz="2000">
                <a:latin typeface="Verdana"/>
                <a:ea typeface="Verdana"/>
                <a:cs typeface="Verdana"/>
                <a:sym typeface="Verdana"/>
              </a:rPr>
              <a:t> Väite voidaan tietää todeksi </a:t>
            </a:r>
            <a:r>
              <a:rPr lang="fi-FI" sz="2000" i="1">
                <a:latin typeface="Verdana"/>
                <a:ea typeface="Verdana"/>
                <a:cs typeface="Verdana"/>
                <a:sym typeface="Verdana"/>
              </a:rPr>
              <a:t>ennen havaintoa</a:t>
            </a:r>
            <a:r>
              <a:rPr lang="fi-FI" sz="2000">
                <a:latin typeface="Verdana"/>
                <a:ea typeface="Verdana"/>
                <a:cs typeface="Verdana"/>
                <a:sym typeface="Verdana"/>
              </a:rPr>
              <a:t>.</a:t>
            </a:r>
            <a:endParaRPr sz="2000">
              <a:latin typeface="Verdana"/>
              <a:ea typeface="Verdana"/>
              <a:cs typeface="Verdana"/>
              <a:sym typeface="Verdana"/>
            </a:endParaRPr>
          </a:p>
          <a:p>
            <a:pPr marL="457200" lvl="0" indent="-355600" algn="l" rtl="0">
              <a:lnSpc>
                <a:spcPct val="115000"/>
              </a:lnSpc>
              <a:spcBef>
                <a:spcPts val="0"/>
              </a:spcBef>
              <a:spcAft>
                <a:spcPts val="0"/>
              </a:spcAft>
              <a:buSzPts val="2000"/>
              <a:buFont typeface="Verdana"/>
              <a:buAutoNum type="arabicPeriod"/>
            </a:pPr>
            <a:r>
              <a:rPr lang="fi-FI" sz="2000" b="1">
                <a:latin typeface="Verdana"/>
                <a:ea typeface="Verdana"/>
                <a:cs typeface="Verdana"/>
                <a:sym typeface="Verdana"/>
              </a:rPr>
              <a:t>A posteriori -tieto</a:t>
            </a:r>
            <a:r>
              <a:rPr lang="fi-FI" sz="2000">
                <a:latin typeface="Verdana"/>
                <a:ea typeface="Verdana"/>
                <a:cs typeface="Verdana"/>
                <a:sym typeface="Verdana"/>
              </a:rPr>
              <a:t>: Väite voidaan tietää todeksi vasta </a:t>
            </a:r>
            <a:r>
              <a:rPr lang="fi-FI" sz="2000" i="1">
                <a:latin typeface="Verdana"/>
                <a:ea typeface="Verdana"/>
                <a:cs typeface="Verdana"/>
                <a:sym typeface="Verdana"/>
              </a:rPr>
              <a:t>havainnon jälkeen.</a:t>
            </a:r>
            <a:endParaRPr sz="2000" i="1">
              <a:latin typeface="Verdana"/>
              <a:ea typeface="Verdana"/>
              <a:cs typeface="Verdana"/>
              <a:sym typeface="Verdana"/>
            </a:endParaRPr>
          </a:p>
          <a:p>
            <a:pPr marL="457200" lvl="0" indent="-355600" algn="l" rtl="0">
              <a:lnSpc>
                <a:spcPct val="115000"/>
              </a:lnSpc>
              <a:spcBef>
                <a:spcPts val="0"/>
              </a:spcBef>
              <a:spcAft>
                <a:spcPts val="0"/>
              </a:spcAft>
              <a:buSzPts val="2000"/>
              <a:buFont typeface="Verdana"/>
              <a:buAutoNum type="arabicPeriod"/>
            </a:pPr>
            <a:r>
              <a:rPr lang="fi-FI" sz="2000" b="1">
                <a:latin typeface="Verdana"/>
                <a:ea typeface="Verdana"/>
                <a:cs typeface="Verdana"/>
                <a:sym typeface="Verdana"/>
              </a:rPr>
              <a:t>Analyyttinen tieto:</a:t>
            </a:r>
            <a:r>
              <a:rPr lang="fi-FI" sz="2000">
                <a:latin typeface="Verdana"/>
                <a:ea typeface="Verdana"/>
                <a:cs typeface="Verdana"/>
                <a:sym typeface="Verdana"/>
              </a:rPr>
              <a:t> Väitteen totuus sisältyy sen käsitteisiin: “pallo on pyöreä.”</a:t>
            </a:r>
            <a:endParaRPr sz="2000">
              <a:latin typeface="Verdana"/>
              <a:ea typeface="Verdana"/>
              <a:cs typeface="Verdana"/>
              <a:sym typeface="Verdana"/>
            </a:endParaRPr>
          </a:p>
          <a:p>
            <a:pPr marL="457200" lvl="0" indent="-355600" algn="l" rtl="0">
              <a:lnSpc>
                <a:spcPct val="115000"/>
              </a:lnSpc>
              <a:spcBef>
                <a:spcPts val="0"/>
              </a:spcBef>
              <a:spcAft>
                <a:spcPts val="0"/>
              </a:spcAft>
              <a:buSzPts val="2000"/>
              <a:buFont typeface="Verdana"/>
              <a:buAutoNum type="arabicPeriod"/>
            </a:pPr>
            <a:r>
              <a:rPr lang="fi-FI" sz="2000" b="1">
                <a:latin typeface="Verdana"/>
                <a:ea typeface="Verdana"/>
                <a:cs typeface="Verdana"/>
                <a:sym typeface="Verdana"/>
              </a:rPr>
              <a:t>Synteettinen tieto: </a:t>
            </a:r>
            <a:r>
              <a:rPr lang="fi-FI" sz="2000">
                <a:latin typeface="Verdana"/>
                <a:ea typeface="Verdana"/>
                <a:cs typeface="Verdana"/>
                <a:sym typeface="Verdana"/>
              </a:rPr>
              <a:t>Väitteen totuutta ei voi selvittää pelkästään siinä esiintyvien käsitteiden perusteella: ”pallo on musta.”</a:t>
            </a:r>
            <a:endParaRPr sz="2000">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r>
              <a:rPr lang="fi-FI" sz="2000">
                <a:latin typeface="Arial"/>
                <a:ea typeface="Arial"/>
                <a:cs typeface="Arial"/>
                <a:sym typeface="Arial"/>
              </a:rPr>
              <a:t>→ </a:t>
            </a:r>
            <a:r>
              <a:rPr lang="fi-FI" sz="2000" i="1">
                <a:latin typeface="Verdana"/>
                <a:ea typeface="Verdana"/>
                <a:cs typeface="Verdana"/>
                <a:sym typeface="Verdana"/>
              </a:rPr>
              <a:t>Analyyttiset väitteet ovat aina a priori ja synteettiset väitteet aina a posteriori.</a:t>
            </a:r>
            <a:endParaRPr sz="2000" i="1">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r>
              <a:rPr lang="fi-FI" sz="2000" i="1">
                <a:latin typeface="Verdana"/>
                <a:ea typeface="Verdana"/>
                <a:cs typeface="Verdana"/>
                <a:sym typeface="Verdana"/>
              </a:rPr>
              <a:t>→ mahdollista jopa synteettinen a priori</a:t>
            </a:r>
            <a:endParaRPr sz="2000" i="1">
              <a:latin typeface="Verdana"/>
              <a:ea typeface="Verdana"/>
              <a:cs typeface="Verdana"/>
              <a:sym typeface="Verdana"/>
            </a:endParaRPr>
          </a:p>
          <a:p>
            <a:pPr marL="0" lvl="0" indent="0" algn="l" rtl="0">
              <a:lnSpc>
                <a:spcPct val="115000"/>
              </a:lnSpc>
              <a:spcBef>
                <a:spcPts val="500"/>
              </a:spcBef>
              <a:spcAft>
                <a:spcPts val="0"/>
              </a:spcAft>
              <a:buNone/>
            </a:pPr>
            <a:endParaRPr i="1"/>
          </a:p>
        </p:txBody>
      </p:sp>
      <p:sp>
        <p:nvSpPr>
          <p:cNvPr id="683" name="Google Shape;683;p91"/>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684" name="Google Shape;684;p91"/>
          <p:cNvPicPr preferRelativeResize="0"/>
          <p:nvPr/>
        </p:nvPicPr>
        <p:blipFill>
          <a:blip r:embed="rId3">
            <a:alphaModFix/>
          </a:blip>
          <a:stretch>
            <a:fillRect/>
          </a:stretch>
        </p:blipFill>
        <p:spPr>
          <a:xfrm>
            <a:off x="6172188" y="622238"/>
            <a:ext cx="5953125" cy="59531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8"/>
          <p:cNvSpPr txBox="1">
            <a:spLocks noGrp="1"/>
          </p:cNvSpPr>
          <p:nvPr>
            <p:ph type="title"/>
          </p:nvPr>
        </p:nvSpPr>
        <p:spPr>
          <a:xfrm>
            <a:off x="94150" y="109850"/>
            <a:ext cx="11889300" cy="1581000"/>
          </a:xfrm>
          <a:prstGeom prst="rect">
            <a:avLst/>
          </a:prstGeom>
        </p:spPr>
        <p:txBody>
          <a:bodyPr spcFirstLastPara="1" wrap="square" lIns="91425" tIns="91425" rIns="91425" bIns="91425" anchor="ctr" anchorCtr="0">
            <a:noAutofit/>
          </a:bodyPr>
          <a:lstStyle/>
          <a:p>
            <a:r>
              <a:rPr lang="fi-FI" dirty="0"/>
              <a:t>Immanuel Kantin tieto-oppi: empirismin ja rationalismin synteesi kpl 13.</a:t>
            </a:r>
            <a:endParaRPr dirty="0"/>
          </a:p>
        </p:txBody>
      </p:sp>
      <p:sp>
        <p:nvSpPr>
          <p:cNvPr id="658" name="Google Shape;658;p88"/>
          <p:cNvSpPr txBox="1">
            <a:spLocks noGrp="1"/>
          </p:cNvSpPr>
          <p:nvPr>
            <p:ph type="body" idx="1"/>
          </p:nvPr>
        </p:nvSpPr>
        <p:spPr>
          <a:xfrm>
            <a:off x="188050" y="1465000"/>
            <a:ext cx="6160500" cy="4712125"/>
          </a:xfrm>
          <a:prstGeom prst="rect">
            <a:avLst/>
          </a:prstGeom>
        </p:spPr>
        <p:txBody>
          <a:bodyPr spcFirstLastPara="1" wrap="square" lIns="91425" tIns="91425" rIns="91425" bIns="91425" anchor="t" anchorCtr="0">
            <a:noAutofit/>
          </a:bodyPr>
          <a:lstStyle/>
          <a:p>
            <a:pPr indent="-381000">
              <a:lnSpc>
                <a:spcPct val="115000"/>
              </a:lnSpc>
              <a:spcBef>
                <a:spcPts val="500"/>
              </a:spcBef>
              <a:buSzPts val="2400"/>
              <a:buChar char="●"/>
            </a:pPr>
            <a:r>
              <a:rPr lang="fi-FI" sz="2400" b="1" dirty="0">
                <a:latin typeface="Arial"/>
                <a:ea typeface="Arial"/>
                <a:cs typeface="Arial"/>
                <a:sym typeface="Arial"/>
              </a:rPr>
              <a:t>= Saamme tietoa sekä havainnon (empirismi) että järjen (rationalismi) avulla</a:t>
            </a:r>
            <a:endParaRPr sz="2400" b="1" dirty="0">
              <a:latin typeface="Arial"/>
              <a:ea typeface="Arial"/>
              <a:cs typeface="Arial"/>
              <a:sym typeface="Arial"/>
            </a:endParaRPr>
          </a:p>
          <a:p>
            <a:pPr indent="-381000">
              <a:lnSpc>
                <a:spcPct val="115000"/>
              </a:lnSpc>
              <a:spcBef>
                <a:spcPts val="0"/>
              </a:spcBef>
              <a:buSzPts val="2400"/>
              <a:buFont typeface="Verdana"/>
              <a:buChar char="●"/>
            </a:pPr>
            <a:r>
              <a:rPr lang="fi-FI" sz="2400" dirty="0">
                <a:latin typeface="Verdana"/>
                <a:ea typeface="Verdana"/>
                <a:cs typeface="Verdana"/>
                <a:sym typeface="Verdana"/>
              </a:rPr>
              <a:t>Havaitseminen ei ole passiivista vastaanottamista, sillä </a:t>
            </a:r>
            <a:r>
              <a:rPr lang="fi-FI" sz="2400" b="1" dirty="0">
                <a:latin typeface="Verdana"/>
                <a:ea typeface="Verdana"/>
                <a:cs typeface="Verdana"/>
                <a:sym typeface="Verdana"/>
              </a:rPr>
              <a:t>jäsennämme järjellä havaintomme </a:t>
            </a:r>
            <a:r>
              <a:rPr lang="fi-FI" sz="2400" b="1" u="sng" dirty="0">
                <a:latin typeface="Verdana"/>
                <a:ea typeface="Verdana"/>
                <a:cs typeface="Verdana"/>
                <a:sym typeface="Verdana"/>
              </a:rPr>
              <a:t>ymmärrettävään muotoon</a:t>
            </a:r>
            <a:r>
              <a:rPr lang="fi-FI" sz="2400" b="1" dirty="0">
                <a:latin typeface="Verdana"/>
                <a:ea typeface="Verdana"/>
                <a:cs typeface="Verdana"/>
                <a:sym typeface="Verdana"/>
              </a:rPr>
              <a:t>.</a:t>
            </a:r>
            <a:endParaRPr sz="2400" b="1" dirty="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fi-FI" sz="2400" dirty="0">
                <a:latin typeface="Verdana"/>
                <a:ea typeface="Verdana"/>
                <a:cs typeface="Verdana"/>
                <a:sym typeface="Verdana"/>
              </a:rPr>
              <a:t>Toisaalta tietomme ei voi perustua pelkkään järkeilyyn, sillä </a:t>
            </a:r>
            <a:r>
              <a:rPr lang="fi-FI" sz="2400" b="1" dirty="0">
                <a:latin typeface="Verdana"/>
                <a:ea typeface="Verdana"/>
                <a:cs typeface="Verdana"/>
                <a:sym typeface="Verdana"/>
              </a:rPr>
              <a:t>järkeily vaatii </a:t>
            </a:r>
            <a:r>
              <a:rPr lang="fi-FI" sz="2400" b="1" u="sng" dirty="0">
                <a:latin typeface="Verdana"/>
                <a:ea typeface="Verdana"/>
                <a:cs typeface="Verdana"/>
                <a:sym typeface="Verdana"/>
              </a:rPr>
              <a:t>aina</a:t>
            </a:r>
            <a:r>
              <a:rPr lang="fi-FI" sz="2400" b="1" dirty="0">
                <a:latin typeface="Verdana"/>
                <a:ea typeface="Verdana"/>
                <a:cs typeface="Verdana"/>
                <a:sym typeface="Verdana"/>
              </a:rPr>
              <a:t> jotakin ensin havaittua.</a:t>
            </a:r>
            <a:endParaRPr sz="2400" b="1" dirty="0">
              <a:latin typeface="Verdana"/>
              <a:ea typeface="Verdana"/>
              <a:cs typeface="Verdana"/>
              <a:sym typeface="Verdana"/>
            </a:endParaRPr>
          </a:p>
          <a:p>
            <a:pPr marL="0" lvl="0" indent="0" algn="l" rtl="0">
              <a:spcBef>
                <a:spcPts val="1000"/>
              </a:spcBef>
              <a:spcAft>
                <a:spcPts val="0"/>
              </a:spcAft>
              <a:buNone/>
            </a:pPr>
            <a:endParaRPr sz="2400" b="1" dirty="0"/>
          </a:p>
        </p:txBody>
      </p:sp>
      <p:sp>
        <p:nvSpPr>
          <p:cNvPr id="659" name="Google Shape;659;p88"/>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660" name="Google Shape;660;p88"/>
          <p:cNvPicPr preferRelativeResize="0"/>
          <p:nvPr/>
        </p:nvPicPr>
        <p:blipFill>
          <a:blip r:embed="rId3">
            <a:alphaModFix/>
          </a:blip>
          <a:stretch>
            <a:fillRect/>
          </a:stretch>
        </p:blipFill>
        <p:spPr>
          <a:xfrm>
            <a:off x="6667850" y="1465000"/>
            <a:ext cx="5315641" cy="43512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6A9AF6-E666-4D85-9D57-1AAC6CE83849}"/>
              </a:ext>
            </a:extLst>
          </p:cNvPr>
          <p:cNvSpPr>
            <a:spLocks noGrp="1"/>
          </p:cNvSpPr>
          <p:nvPr>
            <p:ph type="ctrTitle"/>
          </p:nvPr>
        </p:nvSpPr>
        <p:spPr>
          <a:xfrm>
            <a:off x="1524000" y="1122363"/>
            <a:ext cx="9144000" cy="1655762"/>
          </a:xfrm>
        </p:spPr>
        <p:txBody>
          <a:bodyPr wrap="square" anchor="b">
            <a:normAutofit fontScale="90000"/>
          </a:bodyPr>
          <a:lstStyle/>
          <a:p>
            <a:r>
              <a:rPr lang="fi-FI" sz="5400" b="1" dirty="0"/>
              <a:t>Immanuel Kantin </a:t>
            </a:r>
            <a:r>
              <a:rPr lang="fi-FI" sz="5400" b="1" dirty="0" err="1"/>
              <a:t>transendentaalinen</a:t>
            </a:r>
            <a:r>
              <a:rPr lang="fi-FI" sz="5400" b="1" dirty="0"/>
              <a:t> idealismi:</a:t>
            </a:r>
          </a:p>
        </p:txBody>
      </p:sp>
      <p:sp>
        <p:nvSpPr>
          <p:cNvPr id="3" name="Tekstin paikkamerkki 2">
            <a:extLst>
              <a:ext uri="{FF2B5EF4-FFF2-40B4-BE49-F238E27FC236}">
                <a16:creationId xmlns:a16="http://schemas.microsoft.com/office/drawing/2014/main" id="{1F998660-9EDB-41B3-A763-F0AFA081008E}"/>
              </a:ext>
            </a:extLst>
          </p:cNvPr>
          <p:cNvSpPr>
            <a:spLocks noGrp="1"/>
          </p:cNvSpPr>
          <p:nvPr>
            <p:ph type="subTitle" idx="1"/>
          </p:nvPr>
        </p:nvSpPr>
        <p:spPr>
          <a:xfrm>
            <a:off x="1524000" y="2683042"/>
            <a:ext cx="9144000" cy="2574758"/>
          </a:xfrm>
        </p:spPr>
        <p:txBody>
          <a:bodyPr wrap="square" anchor="t">
            <a:normAutofit/>
          </a:bodyPr>
          <a:lstStyle/>
          <a:p>
            <a:pPr marL="50800" indent="0">
              <a:buNone/>
            </a:pPr>
            <a:r>
              <a:rPr lang="fi-FI" sz="4400" b="1" i="1" dirty="0"/>
              <a:t>”Käsitteet ilman havaintoja ovat tyhjiä, havainnot ilman käsitteitä ovat sokeita.”</a:t>
            </a:r>
            <a:endParaRPr lang="fi-FI" sz="4400" dirty="0"/>
          </a:p>
        </p:txBody>
      </p:sp>
    </p:spTree>
    <p:extLst>
      <p:ext uri="{BB962C8B-B14F-4D97-AF65-F5344CB8AC3E}">
        <p14:creationId xmlns:p14="http://schemas.microsoft.com/office/powerpoint/2010/main" val="70258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6"/>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r>
              <a:rPr lang="fi-FI" dirty="0"/>
              <a:t>Abduktiivinen päättely kpl 13.</a:t>
            </a:r>
            <a:endParaRPr dirty="0"/>
          </a:p>
        </p:txBody>
      </p:sp>
      <p:sp>
        <p:nvSpPr>
          <p:cNvPr id="643" name="Google Shape;643;p86"/>
          <p:cNvSpPr txBox="1">
            <a:spLocks noGrp="1"/>
          </p:cNvSpPr>
          <p:nvPr>
            <p:ph type="body" idx="1"/>
          </p:nvPr>
        </p:nvSpPr>
        <p:spPr>
          <a:xfrm>
            <a:off x="283850" y="1593175"/>
            <a:ext cx="5736000" cy="45837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500"/>
              </a:spcBef>
              <a:spcAft>
                <a:spcPts val="0"/>
              </a:spcAft>
              <a:buSzPts val="3000"/>
              <a:buFont typeface="Arial"/>
              <a:buChar char="•"/>
            </a:pPr>
            <a:r>
              <a:rPr lang="fi-FI" sz="3000" b="1">
                <a:latin typeface="Arial"/>
                <a:ea typeface="Arial"/>
                <a:cs typeface="Arial"/>
                <a:sym typeface="Arial"/>
              </a:rPr>
              <a:t>Abduktiivinen päättely </a:t>
            </a:r>
            <a:r>
              <a:rPr lang="fi-FI" sz="3000">
                <a:latin typeface="Arial"/>
                <a:ea typeface="Arial"/>
                <a:cs typeface="Arial"/>
                <a:sym typeface="Arial"/>
              </a:rPr>
              <a:t>on </a:t>
            </a:r>
            <a:r>
              <a:rPr lang="fi-FI" sz="3000" i="1">
                <a:latin typeface="Arial"/>
                <a:ea typeface="Arial"/>
                <a:cs typeface="Arial"/>
                <a:sym typeface="Arial"/>
              </a:rPr>
              <a:t>päättelyä parhaaseen mahdolliseen selitykseen</a:t>
            </a:r>
            <a:endParaRPr sz="3000" i="1">
              <a:latin typeface="Arial"/>
              <a:ea typeface="Arial"/>
              <a:cs typeface="Arial"/>
              <a:sym typeface="Arial"/>
            </a:endParaRPr>
          </a:p>
          <a:p>
            <a:pPr marL="457200" lvl="0" indent="-419100" algn="l" rtl="0">
              <a:lnSpc>
                <a:spcPct val="115000"/>
              </a:lnSpc>
              <a:spcBef>
                <a:spcPts val="0"/>
              </a:spcBef>
              <a:spcAft>
                <a:spcPts val="0"/>
              </a:spcAft>
              <a:buSzPts val="3000"/>
              <a:buChar char="•"/>
            </a:pPr>
            <a:r>
              <a:rPr lang="fi-FI" sz="3000">
                <a:latin typeface="Arial"/>
                <a:ea typeface="Arial"/>
                <a:cs typeface="Arial"/>
                <a:sym typeface="Arial"/>
              </a:rPr>
              <a:t>Siinä </a:t>
            </a:r>
            <a:r>
              <a:rPr lang="fi-FI" sz="3000" b="1">
                <a:latin typeface="Arial"/>
                <a:ea typeface="Arial"/>
                <a:cs typeface="Arial"/>
                <a:sym typeface="Arial"/>
              </a:rPr>
              <a:t>yhdistetään</a:t>
            </a:r>
            <a:r>
              <a:rPr lang="fi-FI" sz="3000">
                <a:latin typeface="Arial"/>
                <a:ea typeface="Arial"/>
                <a:cs typeface="Arial"/>
                <a:sym typeface="Arial"/>
              </a:rPr>
              <a:t> maailmasta </a:t>
            </a:r>
            <a:r>
              <a:rPr lang="fi-FI" sz="3000" i="1">
                <a:latin typeface="Arial"/>
                <a:ea typeface="Arial"/>
                <a:cs typeface="Arial"/>
                <a:sym typeface="Arial"/>
              </a:rPr>
              <a:t>yleisesti tietämiämme lainalaisuuksia ja arkihavaintoja ja etsitään </a:t>
            </a:r>
            <a:r>
              <a:rPr lang="fi-FI" sz="3000" b="1">
                <a:latin typeface="Arial"/>
                <a:ea typeface="Arial"/>
                <a:cs typeface="Arial"/>
                <a:sym typeface="Arial"/>
              </a:rPr>
              <a:t>todennäköisintä selitystä.</a:t>
            </a:r>
            <a:endParaRPr sz="3000" b="1">
              <a:latin typeface="Arial"/>
              <a:ea typeface="Arial"/>
              <a:cs typeface="Arial"/>
              <a:sym typeface="Arial"/>
            </a:endParaRPr>
          </a:p>
          <a:p>
            <a:pPr marL="457200" lvl="0" indent="0" algn="l" rtl="0">
              <a:lnSpc>
                <a:spcPct val="115000"/>
              </a:lnSpc>
              <a:spcBef>
                <a:spcPts val="500"/>
              </a:spcBef>
              <a:spcAft>
                <a:spcPts val="0"/>
              </a:spcAft>
              <a:buNone/>
            </a:pPr>
            <a:endParaRPr sz="3000">
              <a:latin typeface="Arial"/>
              <a:ea typeface="Arial"/>
              <a:cs typeface="Arial"/>
              <a:sym typeface="Arial"/>
            </a:endParaRPr>
          </a:p>
          <a:p>
            <a:pPr marL="0" lvl="0" indent="0" algn="l" rtl="0">
              <a:spcBef>
                <a:spcPts val="1000"/>
              </a:spcBef>
              <a:spcAft>
                <a:spcPts val="0"/>
              </a:spcAft>
              <a:buNone/>
            </a:pPr>
            <a:endParaRPr sz="3000"/>
          </a:p>
        </p:txBody>
      </p:sp>
      <p:sp>
        <p:nvSpPr>
          <p:cNvPr id="644" name="Google Shape;644;p86"/>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645" name="Google Shape;645;p86"/>
          <p:cNvPicPr preferRelativeResize="0"/>
          <p:nvPr/>
        </p:nvPicPr>
        <p:blipFill>
          <a:blip r:embed="rId3">
            <a:alphaModFix/>
          </a:blip>
          <a:stretch>
            <a:fillRect/>
          </a:stretch>
        </p:blipFill>
        <p:spPr>
          <a:xfrm>
            <a:off x="6388575" y="1825625"/>
            <a:ext cx="4965225" cy="42559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xEl>
                                              <p:pRg st="0" end="0"/>
                                            </p:txEl>
                                          </p:spTgt>
                                        </p:tgtEl>
                                        <p:attrNameLst>
                                          <p:attrName>style.visibility</p:attrName>
                                        </p:attrNameLst>
                                      </p:cBhvr>
                                      <p:to>
                                        <p:strVal val="visible"/>
                                      </p:to>
                                    </p:set>
                                    <p:animEffect transition="in" filter="fade">
                                      <p:cBhvr>
                                        <p:cTn id="7" dur="1000"/>
                                        <p:tgtEl>
                                          <p:spTgt spid="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3">
                                            <p:txEl>
                                              <p:pRg st="1" end="1"/>
                                            </p:txEl>
                                          </p:spTgt>
                                        </p:tgtEl>
                                        <p:attrNameLst>
                                          <p:attrName>style.visibility</p:attrName>
                                        </p:attrNameLst>
                                      </p:cBhvr>
                                      <p:to>
                                        <p:strVal val="visible"/>
                                      </p:to>
                                    </p:set>
                                    <p:animEffect transition="in" filter="fade">
                                      <p:cBhvr>
                                        <p:cTn id="12" dur="1000"/>
                                        <p:tgtEl>
                                          <p:spTgt spid="6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3">
                                            <p:txEl>
                                              <p:pRg st="2" end="2"/>
                                            </p:txEl>
                                          </p:spTgt>
                                        </p:tgtEl>
                                        <p:attrNameLst>
                                          <p:attrName>style.visibility</p:attrName>
                                        </p:attrNameLst>
                                      </p:cBhvr>
                                      <p:to>
                                        <p:strVal val="visible"/>
                                      </p:to>
                                    </p:set>
                                    <p:animEffect transition="in" filter="fade">
                                      <p:cBhvr>
                                        <p:cTn id="17" dur="1000"/>
                                        <p:tgtEl>
                                          <p:spTgt spid="6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3">
                                            <p:txEl>
                                              <p:pRg st="3" end="3"/>
                                            </p:txEl>
                                          </p:spTgt>
                                        </p:tgtEl>
                                        <p:attrNameLst>
                                          <p:attrName>style.visibility</p:attrName>
                                        </p:attrNameLst>
                                      </p:cBhvr>
                                      <p:to>
                                        <p:strVal val="visible"/>
                                      </p:to>
                                    </p:set>
                                    <p:animEffect transition="in" filter="fade">
                                      <p:cBhvr>
                                        <p:cTn id="22" dur="1000"/>
                                        <p:tgtEl>
                                          <p:spTgt spid="6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7"/>
          <p:cNvSpPr txBox="1">
            <a:spLocks noGrp="1"/>
          </p:cNvSpPr>
          <p:nvPr>
            <p:ph type="title"/>
          </p:nvPr>
        </p:nvSpPr>
        <p:spPr>
          <a:xfrm>
            <a:off x="838200" y="365125"/>
            <a:ext cx="10515600" cy="1325700"/>
          </a:xfrm>
        </p:spPr>
        <p:txBody>
          <a:bodyPr spcFirstLastPara="1" wrap="square" lIns="91425" tIns="91425" rIns="91425" bIns="91425" anchor="ctr" anchorCtr="0">
            <a:normAutofit/>
          </a:bodyPr>
          <a:lstStyle/>
          <a:p>
            <a:r>
              <a:rPr lang="fi-FI" dirty="0"/>
              <a:t>Abduktiivinen päättely kpl 13.</a:t>
            </a:r>
          </a:p>
        </p:txBody>
      </p:sp>
      <p:sp>
        <p:nvSpPr>
          <p:cNvPr id="651" name="Google Shape;651;p87"/>
          <p:cNvSpPr txBox="1">
            <a:spLocks noGrp="1"/>
          </p:cNvSpPr>
          <p:nvPr>
            <p:ph type="body" idx="1"/>
          </p:nvPr>
        </p:nvSpPr>
        <p:spPr>
          <a:xfrm>
            <a:off x="838200" y="1825625"/>
            <a:ext cx="10515600" cy="4351338"/>
          </a:xfrm>
        </p:spPr>
        <p:txBody>
          <a:bodyPr spcFirstLastPara="1" wrap="square" lIns="91425" tIns="91425" rIns="91425" bIns="91425" anchor="t" anchorCtr="0">
            <a:normAutofit/>
          </a:bodyPr>
          <a:lstStyle/>
          <a:p>
            <a:pPr marL="0" lvl="0" indent="0" rtl="0">
              <a:spcBef>
                <a:spcPts val="1000"/>
              </a:spcBef>
              <a:spcAft>
                <a:spcPts val="0"/>
              </a:spcAft>
              <a:buNone/>
            </a:pPr>
            <a:r>
              <a:rPr lang="fi-FI"/>
              <a:t>1. Koirat haukkuvat.</a:t>
            </a:r>
            <a:br>
              <a:rPr lang="fi-FI"/>
            </a:br>
            <a:r>
              <a:rPr lang="fi-FI"/>
              <a:t>2. Koirat ovat yleisiä lemmikkieläimiä.</a:t>
            </a:r>
            <a:br>
              <a:rPr lang="fi-FI"/>
            </a:br>
            <a:r>
              <a:rPr lang="fi-FI"/>
              <a:t>3. Näin eilen naapurini talon edessä lemmikkieläinkaupan kuorma-auton.</a:t>
            </a:r>
            <a:br>
              <a:rPr lang="fi-FI"/>
            </a:br>
            <a:r>
              <a:rPr lang="fi-FI"/>
              <a:t>4. Tänä aamuna naapurini talosta kuuluu haukuntaa.</a:t>
            </a:r>
            <a:br>
              <a:rPr lang="fi-FI"/>
            </a:br>
            <a:r>
              <a:rPr lang="fi-FI"/>
              <a:t>__________________________________________________</a:t>
            </a:r>
          </a:p>
          <a:p>
            <a:pPr marL="0" lvl="0" indent="0" rtl="0">
              <a:spcBef>
                <a:spcPts val="1000"/>
              </a:spcBef>
              <a:spcAft>
                <a:spcPts val="0"/>
              </a:spcAft>
              <a:buClr>
                <a:schemeClr val="dk1"/>
              </a:buClr>
              <a:buSzPts val="1100"/>
              <a:buFont typeface="Arial"/>
              <a:buNone/>
            </a:pPr>
            <a:r>
              <a:rPr lang="fi-FI"/>
              <a:t>Johtopäätös: Siis, naapurini on hankkinut koiran.</a:t>
            </a:r>
          </a:p>
          <a:p>
            <a:pPr marL="0" lvl="0" indent="0" rtl="0">
              <a:spcBef>
                <a:spcPts val="1000"/>
              </a:spcBef>
              <a:spcAft>
                <a:spcPts val="0"/>
              </a:spcAft>
              <a:buNone/>
            </a:pPr>
            <a:endParaRPr lang="fi-FI"/>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92"/>
          <p:cNvSpPr txBox="1">
            <a:spLocks noGrp="1"/>
          </p:cNvSpPr>
          <p:nvPr>
            <p:ph type="title"/>
          </p:nvPr>
        </p:nvSpPr>
        <p:spPr>
          <a:xfrm>
            <a:off x="838200" y="365125"/>
            <a:ext cx="10515600" cy="857100"/>
          </a:xfrm>
          <a:prstGeom prst="rect">
            <a:avLst/>
          </a:prstGeom>
        </p:spPr>
        <p:txBody>
          <a:bodyPr spcFirstLastPara="1" wrap="square" lIns="91425" tIns="91425" rIns="91425" bIns="91425" anchor="ctr" anchorCtr="0">
            <a:noAutofit/>
          </a:bodyPr>
          <a:lstStyle/>
          <a:p>
            <a:r>
              <a:rPr lang="fi-FI" dirty="0"/>
              <a:t>Skeptisyys kpl 13.</a:t>
            </a:r>
            <a:endParaRPr dirty="0"/>
          </a:p>
        </p:txBody>
      </p:sp>
      <p:sp>
        <p:nvSpPr>
          <p:cNvPr id="690" name="Google Shape;690;p92"/>
          <p:cNvSpPr txBox="1">
            <a:spLocks noGrp="1"/>
          </p:cNvSpPr>
          <p:nvPr>
            <p:ph type="body" idx="1"/>
          </p:nvPr>
        </p:nvSpPr>
        <p:spPr>
          <a:xfrm>
            <a:off x="0" y="1359568"/>
            <a:ext cx="6663600" cy="5150357"/>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500"/>
              </a:spcBef>
              <a:spcAft>
                <a:spcPts val="0"/>
              </a:spcAft>
              <a:buSzPts val="2400"/>
              <a:buFont typeface="Calibri"/>
              <a:buChar char="●"/>
            </a:pPr>
            <a:r>
              <a:rPr lang="fi-FI" sz="2000" dirty="0">
                <a:latin typeface="Verdana"/>
              </a:rPr>
              <a:t>Alun perin Hellenistisen filosofian koulukunta</a:t>
            </a:r>
            <a:endParaRPr lang="fi-FI" sz="2000" dirty="0">
              <a:latin typeface="Verdana"/>
              <a:ea typeface="Verdana"/>
              <a:cs typeface="Verdana"/>
            </a:endParaRPr>
          </a:p>
          <a:p>
            <a:pPr indent="-381000">
              <a:lnSpc>
                <a:spcPct val="114999"/>
              </a:lnSpc>
              <a:spcBef>
                <a:spcPts val="500"/>
              </a:spcBef>
              <a:buSzPts val="1800"/>
              <a:buFont typeface="Calibri"/>
              <a:buChar char="●"/>
            </a:pPr>
            <a:r>
              <a:rPr lang="fi-FI" sz="2000" b="1" i="1" dirty="0">
                <a:latin typeface="Verdana"/>
                <a:ea typeface="Verdana"/>
                <a:cs typeface="Verdana"/>
                <a:sym typeface="Verdana"/>
              </a:rPr>
              <a:t>Tiedon epäilevä asenne:</a:t>
            </a:r>
          </a:p>
          <a:p>
            <a:pPr lvl="1">
              <a:lnSpc>
                <a:spcPct val="114999"/>
              </a:lnSpc>
              <a:buSzPts val="1800"/>
              <a:buFont typeface="Calibri"/>
              <a:buChar char="●"/>
            </a:pPr>
            <a:r>
              <a:rPr lang="fi-FI" sz="2000" dirty="0">
                <a:latin typeface="Verdana"/>
                <a:ea typeface="Verdana"/>
                <a:cs typeface="Verdana"/>
                <a:sym typeface="Verdana"/>
              </a:rPr>
              <a:t>Kriittinen ajattelu</a:t>
            </a:r>
          </a:p>
          <a:p>
            <a:pPr lvl="1">
              <a:lnSpc>
                <a:spcPct val="114999"/>
              </a:lnSpc>
              <a:buSzPts val="1800"/>
              <a:buFont typeface="Calibri"/>
              <a:buChar char="●"/>
            </a:pPr>
            <a:r>
              <a:rPr lang="fi-FI" sz="2000" dirty="0">
                <a:latin typeface="Verdana"/>
                <a:ea typeface="Verdana"/>
                <a:cs typeface="Verdana"/>
                <a:sym typeface="Verdana"/>
              </a:rPr>
              <a:t>Tutustutaan </a:t>
            </a:r>
            <a:r>
              <a:rPr lang="fi-FI" sz="2000" i="1" dirty="0">
                <a:latin typeface="Verdana"/>
                <a:ea typeface="Verdana"/>
                <a:cs typeface="Verdana"/>
                <a:sym typeface="Verdana"/>
              </a:rPr>
              <a:t>todistusaineistoon</a:t>
            </a:r>
            <a:r>
              <a:rPr lang="fi-FI" sz="2000" dirty="0">
                <a:latin typeface="Verdana"/>
                <a:ea typeface="Verdana"/>
                <a:cs typeface="Verdana"/>
                <a:sym typeface="Verdana"/>
              </a:rPr>
              <a:t> (esim. uutisen lähde tai tieteellisen tutkimuksen tutkimusaineisto)</a:t>
            </a:r>
          </a:p>
          <a:p>
            <a:pPr lvl="1">
              <a:lnSpc>
                <a:spcPct val="114999"/>
              </a:lnSpc>
              <a:buSzPts val="1800"/>
              <a:buFont typeface="Calibri"/>
              <a:buChar char="●"/>
            </a:pPr>
            <a:r>
              <a:rPr lang="fi-FI" sz="2000" dirty="0">
                <a:latin typeface="Verdana"/>
                <a:ea typeface="Verdana"/>
                <a:cs typeface="Verdana"/>
                <a:sym typeface="Verdana"/>
              </a:rPr>
              <a:t>Ei uskota mihinkään, </a:t>
            </a:r>
            <a:r>
              <a:rPr lang="fi-FI" sz="2000" i="1" dirty="0">
                <a:latin typeface="Verdana"/>
                <a:ea typeface="Verdana"/>
                <a:cs typeface="Verdana"/>
                <a:sym typeface="Verdana"/>
              </a:rPr>
              <a:t>mistä ei ole näyttöä/todisteita</a:t>
            </a:r>
          </a:p>
          <a:p>
            <a:pPr lvl="1">
              <a:lnSpc>
                <a:spcPct val="114999"/>
              </a:lnSpc>
              <a:buSzPts val="1800"/>
              <a:buFont typeface="Wingdings" pitchFamily="2" charset="2"/>
              <a:buChar char="à"/>
            </a:pPr>
            <a:r>
              <a:rPr lang="fi-FI" sz="2000" dirty="0">
                <a:latin typeface="Verdana"/>
                <a:ea typeface="Verdana"/>
                <a:cs typeface="Verdana"/>
                <a:sym typeface="Verdana"/>
              </a:rPr>
              <a:t>mm. rajatieto</a:t>
            </a:r>
          </a:p>
          <a:p>
            <a:pPr lvl="1">
              <a:lnSpc>
                <a:spcPct val="114999"/>
              </a:lnSpc>
              <a:buSzPts val="1800"/>
              <a:buFont typeface="Wingdings" pitchFamily="2" charset="2"/>
              <a:buChar char="à"/>
            </a:pPr>
            <a:endParaRPr lang="fi-FI" sz="2000" dirty="0">
              <a:latin typeface="Verdana"/>
              <a:ea typeface="Verdana"/>
              <a:cs typeface="Verdana"/>
              <a:sym typeface="Verdana"/>
            </a:endParaRPr>
          </a:p>
          <a:p>
            <a:pPr lvl="1">
              <a:lnSpc>
                <a:spcPct val="114999"/>
              </a:lnSpc>
              <a:buSzPts val="1800"/>
            </a:pPr>
            <a:r>
              <a:rPr lang="fi-FI" sz="2000" b="1" dirty="0" err="1">
                <a:latin typeface="Verdana"/>
                <a:ea typeface="Verdana"/>
                <a:cs typeface="Verdana"/>
                <a:sym typeface="Verdana"/>
              </a:rPr>
              <a:t>Occamin</a:t>
            </a:r>
            <a:r>
              <a:rPr lang="fi-FI" sz="2000" b="1" dirty="0">
                <a:latin typeface="Verdana"/>
                <a:ea typeface="Verdana"/>
                <a:cs typeface="Verdana"/>
                <a:sym typeface="Verdana"/>
              </a:rPr>
              <a:t> partaveitsi</a:t>
            </a:r>
            <a:r>
              <a:rPr lang="fi-FI" sz="2000" dirty="0">
                <a:latin typeface="Verdana"/>
                <a:ea typeface="Verdana"/>
                <a:cs typeface="Verdana"/>
                <a:sym typeface="Verdana"/>
              </a:rPr>
              <a:t>: ei tule olettaa enempää kuin on tarpeen</a:t>
            </a:r>
          </a:p>
        </p:txBody>
      </p:sp>
      <p:sp>
        <p:nvSpPr>
          <p:cNvPr id="691" name="Google Shape;691;p92"/>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dirty="0"/>
          </a:p>
        </p:txBody>
      </p:sp>
      <p:pic>
        <p:nvPicPr>
          <p:cNvPr id="692" name="Google Shape;692;p92"/>
          <p:cNvPicPr preferRelativeResize="0"/>
          <p:nvPr/>
        </p:nvPicPr>
        <p:blipFill>
          <a:blip r:embed="rId3">
            <a:alphaModFix/>
          </a:blip>
          <a:stretch>
            <a:fillRect/>
          </a:stretch>
        </p:blipFill>
        <p:spPr>
          <a:xfrm>
            <a:off x="6663600" y="1867271"/>
            <a:ext cx="5112420" cy="312345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8CA29E-1A31-5F4D-842A-5FA7DC9990CD}"/>
              </a:ext>
            </a:extLst>
          </p:cNvPr>
          <p:cNvSpPr>
            <a:spLocks noGrp="1"/>
          </p:cNvSpPr>
          <p:nvPr>
            <p:ph type="title"/>
          </p:nvPr>
        </p:nvSpPr>
        <p:spPr/>
        <p:txBody>
          <a:bodyPr/>
          <a:lstStyle/>
          <a:p>
            <a:r>
              <a:rPr lang="fi-FI" dirty="0"/>
              <a:t>Skeptisyys ja tiedon regressio</a:t>
            </a:r>
          </a:p>
        </p:txBody>
      </p:sp>
      <p:sp>
        <p:nvSpPr>
          <p:cNvPr id="3" name="Tekstin paikkamerkki 2">
            <a:extLst>
              <a:ext uri="{FF2B5EF4-FFF2-40B4-BE49-F238E27FC236}">
                <a16:creationId xmlns:a16="http://schemas.microsoft.com/office/drawing/2014/main" id="{97732A41-7453-7347-9417-C1B3B8C9BAFC}"/>
              </a:ext>
            </a:extLst>
          </p:cNvPr>
          <p:cNvSpPr>
            <a:spLocks noGrp="1"/>
          </p:cNvSpPr>
          <p:nvPr>
            <p:ph type="body" idx="1"/>
          </p:nvPr>
        </p:nvSpPr>
        <p:spPr>
          <a:xfrm>
            <a:off x="525379" y="1682833"/>
            <a:ext cx="5181600" cy="4636921"/>
          </a:xfrm>
        </p:spPr>
        <p:txBody>
          <a:bodyPr/>
          <a:lstStyle/>
          <a:p>
            <a:pPr lvl="0" indent="-342900">
              <a:lnSpc>
                <a:spcPct val="115000"/>
              </a:lnSpc>
              <a:spcBef>
                <a:spcPts val="500"/>
              </a:spcBef>
              <a:buSzPts val="1800"/>
              <a:buFont typeface="Verdana"/>
              <a:buChar char="•"/>
            </a:pPr>
            <a:r>
              <a:rPr lang="fi-FI" sz="2400" b="1" u="sng" dirty="0">
                <a:latin typeface="Verdana"/>
                <a:ea typeface="Verdana"/>
                <a:cs typeface="Verdana"/>
                <a:sym typeface="Verdana"/>
              </a:rPr>
              <a:t>Tiedon regressio-ongelma</a:t>
            </a:r>
            <a:r>
              <a:rPr lang="fi-FI" sz="2400" u="sng" dirty="0">
                <a:latin typeface="Verdana"/>
                <a:ea typeface="Verdana"/>
                <a:cs typeface="Verdana"/>
                <a:sym typeface="Verdana"/>
              </a:rPr>
              <a:t>:</a:t>
            </a:r>
            <a:endParaRPr lang="fi-FI" sz="2400" u="sng" dirty="0">
              <a:latin typeface="Verdana"/>
              <a:ea typeface="Verdana"/>
              <a:cs typeface="Verdana"/>
            </a:endParaRPr>
          </a:p>
          <a:p>
            <a:pPr marL="342900" indent="-342900">
              <a:lnSpc>
                <a:spcPct val="115000"/>
              </a:lnSpc>
              <a:spcBef>
                <a:spcPts val="400"/>
              </a:spcBef>
              <a:buSzPts val="1100"/>
            </a:pPr>
            <a:r>
              <a:rPr lang="fi-FI" sz="2400" dirty="0">
                <a:latin typeface="Verdana"/>
                <a:ea typeface="Verdana"/>
                <a:cs typeface="Verdana"/>
                <a:sym typeface="Verdana"/>
              </a:rPr>
              <a:t>Mikä hyvänsä peruste jollekin väitteelle annetaankin, voidaan perusteelle</a:t>
            </a:r>
            <a:r>
              <a:rPr lang="fi-FI" sz="2400" b="1" dirty="0">
                <a:latin typeface="Verdana"/>
                <a:ea typeface="Verdana"/>
                <a:cs typeface="Verdana"/>
                <a:sym typeface="Verdana"/>
              </a:rPr>
              <a:t> pyytää loputtomiin lisäperusteita</a:t>
            </a:r>
            <a:r>
              <a:rPr lang="fi-FI" sz="2400" dirty="0">
                <a:latin typeface="Verdana"/>
                <a:ea typeface="Verdana"/>
                <a:cs typeface="Verdana"/>
                <a:sym typeface="Verdana"/>
              </a:rPr>
              <a:t>.</a:t>
            </a:r>
            <a:endParaRPr lang="fi-FI" sz="2400" dirty="0">
              <a:latin typeface="Verdana"/>
              <a:ea typeface="Verdana"/>
              <a:cs typeface="Verdana"/>
            </a:endParaRPr>
          </a:p>
          <a:p>
            <a:pPr marL="342900" indent="-342900">
              <a:lnSpc>
                <a:spcPct val="115000"/>
              </a:lnSpc>
              <a:spcBef>
                <a:spcPts val="400"/>
              </a:spcBef>
              <a:buSzPts val="1100"/>
            </a:pPr>
            <a:r>
              <a:rPr lang="fi-FI" sz="2400" i="1" dirty="0">
                <a:latin typeface="Verdana"/>
                <a:ea typeface="Verdana"/>
                <a:cs typeface="Verdana"/>
                <a:sym typeface="Verdana"/>
              </a:rPr>
              <a:t>Väitettä A perustellaan väitteellä B, mutta väite B vaatii perusteen C ja niin edelleen…</a:t>
            </a:r>
            <a:endParaRPr lang="fi-FI" sz="2400" i="1" dirty="0">
              <a:latin typeface="Verdana"/>
              <a:ea typeface="Verdana"/>
              <a:cs typeface="Verdana"/>
            </a:endParaRPr>
          </a:p>
          <a:p>
            <a:pPr marL="0" lvl="0" indent="0">
              <a:lnSpc>
                <a:spcPct val="115000"/>
              </a:lnSpc>
              <a:spcBef>
                <a:spcPts val="400"/>
              </a:spcBef>
              <a:buSzPts val="1100"/>
              <a:buNone/>
            </a:pPr>
            <a:endParaRPr lang="fi-FI" sz="2400" dirty="0">
              <a:latin typeface="Verdana"/>
              <a:ea typeface="Verdana"/>
              <a:cs typeface="Verdana"/>
            </a:endParaRPr>
          </a:p>
          <a:p>
            <a:endParaRPr lang="fi-FI" dirty="0"/>
          </a:p>
        </p:txBody>
      </p:sp>
      <p:sp>
        <p:nvSpPr>
          <p:cNvPr id="4" name="Tekstin paikkamerkki 3">
            <a:extLst>
              <a:ext uri="{FF2B5EF4-FFF2-40B4-BE49-F238E27FC236}">
                <a16:creationId xmlns:a16="http://schemas.microsoft.com/office/drawing/2014/main" id="{F3DECFC8-B6A6-9448-B3DC-6A865565164F}"/>
              </a:ext>
            </a:extLst>
          </p:cNvPr>
          <p:cNvSpPr>
            <a:spLocks noGrp="1"/>
          </p:cNvSpPr>
          <p:nvPr>
            <p:ph type="body" idx="2"/>
          </p:nvPr>
        </p:nvSpPr>
        <p:spPr/>
        <p:txBody>
          <a:bodyPr/>
          <a:lstStyle/>
          <a:p>
            <a:pPr marL="0" indent="0">
              <a:lnSpc>
                <a:spcPct val="115000"/>
              </a:lnSpc>
              <a:spcBef>
                <a:spcPts val="400"/>
              </a:spcBef>
              <a:buSzPts val="1100"/>
              <a:buNone/>
            </a:pPr>
            <a:r>
              <a:rPr lang="fi-FI" sz="2400" dirty="0">
                <a:latin typeface="Verdana"/>
                <a:ea typeface="Arial"/>
                <a:cs typeface="Arial"/>
                <a:sym typeface="Arial"/>
              </a:rPr>
              <a:t>→ </a:t>
            </a:r>
            <a:r>
              <a:rPr lang="fi-FI" sz="2400" b="1" dirty="0">
                <a:latin typeface="Verdana"/>
                <a:ea typeface="Arial"/>
                <a:cs typeface="Arial"/>
                <a:sym typeface="Arial"/>
              </a:rPr>
              <a:t>Pahimmillaan </a:t>
            </a:r>
            <a:r>
              <a:rPr lang="fi-FI" sz="2400" b="1" u="sng" dirty="0">
                <a:latin typeface="Verdana"/>
                <a:ea typeface="Verdana"/>
                <a:cs typeface="Verdana"/>
                <a:sym typeface="Verdana"/>
              </a:rPr>
              <a:t>skeptikot ajattelevat, että </a:t>
            </a:r>
            <a:r>
              <a:rPr lang="fi-FI" sz="2400" b="1" i="1" u="sng" dirty="0">
                <a:latin typeface="Verdana"/>
                <a:ea typeface="Verdana"/>
                <a:cs typeface="Verdana"/>
                <a:sym typeface="Verdana"/>
              </a:rPr>
              <a:t>perusteiden ketjun loputtomuus osoittaa varman tiedon kokonaan mahdottomaksi</a:t>
            </a:r>
            <a:r>
              <a:rPr lang="fi-FI" sz="2400" b="1" u="sng" dirty="0">
                <a:latin typeface="Verdana"/>
                <a:ea typeface="Verdana"/>
                <a:cs typeface="Verdana"/>
                <a:sym typeface="Verdana"/>
              </a:rPr>
              <a:t>.</a:t>
            </a:r>
            <a:r>
              <a:rPr lang="fi-FI" sz="2400" b="1" dirty="0">
                <a:latin typeface="Verdana"/>
                <a:ea typeface="Verdana"/>
                <a:cs typeface="Verdana"/>
                <a:sym typeface="Verdana"/>
              </a:rPr>
              <a:t> </a:t>
            </a:r>
          </a:p>
          <a:p>
            <a:pPr marL="342900" indent="-342900">
              <a:lnSpc>
                <a:spcPct val="114999"/>
              </a:lnSpc>
              <a:spcBef>
                <a:spcPts val="400"/>
              </a:spcBef>
              <a:buSzPts val="1100"/>
            </a:pPr>
            <a:r>
              <a:rPr lang="fi-FI" sz="2400" b="1" dirty="0">
                <a:latin typeface="Verdana"/>
                <a:ea typeface="Verdana"/>
                <a:cs typeface="Verdana"/>
              </a:rPr>
              <a:t>Tiedollinen fundamentalismi</a:t>
            </a:r>
            <a:r>
              <a:rPr lang="fi-FI" sz="2400" dirty="0">
                <a:latin typeface="Verdana"/>
                <a:ea typeface="Verdana"/>
                <a:cs typeface="Verdana"/>
              </a:rPr>
              <a:t>: </a:t>
            </a:r>
            <a:r>
              <a:rPr lang="fi-FI" sz="2400" i="1" dirty="0">
                <a:latin typeface="Verdana"/>
                <a:ea typeface="Verdana"/>
                <a:cs typeface="Verdana"/>
              </a:rPr>
              <a:t>on hyväksyttävä jotkin perusperiaatteet kiistattomasti</a:t>
            </a:r>
          </a:p>
          <a:p>
            <a:endParaRPr lang="fi-FI" dirty="0"/>
          </a:p>
        </p:txBody>
      </p:sp>
    </p:spTree>
    <p:extLst>
      <p:ext uri="{BB962C8B-B14F-4D97-AF65-F5344CB8AC3E}">
        <p14:creationId xmlns:p14="http://schemas.microsoft.com/office/powerpoint/2010/main" val="1719225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743875" y="110425"/>
            <a:ext cx="10515600" cy="61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Todellisuuden perusaines</a:t>
            </a:r>
            <a:endParaRPr/>
          </a:p>
        </p:txBody>
      </p:sp>
      <p:sp>
        <p:nvSpPr>
          <p:cNvPr id="137" name="Google Shape;137;p21"/>
          <p:cNvSpPr txBox="1">
            <a:spLocks noGrp="1"/>
          </p:cNvSpPr>
          <p:nvPr>
            <p:ph type="body" idx="1"/>
          </p:nvPr>
        </p:nvSpPr>
        <p:spPr>
          <a:xfrm>
            <a:off x="155650" y="778825"/>
            <a:ext cx="11423400" cy="5398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i-FI" b="1"/>
              <a:t>Idealismi: </a:t>
            </a:r>
            <a:endParaRPr b="1"/>
          </a:p>
          <a:p>
            <a:pPr marL="0" lvl="0" indent="0" algn="l" rtl="0">
              <a:spcBef>
                <a:spcPts val="1000"/>
              </a:spcBef>
              <a:spcAft>
                <a:spcPts val="0"/>
              </a:spcAft>
              <a:buNone/>
            </a:pPr>
            <a:r>
              <a:rPr lang="fi-FI" sz="3000" b="1"/>
              <a:t>1. Subjektiivinen idealismi</a:t>
            </a:r>
            <a:endParaRPr sz="3000"/>
          </a:p>
          <a:p>
            <a:pPr marL="457200" lvl="0" indent="-419100" algn="l" rtl="0">
              <a:spcBef>
                <a:spcPts val="1000"/>
              </a:spcBef>
              <a:spcAft>
                <a:spcPts val="0"/>
              </a:spcAft>
              <a:buSzPts val="3000"/>
              <a:buChar char="•"/>
            </a:pPr>
            <a:r>
              <a:rPr lang="fi-FI" sz="3000" b="1"/>
              <a:t>George Berkeley</a:t>
            </a:r>
            <a:r>
              <a:rPr lang="fi-FI" sz="3000"/>
              <a:t>, asiat ovat olemassa vain kun joku havaitsee ne</a:t>
            </a:r>
            <a:r>
              <a:rPr lang="fi-FI" sz="3000" b="1" i="1"/>
              <a:t> </a:t>
            </a:r>
            <a:r>
              <a:rPr lang="fi-FI" sz="3000"/>
              <a:t>(</a:t>
            </a:r>
            <a:r>
              <a:rPr lang="fi-FI" sz="3000" i="1"/>
              <a:t>esse est percipi - oleminen on havaituksi tulemista</a:t>
            </a:r>
            <a:r>
              <a:rPr lang="fi-FI" sz="3000"/>
              <a:t>)</a:t>
            </a:r>
            <a:endParaRPr sz="3000"/>
          </a:p>
          <a:p>
            <a:pPr marL="457200" lvl="0" indent="0" algn="l" rtl="0">
              <a:spcBef>
                <a:spcPts val="1000"/>
              </a:spcBef>
              <a:spcAft>
                <a:spcPts val="0"/>
              </a:spcAft>
              <a:buNone/>
            </a:pPr>
            <a:endParaRPr sz="3000"/>
          </a:p>
          <a:p>
            <a:pPr marL="0" lvl="0" indent="0" algn="l" rtl="0">
              <a:spcBef>
                <a:spcPts val="1000"/>
              </a:spcBef>
              <a:spcAft>
                <a:spcPts val="0"/>
              </a:spcAft>
              <a:buNone/>
            </a:pPr>
            <a:r>
              <a:rPr lang="fi-FI" sz="3000" b="1"/>
              <a:t>2. Objektiivinen idealismi</a:t>
            </a:r>
            <a:endParaRPr sz="3000"/>
          </a:p>
          <a:p>
            <a:pPr marL="457200" lvl="0" indent="-419100" algn="l" rtl="0">
              <a:spcBef>
                <a:spcPts val="1000"/>
              </a:spcBef>
              <a:spcAft>
                <a:spcPts val="0"/>
              </a:spcAft>
              <a:buSzPts val="3000"/>
              <a:buChar char="•"/>
            </a:pPr>
            <a:r>
              <a:rPr lang="fi-FI" sz="3000" b="1"/>
              <a:t>Platonin</a:t>
            </a:r>
            <a:r>
              <a:rPr lang="fi-FI" sz="3000"/>
              <a:t> </a:t>
            </a:r>
            <a:r>
              <a:rPr lang="fi-FI" sz="3000" b="1"/>
              <a:t>ideaoppi</a:t>
            </a:r>
            <a:endParaRPr sz="3000" b="1"/>
          </a:p>
          <a:p>
            <a:pPr marL="457200" lvl="0" indent="-419100" algn="l" rtl="0">
              <a:spcBef>
                <a:spcPts val="0"/>
              </a:spcBef>
              <a:spcAft>
                <a:spcPts val="0"/>
              </a:spcAft>
              <a:buSzPts val="3000"/>
              <a:buAutoNum type="arabicPeriod"/>
            </a:pPr>
            <a:r>
              <a:rPr lang="fi-FI" sz="3000" i="1"/>
              <a:t>Ideamaailma</a:t>
            </a:r>
            <a:r>
              <a:rPr lang="fi-FI" sz="3000"/>
              <a:t>,  järjellä tajuttava ja pysyvä (esim. “kissan idea”, kissa henkinen muotti) </a:t>
            </a:r>
            <a:endParaRPr sz="3000"/>
          </a:p>
          <a:p>
            <a:pPr marL="457200" lvl="0" indent="-419100" algn="l" rtl="0">
              <a:spcBef>
                <a:spcPts val="0"/>
              </a:spcBef>
              <a:spcAft>
                <a:spcPts val="0"/>
              </a:spcAft>
              <a:buSzPts val="3000"/>
              <a:buAutoNum type="arabicPeriod"/>
            </a:pPr>
            <a:r>
              <a:rPr lang="fi-FI" sz="3000" i="1"/>
              <a:t>Aistien maailma</a:t>
            </a:r>
            <a:r>
              <a:rPr lang="fi-FI" sz="3000"/>
              <a:t>, aisteilla havaittava ja muuttuva</a:t>
            </a:r>
            <a:endParaRPr sz="3000"/>
          </a:p>
          <a:p>
            <a:pPr marL="457200" lvl="0" indent="0" algn="l" rtl="0">
              <a:spcBef>
                <a:spcPts val="1000"/>
              </a:spcBef>
              <a:spcAft>
                <a:spcPts val="0"/>
              </a:spcAft>
              <a:buNone/>
            </a:pPr>
            <a:r>
              <a:rPr lang="fi-FI" sz="3000"/>
              <a:t>→ </a:t>
            </a:r>
            <a:r>
              <a:rPr lang="fi-FI" sz="3000" i="1"/>
              <a:t>esim. yksittäinen havaittava kissa heijastelee järjellä tajuttavaa kissan ideaa, joka on ensisijainen todellisuuden taso</a:t>
            </a:r>
            <a:endParaRPr sz="30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Effect transition="in" filter="fade">
                                      <p:cBhvr>
                                        <p:cTn id="7" dur="1000"/>
                                        <p:tgtEl>
                                          <p:spTgt spid="1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xEl>
                                              <p:pRg st="1" end="1"/>
                                            </p:txEl>
                                          </p:spTgt>
                                        </p:tgtEl>
                                        <p:attrNameLst>
                                          <p:attrName>style.visibility</p:attrName>
                                        </p:attrNameLst>
                                      </p:cBhvr>
                                      <p:to>
                                        <p:strVal val="visible"/>
                                      </p:to>
                                    </p:set>
                                    <p:animEffect transition="in" filter="fade">
                                      <p:cBhvr>
                                        <p:cTn id="12" dur="1000"/>
                                        <p:tgtEl>
                                          <p:spTgt spid="1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
                                            <p:txEl>
                                              <p:pRg st="2" end="2"/>
                                            </p:txEl>
                                          </p:spTgt>
                                        </p:tgtEl>
                                        <p:attrNameLst>
                                          <p:attrName>style.visibility</p:attrName>
                                        </p:attrNameLst>
                                      </p:cBhvr>
                                      <p:to>
                                        <p:strVal val="visible"/>
                                      </p:to>
                                    </p:set>
                                    <p:animEffect transition="in" filter="fade">
                                      <p:cBhvr>
                                        <p:cTn id="17" dur="1000"/>
                                        <p:tgtEl>
                                          <p:spTgt spid="1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
                                            <p:txEl>
                                              <p:pRg st="3" end="3"/>
                                            </p:txEl>
                                          </p:spTgt>
                                        </p:tgtEl>
                                        <p:attrNameLst>
                                          <p:attrName>style.visibility</p:attrName>
                                        </p:attrNameLst>
                                      </p:cBhvr>
                                      <p:to>
                                        <p:strVal val="visible"/>
                                      </p:to>
                                    </p:set>
                                    <p:animEffect transition="in" filter="fade">
                                      <p:cBhvr>
                                        <p:cTn id="22" dur="1000"/>
                                        <p:tgtEl>
                                          <p:spTgt spid="1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xEl>
                                              <p:pRg st="4" end="4"/>
                                            </p:txEl>
                                          </p:spTgt>
                                        </p:tgtEl>
                                        <p:attrNameLst>
                                          <p:attrName>style.visibility</p:attrName>
                                        </p:attrNameLst>
                                      </p:cBhvr>
                                      <p:to>
                                        <p:strVal val="visible"/>
                                      </p:to>
                                    </p:set>
                                    <p:animEffect transition="in" filter="fade">
                                      <p:cBhvr>
                                        <p:cTn id="27" dur="1000"/>
                                        <p:tgtEl>
                                          <p:spTgt spid="1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
                                            <p:txEl>
                                              <p:pRg st="5" end="5"/>
                                            </p:txEl>
                                          </p:spTgt>
                                        </p:tgtEl>
                                        <p:attrNameLst>
                                          <p:attrName>style.visibility</p:attrName>
                                        </p:attrNameLst>
                                      </p:cBhvr>
                                      <p:to>
                                        <p:strVal val="visible"/>
                                      </p:to>
                                    </p:set>
                                    <p:animEffect transition="in" filter="fade">
                                      <p:cBhvr>
                                        <p:cTn id="32" dur="1000"/>
                                        <p:tgtEl>
                                          <p:spTgt spid="1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7">
                                            <p:txEl>
                                              <p:pRg st="6" end="6"/>
                                            </p:txEl>
                                          </p:spTgt>
                                        </p:tgtEl>
                                        <p:attrNameLst>
                                          <p:attrName>style.visibility</p:attrName>
                                        </p:attrNameLst>
                                      </p:cBhvr>
                                      <p:to>
                                        <p:strVal val="visible"/>
                                      </p:to>
                                    </p:set>
                                    <p:animEffect transition="in" filter="fade">
                                      <p:cBhvr>
                                        <p:cTn id="37" dur="1000"/>
                                        <p:tgtEl>
                                          <p:spTgt spid="13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7">
                                            <p:txEl>
                                              <p:pRg st="7" end="7"/>
                                            </p:txEl>
                                          </p:spTgt>
                                        </p:tgtEl>
                                        <p:attrNameLst>
                                          <p:attrName>style.visibility</p:attrName>
                                        </p:attrNameLst>
                                      </p:cBhvr>
                                      <p:to>
                                        <p:strVal val="visible"/>
                                      </p:to>
                                    </p:set>
                                    <p:animEffect transition="in" filter="fade">
                                      <p:cBhvr>
                                        <p:cTn id="42" dur="1000"/>
                                        <p:tgtEl>
                                          <p:spTgt spid="13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7">
                                            <p:txEl>
                                              <p:pRg st="8" end="8"/>
                                            </p:txEl>
                                          </p:spTgt>
                                        </p:tgtEl>
                                        <p:attrNameLst>
                                          <p:attrName>style.visibility</p:attrName>
                                        </p:attrNameLst>
                                      </p:cBhvr>
                                      <p:to>
                                        <p:strVal val="visible"/>
                                      </p:to>
                                    </p:set>
                                    <p:animEffect transition="in" filter="fade">
                                      <p:cBhvr>
                                        <p:cTn id="47" dur="1000"/>
                                        <p:tgtEl>
                                          <p:spTgt spid="13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7">
                                            <p:txEl>
                                              <p:pRg st="0" end="0"/>
                                            </p:txEl>
                                          </p:spTgt>
                                        </p:tgtEl>
                                        <p:attrNameLst>
                                          <p:attrName>style.visibility</p:attrName>
                                        </p:attrNameLst>
                                      </p:cBhvr>
                                      <p:to>
                                        <p:strVal val="visible"/>
                                      </p:to>
                                    </p:set>
                                    <p:animEffect transition="in" filter="fade">
                                      <p:cBhvr>
                                        <p:cTn id="52" dur="1000"/>
                                        <p:tgtEl>
                                          <p:spTgt spid="13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7">
                                            <p:txEl>
                                              <p:pRg st="1" end="1"/>
                                            </p:txEl>
                                          </p:spTgt>
                                        </p:tgtEl>
                                        <p:attrNameLst>
                                          <p:attrName>style.visibility</p:attrName>
                                        </p:attrNameLst>
                                      </p:cBhvr>
                                      <p:to>
                                        <p:strVal val="visible"/>
                                      </p:to>
                                    </p:set>
                                    <p:animEffect transition="in" filter="fade">
                                      <p:cBhvr>
                                        <p:cTn id="57" dur="1000"/>
                                        <p:tgtEl>
                                          <p:spTgt spid="13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7">
                                            <p:txEl>
                                              <p:pRg st="2" end="2"/>
                                            </p:txEl>
                                          </p:spTgt>
                                        </p:tgtEl>
                                        <p:attrNameLst>
                                          <p:attrName>style.visibility</p:attrName>
                                        </p:attrNameLst>
                                      </p:cBhvr>
                                      <p:to>
                                        <p:strVal val="visible"/>
                                      </p:to>
                                    </p:set>
                                    <p:animEffect transition="in" filter="fade">
                                      <p:cBhvr>
                                        <p:cTn id="62" dur="1000"/>
                                        <p:tgtEl>
                                          <p:spTgt spid="137">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7">
                                            <p:txEl>
                                              <p:pRg st="3" end="3"/>
                                            </p:txEl>
                                          </p:spTgt>
                                        </p:tgtEl>
                                        <p:attrNameLst>
                                          <p:attrName>style.visibility</p:attrName>
                                        </p:attrNameLst>
                                      </p:cBhvr>
                                      <p:to>
                                        <p:strVal val="visible"/>
                                      </p:to>
                                    </p:set>
                                    <p:animEffect transition="in" filter="fade">
                                      <p:cBhvr>
                                        <p:cTn id="67" dur="1000"/>
                                        <p:tgtEl>
                                          <p:spTgt spid="137">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7">
                                            <p:txEl>
                                              <p:pRg st="4" end="4"/>
                                            </p:txEl>
                                          </p:spTgt>
                                        </p:tgtEl>
                                        <p:attrNameLst>
                                          <p:attrName>style.visibility</p:attrName>
                                        </p:attrNameLst>
                                      </p:cBhvr>
                                      <p:to>
                                        <p:strVal val="visible"/>
                                      </p:to>
                                    </p:set>
                                    <p:animEffect transition="in" filter="fade">
                                      <p:cBhvr>
                                        <p:cTn id="72" dur="1000"/>
                                        <p:tgtEl>
                                          <p:spTgt spid="137">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7">
                                            <p:txEl>
                                              <p:pRg st="5" end="5"/>
                                            </p:txEl>
                                          </p:spTgt>
                                        </p:tgtEl>
                                        <p:attrNameLst>
                                          <p:attrName>style.visibility</p:attrName>
                                        </p:attrNameLst>
                                      </p:cBhvr>
                                      <p:to>
                                        <p:strVal val="visible"/>
                                      </p:to>
                                    </p:set>
                                    <p:animEffect transition="in" filter="fade">
                                      <p:cBhvr>
                                        <p:cTn id="77" dur="1000"/>
                                        <p:tgtEl>
                                          <p:spTgt spid="137">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7">
                                            <p:txEl>
                                              <p:pRg st="6" end="6"/>
                                            </p:txEl>
                                          </p:spTgt>
                                        </p:tgtEl>
                                        <p:attrNameLst>
                                          <p:attrName>style.visibility</p:attrName>
                                        </p:attrNameLst>
                                      </p:cBhvr>
                                      <p:to>
                                        <p:strVal val="visible"/>
                                      </p:to>
                                    </p:set>
                                    <p:animEffect transition="in" filter="fade">
                                      <p:cBhvr>
                                        <p:cTn id="82" dur="1000"/>
                                        <p:tgtEl>
                                          <p:spTgt spid="137">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7">
                                            <p:txEl>
                                              <p:pRg st="7" end="7"/>
                                            </p:txEl>
                                          </p:spTgt>
                                        </p:tgtEl>
                                        <p:attrNameLst>
                                          <p:attrName>style.visibility</p:attrName>
                                        </p:attrNameLst>
                                      </p:cBhvr>
                                      <p:to>
                                        <p:strVal val="visible"/>
                                      </p:to>
                                    </p:set>
                                    <p:animEffect transition="in" filter="fade">
                                      <p:cBhvr>
                                        <p:cTn id="87" dur="1000"/>
                                        <p:tgtEl>
                                          <p:spTgt spid="137">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37">
                                            <p:txEl>
                                              <p:pRg st="8" end="8"/>
                                            </p:txEl>
                                          </p:spTgt>
                                        </p:tgtEl>
                                        <p:attrNameLst>
                                          <p:attrName>style.visibility</p:attrName>
                                        </p:attrNameLst>
                                      </p:cBhvr>
                                      <p:to>
                                        <p:strVal val="visible"/>
                                      </p:to>
                                    </p:set>
                                    <p:animEffect transition="in" filter="fade">
                                      <p:cBhvr>
                                        <p:cTn id="92" dur="1000"/>
                                        <p:tgtEl>
                                          <p:spTgt spid="13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343A6B-598C-4DFD-9ED9-DE87F2756FE2}"/>
              </a:ext>
            </a:extLst>
          </p:cNvPr>
          <p:cNvSpPr>
            <a:spLocks noGrp="1"/>
          </p:cNvSpPr>
          <p:nvPr>
            <p:ph type="title"/>
          </p:nvPr>
        </p:nvSpPr>
        <p:spPr/>
        <p:txBody>
          <a:bodyPr/>
          <a:lstStyle/>
          <a:p>
            <a:r>
              <a:rPr lang="fi-FI" dirty="0" err="1"/>
              <a:t>Fallibilismi</a:t>
            </a:r>
            <a:r>
              <a:rPr lang="fi-FI" dirty="0"/>
              <a:t> kpl 13.</a:t>
            </a:r>
          </a:p>
        </p:txBody>
      </p:sp>
      <p:sp>
        <p:nvSpPr>
          <p:cNvPr id="3" name="Tekstin paikkamerkki 2">
            <a:extLst>
              <a:ext uri="{FF2B5EF4-FFF2-40B4-BE49-F238E27FC236}">
                <a16:creationId xmlns:a16="http://schemas.microsoft.com/office/drawing/2014/main" id="{2F408034-8223-46E5-AE0B-B6778474B0C6}"/>
              </a:ext>
            </a:extLst>
          </p:cNvPr>
          <p:cNvSpPr>
            <a:spLocks noGrp="1"/>
          </p:cNvSpPr>
          <p:nvPr>
            <p:ph type="body" idx="1"/>
          </p:nvPr>
        </p:nvSpPr>
        <p:spPr>
          <a:xfrm>
            <a:off x="489285" y="1675481"/>
            <a:ext cx="5181600" cy="4351338"/>
          </a:xfrm>
        </p:spPr>
        <p:txBody>
          <a:bodyPr/>
          <a:lstStyle/>
          <a:p>
            <a:r>
              <a:rPr lang="fi-FI" dirty="0"/>
              <a:t>= hyväksytään </a:t>
            </a:r>
            <a:r>
              <a:rPr lang="fi-FI" b="1" dirty="0"/>
              <a:t>ihmisen tiedon </a:t>
            </a:r>
            <a:r>
              <a:rPr lang="fi-FI" dirty="0"/>
              <a:t>ja </a:t>
            </a:r>
            <a:r>
              <a:rPr lang="fi-FI" b="1" dirty="0"/>
              <a:t>tieteen</a:t>
            </a:r>
            <a:r>
              <a:rPr lang="fi-FI" dirty="0"/>
              <a:t> </a:t>
            </a:r>
            <a:r>
              <a:rPr lang="fi-FI" b="1" dirty="0"/>
              <a:t>erehtyväisyys</a:t>
            </a:r>
          </a:p>
          <a:p>
            <a:pPr marL="50800" indent="0">
              <a:buNone/>
            </a:pPr>
            <a:r>
              <a:rPr lang="fi-FI" dirty="0">
                <a:sym typeface="Wingdings" pitchFamily="2" charset="2"/>
              </a:rPr>
              <a:t></a:t>
            </a:r>
            <a:r>
              <a:rPr lang="fi-FI" dirty="0"/>
              <a:t> tieteen edetessä totena pidettyjä asioita </a:t>
            </a:r>
            <a:r>
              <a:rPr lang="fi-FI" i="1" dirty="0"/>
              <a:t>osoittautuu vääriksi</a:t>
            </a:r>
          </a:p>
          <a:p>
            <a:r>
              <a:rPr lang="fi-FI" dirty="0"/>
              <a:t>Tästä ei silti seuraa, että kaikki tietomme pitäisi hylätä</a:t>
            </a:r>
          </a:p>
        </p:txBody>
      </p:sp>
      <p:sp>
        <p:nvSpPr>
          <p:cNvPr id="4" name="Tekstin paikkamerkki 3">
            <a:extLst>
              <a:ext uri="{FF2B5EF4-FFF2-40B4-BE49-F238E27FC236}">
                <a16:creationId xmlns:a16="http://schemas.microsoft.com/office/drawing/2014/main" id="{50352AE7-ADB4-48A2-AA3E-541537C477BC}"/>
              </a:ext>
            </a:extLst>
          </p:cNvPr>
          <p:cNvSpPr>
            <a:spLocks noGrp="1"/>
          </p:cNvSpPr>
          <p:nvPr>
            <p:ph type="body" idx="2"/>
          </p:nvPr>
        </p:nvSpPr>
        <p:spPr>
          <a:xfrm>
            <a:off x="6172200" y="661737"/>
            <a:ext cx="5181600" cy="5515226"/>
          </a:xfrm>
        </p:spPr>
        <p:txBody>
          <a:bodyPr/>
          <a:lstStyle/>
          <a:p>
            <a:pPr marL="50800" indent="0">
              <a:buNone/>
            </a:pPr>
            <a:r>
              <a:rPr lang="fi-FI" b="1" dirty="0"/>
              <a:t>"Epäillessämme jotakin oletamme aina jotakin muuta todeksi."</a:t>
            </a:r>
            <a:endParaRPr lang="fi-FI" dirty="0"/>
          </a:p>
          <a:p>
            <a:r>
              <a:rPr lang="fi-FI" i="1" dirty="0"/>
              <a:t>Esim. tutkittaessa mikroskoopilla solun rakennetta ja epäiltäessä sitä, ei ole mielekästä epäillä itse mikroskooppia.</a:t>
            </a:r>
          </a:p>
          <a:p>
            <a:r>
              <a:rPr lang="fi-FI" b="1" dirty="0"/>
              <a:t>Wittgenstein</a:t>
            </a:r>
            <a:r>
              <a:rPr lang="fi-FI" dirty="0"/>
              <a:t>: kaikkea tietämäämme ei ole hedelmällistä epäillä yhtä aikaa.</a:t>
            </a:r>
          </a:p>
        </p:txBody>
      </p:sp>
    </p:spTree>
    <p:extLst>
      <p:ext uri="{BB962C8B-B14F-4D97-AF65-F5344CB8AC3E}">
        <p14:creationId xmlns:p14="http://schemas.microsoft.com/office/powerpoint/2010/main" val="1804188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B200EE-BF64-8E45-9109-D60AC6E83E13}"/>
              </a:ext>
            </a:extLst>
          </p:cNvPr>
          <p:cNvSpPr>
            <a:spLocks noGrp="1"/>
          </p:cNvSpPr>
          <p:nvPr>
            <p:ph type="title"/>
          </p:nvPr>
        </p:nvSpPr>
        <p:spPr/>
        <p:txBody>
          <a:bodyPr/>
          <a:lstStyle/>
          <a:p>
            <a:r>
              <a:rPr lang="fi-FI" dirty="0"/>
              <a:t>Tiedon klassinen määritelmä (Platon)</a:t>
            </a:r>
          </a:p>
        </p:txBody>
      </p:sp>
      <p:sp>
        <p:nvSpPr>
          <p:cNvPr id="3" name="Tekstin paikkamerkki 2">
            <a:extLst>
              <a:ext uri="{FF2B5EF4-FFF2-40B4-BE49-F238E27FC236}">
                <a16:creationId xmlns:a16="http://schemas.microsoft.com/office/drawing/2014/main" id="{76FDE699-2F32-5949-8663-E430C74EC772}"/>
              </a:ext>
            </a:extLst>
          </p:cNvPr>
          <p:cNvSpPr>
            <a:spLocks noGrp="1"/>
          </p:cNvSpPr>
          <p:nvPr>
            <p:ph type="body" idx="1"/>
          </p:nvPr>
        </p:nvSpPr>
        <p:spPr>
          <a:xfrm>
            <a:off x="838199" y="1825625"/>
            <a:ext cx="8161421" cy="4351338"/>
          </a:xfrm>
        </p:spPr>
        <p:txBody>
          <a:bodyPr/>
          <a:lstStyle/>
          <a:p>
            <a:r>
              <a:rPr lang="fi-FI" sz="4800" dirty="0"/>
              <a:t>Tieto on..</a:t>
            </a:r>
          </a:p>
          <a:p>
            <a:r>
              <a:rPr lang="fi-FI" sz="4800" i="1" dirty="0"/>
              <a:t>1. Hyvin perusteltu</a:t>
            </a:r>
          </a:p>
          <a:p>
            <a:r>
              <a:rPr lang="fi-FI" sz="4800" i="1" dirty="0"/>
              <a:t>2. Tosi</a:t>
            </a:r>
          </a:p>
          <a:p>
            <a:r>
              <a:rPr lang="fi-FI" sz="4800" i="1" dirty="0"/>
              <a:t>3. Uskomus</a:t>
            </a:r>
          </a:p>
        </p:txBody>
      </p:sp>
      <p:sp>
        <p:nvSpPr>
          <p:cNvPr id="4" name="Tekstin paikkamerkki 3">
            <a:extLst>
              <a:ext uri="{FF2B5EF4-FFF2-40B4-BE49-F238E27FC236}">
                <a16:creationId xmlns:a16="http://schemas.microsoft.com/office/drawing/2014/main" id="{B1413C30-E351-0540-9A53-1ACAB02123F0}"/>
              </a:ext>
            </a:extLst>
          </p:cNvPr>
          <p:cNvSpPr>
            <a:spLocks noGrp="1"/>
          </p:cNvSpPr>
          <p:nvPr>
            <p:ph type="body" idx="2"/>
          </p:nvPr>
        </p:nvSpPr>
        <p:spPr/>
        <p:txBody>
          <a:bodyPr/>
          <a:lstStyle/>
          <a:p>
            <a:endParaRPr lang="fi-FI"/>
          </a:p>
        </p:txBody>
      </p:sp>
    </p:spTree>
    <p:extLst>
      <p:ext uri="{BB962C8B-B14F-4D97-AF65-F5344CB8AC3E}">
        <p14:creationId xmlns:p14="http://schemas.microsoft.com/office/powerpoint/2010/main" val="13914124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90"/>
          <p:cNvSpPr txBox="1">
            <a:spLocks noGrp="1"/>
          </p:cNvSpPr>
          <p:nvPr>
            <p:ph type="title"/>
          </p:nvPr>
        </p:nvSpPr>
        <p:spPr>
          <a:xfrm>
            <a:off x="301875" y="365125"/>
            <a:ext cx="11445300" cy="1325700"/>
          </a:xfrm>
          <a:prstGeom prst="rect">
            <a:avLst/>
          </a:prstGeom>
        </p:spPr>
        <p:txBody>
          <a:bodyPr spcFirstLastPara="1" wrap="square" lIns="91425" tIns="91425" rIns="91425" bIns="91425" anchor="ctr" anchorCtr="0">
            <a:noAutofit/>
          </a:bodyPr>
          <a:lstStyle/>
          <a:p>
            <a:r>
              <a:rPr lang="fi-FI" b="1" dirty="0" err="1"/>
              <a:t>Gettier</a:t>
            </a:r>
            <a:r>
              <a:rPr lang="fi-FI" b="1" dirty="0"/>
              <a:t>-ongelma</a:t>
            </a:r>
            <a:r>
              <a:rPr lang="fi-FI" dirty="0"/>
              <a:t>: arvosteli klassista tiedon määritelmää kpl 13.</a:t>
            </a:r>
            <a:endParaRPr dirty="0"/>
          </a:p>
        </p:txBody>
      </p:sp>
      <p:sp>
        <p:nvSpPr>
          <p:cNvPr id="675" name="Google Shape;675;p90"/>
          <p:cNvSpPr txBox="1">
            <a:spLocks noGrp="1"/>
          </p:cNvSpPr>
          <p:nvPr>
            <p:ph type="body" idx="1"/>
          </p:nvPr>
        </p:nvSpPr>
        <p:spPr>
          <a:xfrm>
            <a:off x="412025" y="1602325"/>
            <a:ext cx="11445300" cy="49077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500"/>
              </a:spcBef>
              <a:spcAft>
                <a:spcPts val="0"/>
              </a:spcAft>
              <a:buSzPts val="3000"/>
              <a:buFont typeface="Verdana"/>
              <a:buChar char="•"/>
            </a:pPr>
            <a:r>
              <a:rPr lang="fi-FI" sz="3000" dirty="0">
                <a:latin typeface="Verdana"/>
                <a:ea typeface="Verdana"/>
                <a:cs typeface="Verdana"/>
                <a:sym typeface="Verdana"/>
              </a:rPr>
              <a:t>Onko “</a:t>
            </a:r>
            <a:r>
              <a:rPr lang="fi-FI" sz="3000" i="1" dirty="0">
                <a:latin typeface="Verdana"/>
                <a:ea typeface="Verdana"/>
                <a:cs typeface="Verdana"/>
                <a:sym typeface="Verdana"/>
              </a:rPr>
              <a:t>hyvin perusteltu, tosi, uskomus” (Platon) </a:t>
            </a:r>
            <a:r>
              <a:rPr lang="fi-FI" sz="3000" dirty="0">
                <a:latin typeface="Verdana"/>
                <a:ea typeface="Verdana"/>
                <a:cs typeface="Verdana"/>
                <a:sym typeface="Verdana"/>
              </a:rPr>
              <a:t>aina tietoa?</a:t>
            </a:r>
            <a:endParaRPr sz="3000" dirty="0">
              <a:latin typeface="Verdana"/>
              <a:ea typeface="Verdana"/>
              <a:cs typeface="Verdana"/>
              <a:sym typeface="Verdana"/>
            </a:endParaRPr>
          </a:p>
          <a:p>
            <a:pPr marL="0" lvl="0" indent="0" algn="l" rtl="0">
              <a:lnSpc>
                <a:spcPct val="115000"/>
              </a:lnSpc>
              <a:spcBef>
                <a:spcPts val="500"/>
              </a:spcBef>
              <a:spcAft>
                <a:spcPts val="0"/>
              </a:spcAft>
              <a:buClr>
                <a:schemeClr val="dk1"/>
              </a:buClr>
              <a:buSzPts val="1100"/>
              <a:buFont typeface="Arial"/>
              <a:buNone/>
            </a:pPr>
            <a:r>
              <a:rPr lang="fi-FI" sz="3000" dirty="0">
                <a:latin typeface="Arial"/>
                <a:ea typeface="Arial"/>
                <a:cs typeface="Arial"/>
                <a:sym typeface="Arial"/>
              </a:rPr>
              <a:t>•</a:t>
            </a:r>
            <a:r>
              <a:rPr lang="fi-FI" sz="3000" b="1" dirty="0">
                <a:latin typeface="Verdana"/>
                <a:ea typeface="Verdana"/>
                <a:cs typeface="Verdana"/>
                <a:sym typeface="Verdana"/>
              </a:rPr>
              <a:t>Edmund </a:t>
            </a:r>
            <a:r>
              <a:rPr lang="fi-FI" sz="3000" b="1" dirty="0" err="1">
                <a:latin typeface="Verdana"/>
                <a:ea typeface="Verdana"/>
                <a:cs typeface="Verdana"/>
                <a:sym typeface="Verdana"/>
              </a:rPr>
              <a:t>Gettier</a:t>
            </a:r>
            <a:r>
              <a:rPr lang="fi-FI" sz="3000" b="1" dirty="0">
                <a:latin typeface="Verdana"/>
                <a:ea typeface="Verdana"/>
                <a:cs typeface="Verdana"/>
                <a:sym typeface="Verdana"/>
              </a:rPr>
              <a:t> </a:t>
            </a:r>
            <a:r>
              <a:rPr lang="fi-FI" sz="3000" dirty="0">
                <a:latin typeface="Verdana"/>
                <a:ea typeface="Verdana"/>
                <a:cs typeface="Verdana"/>
                <a:sym typeface="Verdana"/>
              </a:rPr>
              <a:t>keksi kuuluisia vastaesimerkkejä tiedon klassiselle määritelmälle.</a:t>
            </a:r>
            <a:endParaRPr sz="3000">
              <a:latin typeface="Verdana"/>
              <a:ea typeface="Verdana"/>
              <a:cs typeface="Verdana"/>
              <a:sym typeface="Verdana"/>
            </a:endParaRPr>
          </a:p>
          <a:p>
            <a:pPr indent="-419100">
              <a:lnSpc>
                <a:spcPct val="115000"/>
              </a:lnSpc>
              <a:spcBef>
                <a:spcPts val="500"/>
              </a:spcBef>
              <a:buSzPts val="3000"/>
              <a:buFont typeface="Verdana"/>
              <a:buChar char="•"/>
            </a:pPr>
            <a:r>
              <a:rPr lang="fi-FI" sz="3000" i="1" u="sng" dirty="0">
                <a:latin typeface="Verdana"/>
                <a:ea typeface="Verdana"/>
                <a:cs typeface="Verdana"/>
                <a:sym typeface="Verdana"/>
              </a:rPr>
              <a:t>Välillä voi olla </a:t>
            </a:r>
            <a:r>
              <a:rPr lang="fi-FI" sz="3000" b="1" i="1" u="sng" dirty="0">
                <a:latin typeface="Verdana"/>
                <a:ea typeface="Verdana"/>
                <a:cs typeface="Verdana"/>
                <a:sym typeface="Verdana"/>
              </a:rPr>
              <a:t>sattumalta </a:t>
            </a:r>
            <a:r>
              <a:rPr lang="fi-FI" sz="3000" i="1" u="sng" dirty="0">
                <a:latin typeface="Verdana"/>
                <a:ea typeface="Verdana"/>
                <a:cs typeface="Verdana"/>
                <a:sym typeface="Verdana"/>
              </a:rPr>
              <a:t>oikeassa.</a:t>
            </a:r>
            <a:r>
              <a:rPr lang="fi-FI" sz="3000" dirty="0">
                <a:latin typeface="Verdana"/>
                <a:ea typeface="Verdana"/>
                <a:cs typeface="Verdana"/>
                <a:sym typeface="Verdana"/>
              </a:rPr>
              <a:t> Klassisen tiedon määritelmän vaatimukset täyttyvät, mutta silti kyse ei ole tiedosta.</a:t>
            </a:r>
            <a:endParaRPr sz="3000" dirty="0">
              <a:latin typeface="Verdana"/>
              <a:ea typeface="Verdana"/>
              <a:cs typeface="Verdana"/>
            </a:endParaRPr>
          </a:p>
          <a:p>
            <a:pPr marL="0" lvl="0" indent="0" algn="l" rtl="0">
              <a:spcBef>
                <a:spcPts val="1000"/>
              </a:spcBef>
              <a:spcAft>
                <a:spcPts val="0"/>
              </a:spcAft>
              <a:buNone/>
            </a:pPr>
            <a:endParaRPr sz="3000"/>
          </a:p>
        </p:txBody>
      </p:sp>
      <p:sp>
        <p:nvSpPr>
          <p:cNvPr id="676" name="Google Shape;676;p90"/>
          <p:cNvSpPr txBox="1">
            <a:spLocks noGrp="1"/>
          </p:cNvSpPr>
          <p:nvPr>
            <p:ph type="body" idx="2"/>
          </p:nvPr>
        </p:nvSpPr>
        <p:spPr>
          <a:xfrm>
            <a:off x="8089541" y="-1147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9"/>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9"/>
          <p:cNvSpPr txBox="1">
            <a:spLocks noGrp="1"/>
          </p:cNvSpPr>
          <p:nvPr>
            <p:ph type="body" idx="1"/>
          </p:nvPr>
        </p:nvSpPr>
        <p:spPr>
          <a:xfrm>
            <a:off x="64840" y="38999"/>
            <a:ext cx="5970935" cy="6645176"/>
          </a:xfrm>
          <a:prstGeom prst="rect">
            <a:avLst/>
          </a:prstGeom>
        </p:spPr>
        <p:txBody>
          <a:bodyPr spcFirstLastPara="1" wrap="square" lIns="91425" tIns="91425" rIns="91425" bIns="91425" anchor="t" anchorCtr="0">
            <a:noAutofit/>
          </a:bodyPr>
          <a:lstStyle/>
          <a:p>
            <a:pPr marL="0" indent="0">
              <a:lnSpc>
                <a:spcPct val="115000"/>
              </a:lnSpc>
              <a:spcBef>
                <a:spcPts val="500"/>
              </a:spcBef>
              <a:buSzPts val="1100"/>
              <a:buNone/>
            </a:pPr>
            <a:r>
              <a:rPr lang="fi-FI" sz="2000" b="1" dirty="0">
                <a:latin typeface="Verdana"/>
                <a:ea typeface="Verdana"/>
                <a:cs typeface="Verdana"/>
                <a:sym typeface="Verdana"/>
              </a:rPr>
              <a:t>Ajat ystäviesi kanssa maaseudulla. Näet punaisia latoja muistuttavia rakennelmia. Osoitat yhtä niistä ja huudahdat: ”Katsokaa! Tuolla on punainen lato!” Osoittamasi asia on kuin onkin punainen lato, </a:t>
            </a:r>
            <a:r>
              <a:rPr lang="fi-FI" sz="2000" b="1" i="1" dirty="0">
                <a:latin typeface="Verdana"/>
                <a:ea typeface="Verdana"/>
                <a:cs typeface="Verdana"/>
                <a:sym typeface="Verdana"/>
              </a:rPr>
              <a:t>mutta viereiset rakennelmat ovat elokuvan kuvauksia varten pystytettyjä kulisseja</a:t>
            </a:r>
            <a:r>
              <a:rPr lang="fi-FI" sz="2000" b="1" dirty="0">
                <a:latin typeface="Verdana"/>
                <a:ea typeface="Verdana"/>
                <a:cs typeface="Verdana"/>
                <a:sym typeface="Verdana"/>
              </a:rPr>
              <a:t>. Tiesitkö siis osoittavasi punaista latoa? Sinulla oli </a:t>
            </a:r>
            <a:r>
              <a:rPr lang="fi-FI" sz="2000" b="1" i="1" u="sng" dirty="0">
                <a:latin typeface="Verdana"/>
                <a:ea typeface="Verdana"/>
                <a:cs typeface="Verdana"/>
                <a:sym typeface="Verdana"/>
              </a:rPr>
              <a:t>hyvät perusteet</a:t>
            </a:r>
            <a:r>
              <a:rPr lang="fi-FI" sz="2000" b="1" i="1" dirty="0">
                <a:latin typeface="Verdana"/>
                <a:ea typeface="Verdana"/>
                <a:cs typeface="Verdana"/>
                <a:sym typeface="Verdana"/>
              </a:rPr>
              <a:t> </a:t>
            </a:r>
            <a:r>
              <a:rPr lang="fi-FI" sz="2000" b="1" dirty="0">
                <a:latin typeface="Verdana"/>
                <a:ea typeface="Verdana"/>
                <a:cs typeface="Verdana"/>
                <a:sym typeface="Verdana"/>
              </a:rPr>
              <a:t>(näköhavainto) </a:t>
            </a:r>
            <a:r>
              <a:rPr lang="fi-FI" sz="2000" b="1" u="sng" dirty="0">
                <a:latin typeface="Verdana"/>
                <a:ea typeface="Verdana"/>
                <a:cs typeface="Verdana"/>
                <a:sym typeface="Verdana"/>
              </a:rPr>
              <a:t>uskoa näin</a:t>
            </a:r>
            <a:r>
              <a:rPr lang="fi-FI" sz="2000" b="1" dirty="0">
                <a:latin typeface="Verdana"/>
                <a:ea typeface="Verdana"/>
                <a:cs typeface="Verdana"/>
                <a:sym typeface="Verdana"/>
              </a:rPr>
              <a:t>, </a:t>
            </a:r>
            <a:r>
              <a:rPr lang="fi-FI" sz="2000" b="1" i="1" dirty="0">
                <a:latin typeface="Verdana"/>
                <a:ea typeface="Verdana"/>
                <a:cs typeface="Verdana"/>
                <a:sym typeface="Verdana"/>
              </a:rPr>
              <a:t>ja </a:t>
            </a:r>
            <a:r>
              <a:rPr lang="fi-FI" sz="2000" b="1" i="1" u="sng" dirty="0">
                <a:latin typeface="Verdana"/>
                <a:ea typeface="Verdana"/>
                <a:cs typeface="Verdana"/>
                <a:sym typeface="Verdana"/>
              </a:rPr>
              <a:t>uskomuksesi oli myös tosi</a:t>
            </a:r>
            <a:r>
              <a:rPr lang="fi-FI" sz="2000" b="1" dirty="0">
                <a:latin typeface="Verdana"/>
                <a:ea typeface="Verdana"/>
                <a:cs typeface="Verdana"/>
                <a:sym typeface="Verdana"/>
              </a:rPr>
              <a:t>. Toisaalta olisit yhtä hyvin voinut osoittaa viereistä kulissilatoa ja todeta saman, jolloin olisit ollut väärässä. Onko perusteltu tosi uskomus tietoa, jos sitä ei voi erottaa virheellisestä uskomuksesta? </a:t>
            </a:r>
            <a:r>
              <a:rPr lang="fi-FI" sz="2000" b="1" u="sng" dirty="0">
                <a:latin typeface="Verdana"/>
                <a:ea typeface="Verdana"/>
                <a:cs typeface="Verdana"/>
                <a:sym typeface="Verdana"/>
              </a:rPr>
              <a:t>Ei aina, voi olla sattumalta oikeassa.</a:t>
            </a:r>
            <a:endParaRPr lang="fi-FI" sz="2000" b="1" u="sng">
              <a:latin typeface="Verdana"/>
              <a:ea typeface="Verdana"/>
              <a:cs typeface="Verdana"/>
            </a:endParaRPr>
          </a:p>
          <a:p>
            <a:pPr marL="0" lvl="0" indent="0" algn="l" rtl="0">
              <a:spcBef>
                <a:spcPts val="1000"/>
              </a:spcBef>
              <a:spcAft>
                <a:spcPts val="0"/>
              </a:spcAft>
              <a:buNone/>
            </a:pPr>
            <a:endParaRPr/>
          </a:p>
        </p:txBody>
      </p:sp>
      <p:sp>
        <p:nvSpPr>
          <p:cNvPr id="667" name="Google Shape;667;p89"/>
          <p:cNvSpPr txBox="1">
            <a:spLocks noGrp="1"/>
          </p:cNvSpPr>
          <p:nvPr>
            <p:ph type="body" idx="2"/>
          </p:nvPr>
        </p:nvSpPr>
        <p:spPr>
          <a:xfrm>
            <a:off x="6172200" y="1825625"/>
            <a:ext cx="5181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668" name="Google Shape;668;p89"/>
          <p:cNvPicPr preferRelativeResize="0"/>
          <p:nvPr/>
        </p:nvPicPr>
        <p:blipFill>
          <a:blip r:embed="rId3">
            <a:alphaModFix/>
          </a:blip>
          <a:stretch>
            <a:fillRect/>
          </a:stretch>
        </p:blipFill>
        <p:spPr>
          <a:xfrm>
            <a:off x="6035750" y="768988"/>
            <a:ext cx="6096000" cy="4867275"/>
          </a:xfrm>
          <a:prstGeom prst="rect">
            <a:avLst/>
          </a:prstGeom>
          <a:noFill/>
          <a:ln>
            <a:noFill/>
          </a:ln>
        </p:spPr>
      </p:pic>
      <p:sp>
        <p:nvSpPr>
          <p:cNvPr id="669" name="Google Shape;669;p89"/>
          <p:cNvSpPr txBox="1"/>
          <p:nvPr/>
        </p:nvSpPr>
        <p:spPr>
          <a:xfrm>
            <a:off x="6093900" y="5820350"/>
            <a:ext cx="5735400" cy="9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2400" b="1">
                <a:latin typeface="Calibri"/>
                <a:ea typeface="Calibri"/>
                <a:cs typeface="Calibri"/>
                <a:sym typeface="Calibri"/>
              </a:rPr>
              <a:t>Gettierin ongelma</a:t>
            </a:r>
            <a:endParaRPr sz="2400" b="1">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6D542F-FD36-45BC-A96D-5E2050DB714B}"/>
              </a:ext>
            </a:extLst>
          </p:cNvPr>
          <p:cNvSpPr>
            <a:spLocks noGrp="1"/>
          </p:cNvSpPr>
          <p:nvPr>
            <p:ph type="title"/>
          </p:nvPr>
        </p:nvSpPr>
        <p:spPr/>
        <p:txBody>
          <a:bodyPr/>
          <a:lstStyle/>
          <a:p>
            <a:r>
              <a:rPr lang="fi-FI" dirty="0"/>
              <a:t>Logiikka</a:t>
            </a:r>
          </a:p>
        </p:txBody>
      </p:sp>
      <p:sp>
        <p:nvSpPr>
          <p:cNvPr id="3" name="Tekstin paikkamerkki 2">
            <a:extLst>
              <a:ext uri="{FF2B5EF4-FFF2-40B4-BE49-F238E27FC236}">
                <a16:creationId xmlns:a16="http://schemas.microsoft.com/office/drawing/2014/main" id="{6995C2EE-FC9D-4E99-808D-F23FDF92481B}"/>
              </a:ext>
            </a:extLst>
          </p:cNvPr>
          <p:cNvSpPr>
            <a:spLocks noGrp="1"/>
          </p:cNvSpPr>
          <p:nvPr>
            <p:ph type="body" idx="1"/>
          </p:nvPr>
        </p:nvSpPr>
        <p:spPr>
          <a:xfrm>
            <a:off x="176842" y="1690688"/>
            <a:ext cx="5842958" cy="4486275"/>
          </a:xfrm>
        </p:spPr>
        <p:txBody>
          <a:bodyPr/>
          <a:lstStyle/>
          <a:p>
            <a:pPr marL="50800" indent="0">
              <a:buNone/>
            </a:pPr>
            <a:r>
              <a:rPr lang="fi-FI" dirty="0"/>
              <a:t>= </a:t>
            </a:r>
            <a:r>
              <a:rPr lang="fi-FI" b="1" dirty="0"/>
              <a:t>johdonmukaisen päättelyn taito</a:t>
            </a:r>
          </a:p>
          <a:p>
            <a:pPr lvl="1"/>
            <a:r>
              <a:rPr lang="fi-FI" sz="2800" i="1" dirty="0"/>
              <a:t>Matematiikka</a:t>
            </a:r>
          </a:p>
          <a:p>
            <a:pPr lvl="1"/>
            <a:r>
              <a:rPr lang="fi-FI" sz="2800" i="1" dirty="0"/>
              <a:t>Kielifilosofia:</a:t>
            </a:r>
            <a:r>
              <a:rPr lang="fi-FI" sz="2800" dirty="0"/>
              <a:t> kielellisten lauseiden loogisuuden tutkimus</a:t>
            </a:r>
          </a:p>
          <a:p>
            <a:pPr marL="533400" lvl="1" indent="0">
              <a:buNone/>
            </a:pPr>
            <a:r>
              <a:rPr lang="fi-FI" sz="2800" b="1" dirty="0"/>
              <a:t>Syllogismi:</a:t>
            </a:r>
            <a:r>
              <a:rPr lang="fi-FI" sz="2800" dirty="0"/>
              <a:t> premissien ja johtopäätöksen suhde on välttämätön</a:t>
            </a:r>
          </a:p>
          <a:p>
            <a:pPr marL="533400" lvl="1" indent="0">
              <a:buNone/>
            </a:pPr>
            <a:r>
              <a:rPr lang="fi-FI" sz="2800" b="1" dirty="0"/>
              <a:t>Deduktiivinen tai looginen päättely:</a:t>
            </a:r>
            <a:r>
              <a:rPr lang="fi-FI" sz="2800" dirty="0"/>
              <a:t> päättely, jossa johtopäätös seuraa välttämättä premisseistä</a:t>
            </a:r>
          </a:p>
          <a:p>
            <a:pPr marL="533400" lvl="1" indent="0">
              <a:buNone/>
            </a:pPr>
            <a:endParaRPr lang="fi-FI" sz="2800" dirty="0"/>
          </a:p>
          <a:p>
            <a:pPr marL="533400" lvl="1" indent="0">
              <a:buNone/>
            </a:pPr>
            <a:endParaRPr lang="fi-FI" sz="2800" dirty="0"/>
          </a:p>
          <a:p>
            <a:pPr marL="533400" lvl="1" indent="0">
              <a:buNone/>
            </a:pPr>
            <a:endParaRPr lang="fi-FI" dirty="0"/>
          </a:p>
        </p:txBody>
      </p:sp>
      <p:sp>
        <p:nvSpPr>
          <p:cNvPr id="4" name="Tekstin paikkamerkki 3">
            <a:extLst>
              <a:ext uri="{FF2B5EF4-FFF2-40B4-BE49-F238E27FC236}">
                <a16:creationId xmlns:a16="http://schemas.microsoft.com/office/drawing/2014/main" id="{9BFD1A8C-7969-43A8-BD6A-DDBDE999E4C5}"/>
              </a:ext>
            </a:extLst>
          </p:cNvPr>
          <p:cNvSpPr>
            <a:spLocks noGrp="1"/>
          </p:cNvSpPr>
          <p:nvPr>
            <p:ph type="body" idx="2"/>
          </p:nvPr>
        </p:nvSpPr>
        <p:spPr>
          <a:xfrm>
            <a:off x="6172200" y="1825625"/>
            <a:ext cx="5181600" cy="1061954"/>
          </a:xfrm>
        </p:spPr>
        <p:txBody>
          <a:bodyPr/>
          <a:lstStyle/>
          <a:p>
            <a:r>
              <a:rPr lang="fi-FI" dirty="0"/>
              <a:t>Syllogismeissa erotettava premissien </a:t>
            </a:r>
            <a:r>
              <a:rPr lang="fi-FI" i="1" dirty="0"/>
              <a:t>muoto </a:t>
            </a:r>
            <a:r>
              <a:rPr lang="fi-FI" dirty="0"/>
              <a:t>ja </a:t>
            </a:r>
            <a:r>
              <a:rPr lang="fi-FI" i="1" dirty="0"/>
              <a:t>sisältö</a:t>
            </a:r>
          </a:p>
          <a:p>
            <a:endParaRPr lang="fi-FI" i="1" dirty="0"/>
          </a:p>
          <a:p>
            <a:endParaRPr lang="fi-FI" i="1" dirty="0"/>
          </a:p>
        </p:txBody>
      </p:sp>
      <p:pic>
        <p:nvPicPr>
          <p:cNvPr id="2054" name="Picture 6" descr="logiikka | Lokaviikot.fi">
            <a:extLst>
              <a:ext uri="{FF2B5EF4-FFF2-40B4-BE49-F238E27FC236}">
                <a16:creationId xmlns:a16="http://schemas.microsoft.com/office/drawing/2014/main" id="{52E0AC0E-C8CF-EF4A-913D-ABE121805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3429000"/>
            <a:ext cx="29464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8607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06CDAD-36AA-4D7A-A167-65C9575A63BD}"/>
              </a:ext>
            </a:extLst>
          </p:cNvPr>
          <p:cNvSpPr>
            <a:spLocks noGrp="1"/>
          </p:cNvSpPr>
          <p:nvPr>
            <p:ph type="title"/>
          </p:nvPr>
        </p:nvSpPr>
        <p:spPr/>
        <p:txBody>
          <a:bodyPr/>
          <a:lstStyle/>
          <a:p>
            <a:r>
              <a:rPr lang="fi-FI" dirty="0"/>
              <a:t>Logiikka</a:t>
            </a:r>
          </a:p>
        </p:txBody>
      </p:sp>
      <p:sp>
        <p:nvSpPr>
          <p:cNvPr id="3" name="Tekstin paikkamerkki 2">
            <a:extLst>
              <a:ext uri="{FF2B5EF4-FFF2-40B4-BE49-F238E27FC236}">
                <a16:creationId xmlns:a16="http://schemas.microsoft.com/office/drawing/2014/main" id="{D384A40A-36FC-4F8D-AFBA-DC25A8C2B098}"/>
              </a:ext>
            </a:extLst>
          </p:cNvPr>
          <p:cNvSpPr>
            <a:spLocks noGrp="1"/>
          </p:cNvSpPr>
          <p:nvPr>
            <p:ph type="body" idx="1"/>
          </p:nvPr>
        </p:nvSpPr>
        <p:spPr/>
        <p:txBody>
          <a:bodyPr/>
          <a:lstStyle/>
          <a:p>
            <a:r>
              <a:rPr lang="fi-FI" b="1" dirty="0"/>
              <a:t>Symbolinen logiikka:</a:t>
            </a:r>
            <a:r>
              <a:rPr lang="fi-FI" dirty="0"/>
              <a:t> matematiikkaa ja tietojenkäsittelytiedettä sivuava logiikan ala</a:t>
            </a:r>
          </a:p>
          <a:p>
            <a:r>
              <a:rPr lang="fi-FI" b="1"/>
              <a:t>Lauselogiikka (syllogistinen logiikka):</a:t>
            </a:r>
            <a:r>
              <a:rPr lang="fi-FI"/>
              <a:t> </a:t>
            </a:r>
            <a:r>
              <a:rPr lang="fi-FI" dirty="0"/>
              <a:t>väitelauseiden loogisuuden erittelyä</a:t>
            </a:r>
          </a:p>
        </p:txBody>
      </p:sp>
      <p:sp>
        <p:nvSpPr>
          <p:cNvPr id="4" name="Tekstin paikkamerkki 3">
            <a:extLst>
              <a:ext uri="{FF2B5EF4-FFF2-40B4-BE49-F238E27FC236}">
                <a16:creationId xmlns:a16="http://schemas.microsoft.com/office/drawing/2014/main" id="{4031CAB2-98D8-44AA-B341-2865D01A9BE0}"/>
              </a:ext>
            </a:extLst>
          </p:cNvPr>
          <p:cNvSpPr>
            <a:spLocks noGrp="1"/>
          </p:cNvSpPr>
          <p:nvPr>
            <p:ph type="body" idx="2"/>
          </p:nvPr>
        </p:nvSpPr>
        <p:spPr>
          <a:xfrm>
            <a:off x="9701462" y="2097115"/>
            <a:ext cx="2778201" cy="2546074"/>
          </a:xfrm>
        </p:spPr>
        <p:txBody>
          <a:bodyPr/>
          <a:lstStyle/>
          <a:p>
            <a:endParaRPr lang="fi-FI" dirty="0"/>
          </a:p>
        </p:txBody>
      </p:sp>
      <p:pic>
        <p:nvPicPr>
          <p:cNvPr id="1026" name="Picture 2" descr="Matemaattinen logiikka, mitä tutkimuksia, tyyppejä / matematiikka |  Thpanorama - Tee itsesi paremmin tänään!">
            <a:extLst>
              <a:ext uri="{FF2B5EF4-FFF2-40B4-BE49-F238E27FC236}">
                <a16:creationId xmlns:a16="http://schemas.microsoft.com/office/drawing/2014/main" id="{A4BAA4D5-A653-6E4F-882C-3E36E2D04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272" y="1311442"/>
            <a:ext cx="4869215" cy="401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5678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9C2C4F-7C29-4BB6-8B21-C7B7FFC49AED}"/>
              </a:ext>
            </a:extLst>
          </p:cNvPr>
          <p:cNvSpPr>
            <a:spLocks noGrp="1"/>
          </p:cNvSpPr>
          <p:nvPr>
            <p:ph type="title"/>
          </p:nvPr>
        </p:nvSpPr>
        <p:spPr/>
        <p:txBody>
          <a:bodyPr/>
          <a:lstStyle/>
          <a:p>
            <a:r>
              <a:rPr lang="fi-FI" dirty="0"/>
              <a:t>Logiikka</a:t>
            </a:r>
          </a:p>
        </p:txBody>
      </p:sp>
      <p:sp>
        <p:nvSpPr>
          <p:cNvPr id="3" name="Tekstin paikkamerkki 2">
            <a:extLst>
              <a:ext uri="{FF2B5EF4-FFF2-40B4-BE49-F238E27FC236}">
                <a16:creationId xmlns:a16="http://schemas.microsoft.com/office/drawing/2014/main" id="{33E50B6C-854F-40FD-BF8B-45C86EC64CAF}"/>
              </a:ext>
            </a:extLst>
          </p:cNvPr>
          <p:cNvSpPr>
            <a:spLocks noGrp="1"/>
          </p:cNvSpPr>
          <p:nvPr>
            <p:ph type="body" idx="1"/>
          </p:nvPr>
        </p:nvSpPr>
        <p:spPr/>
        <p:txBody>
          <a:bodyPr/>
          <a:lstStyle/>
          <a:p>
            <a:r>
              <a:rPr lang="fi-FI" b="1" dirty="0"/>
              <a:t>1. Modus </a:t>
            </a:r>
            <a:r>
              <a:rPr lang="fi-FI" b="1" dirty="0" err="1"/>
              <a:t>ponendo</a:t>
            </a:r>
            <a:r>
              <a:rPr lang="fi-FI" b="1" dirty="0"/>
              <a:t> </a:t>
            </a:r>
            <a:r>
              <a:rPr lang="fi-FI" b="1" dirty="0" err="1"/>
              <a:t>ponens</a:t>
            </a:r>
            <a:r>
              <a:rPr lang="fi-FI" b="1" dirty="0"/>
              <a:t> (myöntämällä myöntäminen)</a:t>
            </a:r>
          </a:p>
          <a:p>
            <a:endParaRPr lang="fi-FI" dirty="0"/>
          </a:p>
          <a:p>
            <a:r>
              <a:rPr lang="fi-FI" dirty="0"/>
              <a:t>Premissi 1: Jos aurinko laskee, tarvitsen villapaidan.</a:t>
            </a:r>
          </a:p>
          <a:p>
            <a:r>
              <a:rPr lang="fi-FI" dirty="0"/>
              <a:t>Premissi 2: Aurinko laskee.</a:t>
            </a:r>
          </a:p>
          <a:p>
            <a:r>
              <a:rPr lang="fi-FI" dirty="0"/>
              <a:t>Johtopäätös: Tarvitsen villapaidan.</a:t>
            </a:r>
          </a:p>
          <a:p>
            <a:endParaRPr lang="fi-FI" dirty="0"/>
          </a:p>
        </p:txBody>
      </p:sp>
      <p:sp>
        <p:nvSpPr>
          <p:cNvPr id="4" name="Tekstin paikkamerkki 3">
            <a:extLst>
              <a:ext uri="{FF2B5EF4-FFF2-40B4-BE49-F238E27FC236}">
                <a16:creationId xmlns:a16="http://schemas.microsoft.com/office/drawing/2014/main" id="{B6482F6B-B758-4687-9427-4A996AE69CBC}"/>
              </a:ext>
            </a:extLst>
          </p:cNvPr>
          <p:cNvSpPr>
            <a:spLocks noGrp="1"/>
          </p:cNvSpPr>
          <p:nvPr>
            <p:ph type="body" idx="2"/>
          </p:nvPr>
        </p:nvSpPr>
        <p:spPr/>
        <p:txBody>
          <a:bodyPr/>
          <a:lstStyle/>
          <a:p>
            <a:r>
              <a:rPr lang="fi-FI" dirty="0"/>
              <a:t>Ensimmäisen premissin </a:t>
            </a:r>
            <a:r>
              <a:rPr lang="fi-FI" b="1" dirty="0"/>
              <a:t>etujäsenen </a:t>
            </a:r>
            <a:r>
              <a:rPr lang="fi-FI" dirty="0"/>
              <a:t>totuudesta (aurinko laskee) seuraa takajäsenen totuus (tarvitsen villapaidan)</a:t>
            </a:r>
          </a:p>
          <a:p>
            <a:r>
              <a:rPr lang="fi-FI" dirty="0"/>
              <a:t>Sen sijaan takajäsenen totuudesta ei voi päätellä etujäsenen totuutta --&gt; </a:t>
            </a:r>
            <a:r>
              <a:rPr lang="fi-FI" i="1" dirty="0"/>
              <a:t>jos tarvitsen villapaidan, siitä ei seuraa, että aurinko laskee.</a:t>
            </a:r>
          </a:p>
        </p:txBody>
      </p:sp>
    </p:spTree>
    <p:extLst>
      <p:ext uri="{BB962C8B-B14F-4D97-AF65-F5344CB8AC3E}">
        <p14:creationId xmlns:p14="http://schemas.microsoft.com/office/powerpoint/2010/main" val="24606774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CC4E48-DCFB-48EF-AB02-E0396890E02A}"/>
              </a:ext>
            </a:extLst>
          </p:cNvPr>
          <p:cNvSpPr>
            <a:spLocks noGrp="1"/>
          </p:cNvSpPr>
          <p:nvPr>
            <p:ph type="title"/>
          </p:nvPr>
        </p:nvSpPr>
        <p:spPr/>
        <p:txBody>
          <a:bodyPr/>
          <a:lstStyle/>
          <a:p>
            <a:r>
              <a:rPr lang="fi-FI" dirty="0"/>
              <a:t>Logiikka</a:t>
            </a:r>
          </a:p>
        </p:txBody>
      </p:sp>
      <p:sp>
        <p:nvSpPr>
          <p:cNvPr id="3" name="Tekstin paikkamerkki 2">
            <a:extLst>
              <a:ext uri="{FF2B5EF4-FFF2-40B4-BE49-F238E27FC236}">
                <a16:creationId xmlns:a16="http://schemas.microsoft.com/office/drawing/2014/main" id="{446A52A0-74DD-483E-8A52-8AB35158A3EE}"/>
              </a:ext>
            </a:extLst>
          </p:cNvPr>
          <p:cNvSpPr>
            <a:spLocks noGrp="1"/>
          </p:cNvSpPr>
          <p:nvPr>
            <p:ph type="body" idx="1"/>
          </p:nvPr>
        </p:nvSpPr>
        <p:spPr/>
        <p:txBody>
          <a:bodyPr/>
          <a:lstStyle/>
          <a:p>
            <a:r>
              <a:rPr lang="fi-FI" b="1" dirty="0"/>
              <a:t>2. Modus </a:t>
            </a:r>
            <a:r>
              <a:rPr lang="fi-FI" b="1" dirty="0" err="1"/>
              <a:t>tollendo</a:t>
            </a:r>
            <a:r>
              <a:rPr lang="fi-FI" b="1" dirty="0"/>
              <a:t> </a:t>
            </a:r>
            <a:r>
              <a:rPr lang="fi-FI" b="1" dirty="0" err="1"/>
              <a:t>tollens</a:t>
            </a:r>
            <a:r>
              <a:rPr lang="fi-FI" b="1" dirty="0"/>
              <a:t> </a:t>
            </a:r>
          </a:p>
          <a:p>
            <a:pPr marL="50800" indent="0">
              <a:buNone/>
            </a:pPr>
            <a:r>
              <a:rPr lang="fi-FI" b="1" dirty="0"/>
              <a:t>(kieltämällä kieltäminen)</a:t>
            </a:r>
          </a:p>
          <a:p>
            <a:pPr marL="50800" indent="0">
              <a:buNone/>
            </a:pPr>
            <a:endParaRPr lang="fi-FI" b="1" dirty="0"/>
          </a:p>
          <a:p>
            <a:pPr marL="50800" indent="0">
              <a:buNone/>
            </a:pPr>
            <a:r>
              <a:rPr lang="fi-FI" dirty="0"/>
              <a:t>Premissi 1: Jos olen ulkona, minulla on kengät jalassa.</a:t>
            </a:r>
          </a:p>
          <a:p>
            <a:pPr marL="50800" indent="0">
              <a:buNone/>
            </a:pPr>
            <a:r>
              <a:rPr lang="fi-FI" dirty="0"/>
              <a:t>Premissi 2: Minulla ei ole kenkiä jalassa.</a:t>
            </a:r>
          </a:p>
          <a:p>
            <a:pPr marL="50800" indent="0">
              <a:buNone/>
            </a:pPr>
            <a:r>
              <a:rPr lang="fi-FI" dirty="0"/>
              <a:t>Johtopäätös: En ole ulkona</a:t>
            </a:r>
          </a:p>
          <a:p>
            <a:pPr marL="50800" indent="0">
              <a:buNone/>
            </a:pPr>
            <a:endParaRPr lang="fi-FI" dirty="0"/>
          </a:p>
        </p:txBody>
      </p:sp>
      <p:sp>
        <p:nvSpPr>
          <p:cNvPr id="4" name="Tekstin paikkamerkki 3">
            <a:extLst>
              <a:ext uri="{FF2B5EF4-FFF2-40B4-BE49-F238E27FC236}">
                <a16:creationId xmlns:a16="http://schemas.microsoft.com/office/drawing/2014/main" id="{B1E1D948-A12A-4B68-98E5-FD93B71AA619}"/>
              </a:ext>
            </a:extLst>
          </p:cNvPr>
          <p:cNvSpPr>
            <a:spLocks noGrp="1"/>
          </p:cNvSpPr>
          <p:nvPr>
            <p:ph type="body" idx="2"/>
          </p:nvPr>
        </p:nvSpPr>
        <p:spPr/>
        <p:txBody>
          <a:bodyPr/>
          <a:lstStyle/>
          <a:p>
            <a:r>
              <a:rPr lang="fi-FI" dirty="0"/>
              <a:t>Johtopäätös seuraa ensimmäisen premissin </a:t>
            </a:r>
            <a:r>
              <a:rPr lang="fi-FI" b="1" dirty="0"/>
              <a:t>takajäsenen</a:t>
            </a:r>
            <a:r>
              <a:rPr lang="fi-FI" dirty="0"/>
              <a:t> (minulla on kengät jalassa) </a:t>
            </a:r>
            <a:r>
              <a:rPr lang="fi-FI" b="1" dirty="0"/>
              <a:t>kieltämisestä</a:t>
            </a:r>
            <a:r>
              <a:rPr lang="fi-FI" dirty="0"/>
              <a:t>.</a:t>
            </a:r>
          </a:p>
          <a:p>
            <a:r>
              <a:rPr lang="fi-FI" dirty="0"/>
              <a:t>Ensimmäisen osan kieltämisestä ei seuraa samaa päätelmää: vaikka en ole ulkona, siitä ei seuraa, että minulla ei ole kenkiä jalassa.</a:t>
            </a:r>
          </a:p>
        </p:txBody>
      </p:sp>
    </p:spTree>
    <p:extLst>
      <p:ext uri="{BB962C8B-B14F-4D97-AF65-F5344CB8AC3E}">
        <p14:creationId xmlns:p14="http://schemas.microsoft.com/office/powerpoint/2010/main" val="40456308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7EB26D-62DD-476B-AB72-66CA82D68B28}"/>
              </a:ext>
            </a:extLst>
          </p:cNvPr>
          <p:cNvSpPr>
            <a:spLocks noGrp="1"/>
          </p:cNvSpPr>
          <p:nvPr>
            <p:ph type="title"/>
          </p:nvPr>
        </p:nvSpPr>
        <p:spPr/>
        <p:txBody>
          <a:bodyPr/>
          <a:lstStyle/>
          <a:p>
            <a:r>
              <a:rPr lang="fi-FI" dirty="0"/>
              <a:t>Logiikka</a:t>
            </a:r>
          </a:p>
        </p:txBody>
      </p:sp>
      <p:sp>
        <p:nvSpPr>
          <p:cNvPr id="3" name="Tekstin paikkamerkki 2">
            <a:extLst>
              <a:ext uri="{FF2B5EF4-FFF2-40B4-BE49-F238E27FC236}">
                <a16:creationId xmlns:a16="http://schemas.microsoft.com/office/drawing/2014/main" id="{888A2C1B-0757-462D-A4C7-93F10C25BF8E}"/>
              </a:ext>
            </a:extLst>
          </p:cNvPr>
          <p:cNvSpPr>
            <a:spLocks noGrp="1"/>
          </p:cNvSpPr>
          <p:nvPr>
            <p:ph type="body" idx="1"/>
          </p:nvPr>
        </p:nvSpPr>
        <p:spPr/>
        <p:txBody>
          <a:bodyPr/>
          <a:lstStyle/>
          <a:p>
            <a:r>
              <a:rPr lang="fi-FI" b="1" dirty="0"/>
              <a:t>3. Modus </a:t>
            </a:r>
            <a:r>
              <a:rPr lang="fi-FI" b="1" dirty="0" err="1"/>
              <a:t>ponendo</a:t>
            </a:r>
            <a:r>
              <a:rPr lang="fi-FI" b="1" dirty="0"/>
              <a:t> </a:t>
            </a:r>
            <a:r>
              <a:rPr lang="fi-FI" b="1" dirty="0" err="1"/>
              <a:t>tollens</a:t>
            </a:r>
            <a:endParaRPr lang="fi-FI" b="1" dirty="0"/>
          </a:p>
          <a:p>
            <a:pPr marL="50800" indent="0">
              <a:buNone/>
            </a:pPr>
            <a:r>
              <a:rPr lang="fi-FI" b="1" dirty="0"/>
              <a:t>(myöntämällä kieltäminen)</a:t>
            </a:r>
          </a:p>
          <a:p>
            <a:pPr marL="50800" indent="0">
              <a:buNone/>
            </a:pPr>
            <a:endParaRPr lang="fi-FI" dirty="0"/>
          </a:p>
          <a:p>
            <a:pPr marL="50800" indent="0">
              <a:buNone/>
            </a:pPr>
            <a:r>
              <a:rPr lang="fi-FI" dirty="0"/>
              <a:t>Premissi 1: Anna ja Selja eivät voi molemmat voittaa.</a:t>
            </a:r>
          </a:p>
          <a:p>
            <a:pPr marL="50800" indent="0">
              <a:buNone/>
            </a:pPr>
            <a:r>
              <a:rPr lang="fi-FI" dirty="0"/>
              <a:t>Premissi 2: Selja voitti.</a:t>
            </a:r>
          </a:p>
          <a:p>
            <a:pPr marL="50800" indent="0">
              <a:buNone/>
            </a:pPr>
            <a:r>
              <a:rPr lang="fi-FI" dirty="0"/>
              <a:t>Johtopäätös: Anna ei voittanut.</a:t>
            </a:r>
          </a:p>
        </p:txBody>
      </p:sp>
      <p:sp>
        <p:nvSpPr>
          <p:cNvPr id="4" name="Tekstin paikkamerkki 3">
            <a:extLst>
              <a:ext uri="{FF2B5EF4-FFF2-40B4-BE49-F238E27FC236}">
                <a16:creationId xmlns:a16="http://schemas.microsoft.com/office/drawing/2014/main" id="{CA6CBEE6-9CFC-441F-BA74-05597BC7D96B}"/>
              </a:ext>
            </a:extLst>
          </p:cNvPr>
          <p:cNvSpPr>
            <a:spLocks noGrp="1"/>
          </p:cNvSpPr>
          <p:nvPr>
            <p:ph type="body" idx="2"/>
          </p:nvPr>
        </p:nvSpPr>
        <p:spPr/>
        <p:txBody>
          <a:bodyPr/>
          <a:lstStyle/>
          <a:p>
            <a:r>
              <a:rPr lang="fi-FI" b="1" dirty="0"/>
              <a:t>Joko "p" tai "q" sekä "q" päätellään "ei-p".</a:t>
            </a:r>
          </a:p>
        </p:txBody>
      </p:sp>
    </p:spTree>
    <p:extLst>
      <p:ext uri="{BB962C8B-B14F-4D97-AF65-F5344CB8AC3E}">
        <p14:creationId xmlns:p14="http://schemas.microsoft.com/office/powerpoint/2010/main" val="20954144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9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FI"/>
              <a:t>Tiede</a:t>
            </a:r>
            <a:endParaRPr/>
          </a:p>
        </p:txBody>
      </p:sp>
      <p:sp>
        <p:nvSpPr>
          <p:cNvPr id="698" name="Google Shape;698;p93"/>
          <p:cNvSpPr txBox="1">
            <a:spLocks noGrp="1"/>
          </p:cNvSpPr>
          <p:nvPr>
            <p:ph type="body" idx="1"/>
          </p:nvPr>
        </p:nvSpPr>
        <p:spPr>
          <a:xfrm>
            <a:off x="280925" y="1447250"/>
            <a:ext cx="5410271" cy="5304600"/>
          </a:xfrm>
          <a:prstGeom prst="rect">
            <a:avLst/>
          </a:prstGeom>
        </p:spPr>
        <p:txBody>
          <a:bodyPr spcFirstLastPara="1" wrap="square" lIns="91425" tIns="91425" rIns="91425" bIns="91425" anchor="t" anchorCtr="0">
            <a:noAutofit/>
          </a:bodyPr>
          <a:lstStyle/>
          <a:p>
            <a:pPr marL="0" indent="0">
              <a:buNone/>
            </a:pPr>
            <a:r>
              <a:rPr lang="fi-FI" dirty="0"/>
              <a:t>= Järjestelmällistä uuden tiedon hankintaa</a:t>
            </a:r>
          </a:p>
          <a:p>
            <a:pPr indent="-457200"/>
            <a:r>
              <a:rPr lang="fi-FI" i="1" dirty="0"/>
              <a:t>Kriteerit:</a:t>
            </a:r>
          </a:p>
          <a:p>
            <a:pPr indent="-457200"/>
            <a:r>
              <a:rPr lang="fi-FI" dirty="0"/>
              <a:t>Objektiivisuus (puolueettomuus)</a:t>
            </a:r>
          </a:p>
          <a:p>
            <a:pPr indent="-457200"/>
            <a:r>
              <a:rPr lang="fi-FI" dirty="0"/>
              <a:t>Edistyvyys</a:t>
            </a:r>
          </a:p>
          <a:p>
            <a:pPr indent="-457200"/>
            <a:r>
              <a:rPr lang="fi-FI" dirty="0"/>
              <a:t>Julkisuus</a:t>
            </a:r>
          </a:p>
          <a:p>
            <a:pPr indent="-457200"/>
            <a:r>
              <a:rPr lang="fi-FI" dirty="0"/>
              <a:t>Kriittisyys (vertaisarviointi)</a:t>
            </a:r>
          </a:p>
          <a:p>
            <a:pPr indent="-457200"/>
            <a:r>
              <a:rPr lang="fi-FI" dirty="0"/>
              <a:t>Autonomisuus (ulkopuolinen taho ei voi vaikuttaa tuloksiin)</a:t>
            </a:r>
          </a:p>
        </p:txBody>
      </p:sp>
      <p:sp>
        <p:nvSpPr>
          <p:cNvPr id="699" name="Google Shape;699;p93"/>
          <p:cNvSpPr txBox="1">
            <a:spLocks noGrp="1"/>
          </p:cNvSpPr>
          <p:nvPr>
            <p:ph type="body" idx="2"/>
          </p:nvPr>
        </p:nvSpPr>
        <p:spPr>
          <a:xfrm>
            <a:off x="7436375" y="273950"/>
            <a:ext cx="4544400" cy="57210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endParaRPr lang="fi-FI" sz="2400" b="1" dirty="0">
              <a:latin typeface="Verdana"/>
              <a:ea typeface="Verdana"/>
              <a:cs typeface="Verdana"/>
            </a:endParaRPr>
          </a:p>
        </p:txBody>
      </p:sp>
      <p:pic>
        <p:nvPicPr>
          <p:cNvPr id="2" name="Kuva 2" descr="Kuva, joka sisältää kohteen näyttökuva&#10;&#10;Kuvaus luotu, erittäin korkea luotettavuus">
            <a:extLst>
              <a:ext uri="{FF2B5EF4-FFF2-40B4-BE49-F238E27FC236}">
                <a16:creationId xmlns:a16="http://schemas.microsoft.com/office/drawing/2014/main" id="{07BE394F-1BAC-4D68-979B-A8A11F7E0F93}"/>
              </a:ext>
            </a:extLst>
          </p:cNvPr>
          <p:cNvPicPr>
            <a:picLocks noChangeAspect="1"/>
          </p:cNvPicPr>
          <p:nvPr/>
        </p:nvPicPr>
        <p:blipFill>
          <a:blip r:embed="rId3"/>
          <a:stretch>
            <a:fillRect/>
          </a:stretch>
        </p:blipFill>
        <p:spPr>
          <a:xfrm>
            <a:off x="5643280" y="102535"/>
            <a:ext cx="6474759" cy="4680696"/>
          </a:xfrm>
          <a:prstGeom prst="rect">
            <a:avLst/>
          </a:prstGeom>
        </p:spPr>
      </p:pic>
    </p:spTree>
  </p:cSld>
  <p:clrMapOvr>
    <a:masterClrMapping/>
  </p:clrMapOvr>
</p:sld>
</file>

<file path=ppt/theme/theme1.xml><?xml version="1.0" encoding="utf-8"?>
<a:theme xmlns:a="http://schemas.openxmlformats.org/drawingml/2006/main" name="Office-te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Office">
      <a:dk1>
        <a:srgbClr val="000000"/>
      </a:dk1>
      <a:lt1>
        <a:srgbClr val="FFFFFF"/>
      </a:lt1>
      <a:dk2>
        <a:srgbClr val="1F497D"/>
      </a:dk2>
      <a:lt2>
        <a:srgbClr val="EEECE1"/>
      </a:lt2>
      <a:accent1>
        <a:srgbClr val="4F81BD"/>
      </a:accent1>
      <a:accent2>
        <a:srgbClr val="C0504D"/>
      </a:accent2>
      <a:accent3>
        <a:srgbClr val="FFFFFF"/>
      </a:accent3>
      <a:accent4>
        <a:srgbClr val="4F81BD"/>
      </a:accent4>
      <a:accent5>
        <a:srgbClr val="C0504D"/>
      </a:accent5>
      <a:accent6>
        <a:srgbClr val="FFFFFF"/>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1916</TotalTime>
  <Words>5083</Words>
  <Application>Microsoft Macintosh PowerPoint</Application>
  <PresentationFormat>Laajakuva</PresentationFormat>
  <Paragraphs>615</Paragraphs>
  <Slides>110</Slides>
  <Notes>76</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110</vt:i4>
      </vt:variant>
    </vt:vector>
  </HeadingPairs>
  <TitlesOfParts>
    <vt:vector size="116" baseType="lpstr">
      <vt:lpstr>Arial</vt:lpstr>
      <vt:lpstr>Calibri</vt:lpstr>
      <vt:lpstr>Verdana</vt:lpstr>
      <vt:lpstr>Wingdings</vt:lpstr>
      <vt:lpstr>Office-teema</vt:lpstr>
      <vt:lpstr>Default Design</vt:lpstr>
      <vt:lpstr> Tieto, tiede ja todellisuus </vt:lpstr>
      <vt:lpstr>Kurssin arviointi ja poissaolot</vt:lpstr>
      <vt:lpstr>1. Johdanto: kurssin aiheet </vt:lpstr>
      <vt:lpstr>PowerPoint-esitys</vt:lpstr>
      <vt:lpstr>Metafysiikka</vt:lpstr>
      <vt:lpstr>Mitä on metafysiikka? -video</vt:lpstr>
      <vt:lpstr>Todellisuuden perusolemus (kpl 1.)</vt:lpstr>
      <vt:lpstr>Todellisuuden perusolemus</vt:lpstr>
      <vt:lpstr>Todellisuuden perusaines</vt:lpstr>
      <vt:lpstr>PowerPoint-esitys</vt:lpstr>
      <vt:lpstr>PowerPoint-esitys</vt:lpstr>
      <vt:lpstr>Todellisuuden perusolemus (Substanssi)</vt:lpstr>
      <vt:lpstr>Karl Popperin kolmen maailman teoria (pluralismi)</vt:lpstr>
      <vt:lpstr>PowerPoint-esitys</vt:lpstr>
      <vt:lpstr>Oliot </vt:lpstr>
      <vt:lpstr>PowerPoint-esitys</vt:lpstr>
      <vt:lpstr>Ominaisuudet</vt:lpstr>
      <vt:lpstr>Ominaisuudet</vt:lpstr>
      <vt:lpstr>Olion identiteetti</vt:lpstr>
      <vt:lpstr>Kahdella iphone-puhelimella on täsmälleen samat ominaisuudet, joten ne ovat sama asia. (Leibnizin laki)</vt:lpstr>
      <vt:lpstr>Theseuksen laiva-paradoksi</vt:lpstr>
      <vt:lpstr>Semanttinen samuus: Clark Kent ja Teräsmies &amp; yhtälöt</vt:lpstr>
      <vt:lpstr>Ominaisuudet</vt:lpstr>
      <vt:lpstr>Kategoriat</vt:lpstr>
      <vt:lpstr>Aristoteleen kategoriat</vt:lpstr>
      <vt:lpstr>Kpl 4. Muutos ja pysyvyys</vt:lpstr>
      <vt:lpstr>Pysyvyys: Parmenides ja Zenonin paradoksit</vt:lpstr>
      <vt:lpstr>Zenon: ”Ettei nopein juoksija voi koskaan tavoittaa hitainta juoksijaa, sillä takaa-ajoasemassa olevan täytyy ensiksi tulla siihen kohtaan, josta häntä pakeneva aloitti juoksunsa, joten hitaammalla täytyy aina olla jonkin verran etumatkaa”</vt:lpstr>
      <vt:lpstr>Muutos: Herakleitos ja prosessifilosofia </vt:lpstr>
      <vt:lpstr>Kpl 4. Muutos vai pysyvyys?</vt:lpstr>
      <vt:lpstr>Kpl 5. Todellisuuden eri olemistavat</vt:lpstr>
      <vt:lpstr>Kpl 5 Todellisuuden eri olemistavat</vt:lpstr>
      <vt:lpstr>Vapaan tahdon ongelma</vt:lpstr>
      <vt:lpstr>Eksistentialismi</vt:lpstr>
      <vt:lpstr>Kpl 5: Todellisuuden eri olemistavat</vt:lpstr>
      <vt:lpstr>Potentiaalisuus ja aktuaalisuus</vt:lpstr>
      <vt:lpstr>Virtuaalisuus</vt:lpstr>
      <vt:lpstr>PowerPoint-esitys</vt:lpstr>
      <vt:lpstr>Virtuaalisuus</vt:lpstr>
      <vt:lpstr>6. Mikä on mielen ja kehon suhde?</vt:lpstr>
      <vt:lpstr>Dualismi</vt:lpstr>
      <vt:lpstr>Materialismi</vt:lpstr>
      <vt:lpstr>Materialismi</vt:lpstr>
      <vt:lpstr>Reduktionismi (mielen ja ruumiin toiminnassa on kyse siitä, että puhumme samasta asiasta, mutta ala- ja ylätason käsitteillä:</vt:lpstr>
      <vt:lpstr>Materialismi</vt:lpstr>
      <vt:lpstr>Funktionalismi</vt:lpstr>
      <vt:lpstr>Kpl 7. Onko tekoäly mahdollista?</vt:lpstr>
      <vt:lpstr>Alan Turing (1912-1954): brittiläinen matemaatikko ja loogikko. Hän oli mukana purkamassa saksalaisten enigma-salakirjoitusta II ms:n aikana.</vt:lpstr>
      <vt:lpstr>Kpl 7. Onko tekoäly mahdollista?</vt:lpstr>
      <vt:lpstr>Videoita</vt:lpstr>
      <vt:lpstr>Kpl 7. Onko tekoäly mahdollista?</vt:lpstr>
      <vt:lpstr>Kpl 8: Mitä on tietoisuus?</vt:lpstr>
      <vt:lpstr>Kpl 8: Filosofiset zombit</vt:lpstr>
      <vt:lpstr>Zombieargumentti</vt:lpstr>
      <vt:lpstr>Zombien kuviteltavuus</vt:lpstr>
      <vt:lpstr>Kpl 9: Fenomenologia</vt:lpstr>
      <vt:lpstr>Kpl 9: Fenomenologia</vt:lpstr>
      <vt:lpstr>3. Epistemologia eli tieto-oppi</vt:lpstr>
      <vt:lpstr>3. Epistemologia eli tieto-oppi</vt:lpstr>
      <vt:lpstr>Tieto ja informaatio  kpl 10. </vt:lpstr>
      <vt:lpstr>Käsiteanalyysi   kpl 10.</vt:lpstr>
      <vt:lpstr>PowerPoint-esitys</vt:lpstr>
      <vt:lpstr>Totuusteoriat: korrespondenssiteoria</vt:lpstr>
      <vt:lpstr>Ludwig Wittgenstein: Tractacus Logico- Philosophicus (1921)</vt:lpstr>
      <vt:lpstr>Totuusteoriat: koherenssiteoria</vt:lpstr>
      <vt:lpstr>Totuusteoriat: pragmaattinen totuusteoria</vt:lpstr>
      <vt:lpstr>Totuusteoriat: relativismi</vt:lpstr>
      <vt:lpstr>Tiedon intressit kpl 11.</vt:lpstr>
      <vt:lpstr>PowerPoint-esitys</vt:lpstr>
      <vt:lpstr>Wittgensteinin kielen kuvateoria (kpl 12.)</vt:lpstr>
      <vt:lpstr>Ludwig Wittgenstein: Tractacus Logico-philosophicus (1921)</vt:lpstr>
      <vt:lpstr>Kielipelit (kpl 12.)</vt:lpstr>
      <vt:lpstr>PowerPoint-esitys</vt:lpstr>
      <vt:lpstr>Tiedon muodot  kpl 12.</vt:lpstr>
      <vt:lpstr>Tiedon muodot  kpl 13.</vt:lpstr>
      <vt:lpstr>Kpl 12: Realismi ja antirealismi (kpl 12.)</vt:lpstr>
      <vt:lpstr>PowerPoint-esitys</vt:lpstr>
      <vt:lpstr>Empirismi kpl 13. </vt:lpstr>
      <vt:lpstr>Induktiivinen päättely kpl 13.</vt:lpstr>
      <vt:lpstr>Rationalismi kpl 13.</vt:lpstr>
      <vt:lpstr>Deduktiivinen päättely kpl 13.</vt:lpstr>
      <vt:lpstr>Synteettinen ja analyyttinen -väite kpl 13.</vt:lpstr>
      <vt:lpstr>Tiedon lajit</vt:lpstr>
      <vt:lpstr>Immanuel Kantin tieto-oppi: empirismin ja rationalismin synteesi kpl 13.</vt:lpstr>
      <vt:lpstr>Immanuel Kantin transendentaalinen idealismi:</vt:lpstr>
      <vt:lpstr>Abduktiivinen päättely kpl 13.</vt:lpstr>
      <vt:lpstr>Abduktiivinen päättely kpl 13.</vt:lpstr>
      <vt:lpstr>Skeptisyys kpl 13.</vt:lpstr>
      <vt:lpstr>Skeptisyys ja tiedon regressio</vt:lpstr>
      <vt:lpstr>Fallibilismi kpl 13.</vt:lpstr>
      <vt:lpstr>Tiedon klassinen määritelmä (Platon)</vt:lpstr>
      <vt:lpstr>Gettier-ongelma: arvosteli klassista tiedon määritelmää kpl 13.</vt:lpstr>
      <vt:lpstr>PowerPoint-esitys</vt:lpstr>
      <vt:lpstr>Logiikka</vt:lpstr>
      <vt:lpstr>Logiikka</vt:lpstr>
      <vt:lpstr>Logiikka</vt:lpstr>
      <vt:lpstr>Logiikka</vt:lpstr>
      <vt:lpstr>Logiikka</vt:lpstr>
      <vt:lpstr>Tiede</vt:lpstr>
      <vt:lpstr>Demarkaatio-ongelma</vt:lpstr>
      <vt:lpstr>Tieteellinen tutkimus</vt:lpstr>
      <vt:lpstr>PowerPoint-esitys</vt:lpstr>
      <vt:lpstr>Tiede ja pseudotiede (= huuhaa/näennäistiede)</vt:lpstr>
      <vt:lpstr>Karl Popper: falsifiointi</vt:lpstr>
      <vt:lpstr>Ihmistieteet ja luonnontieteet</vt:lpstr>
      <vt:lpstr>Tieteellinen selittäminen</vt:lpstr>
      <vt:lpstr>Kvalitatiivinen ja kvantitatiivinen tutkimus</vt:lpstr>
      <vt:lpstr>Teoria</vt:lpstr>
      <vt:lpstr>Yliopistotutkinnot</vt:lpstr>
      <vt:lpstr>Tiede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Tieto, tiede ja todellisuus </dc:title>
  <cp:lastModifiedBy>Anttila Petri Juha</cp:lastModifiedBy>
  <cp:revision>1569</cp:revision>
  <dcterms:modified xsi:type="dcterms:W3CDTF">2022-03-25T05:23:44Z</dcterms:modified>
</cp:coreProperties>
</file>