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8CA16A-6AAE-4AB7-8E2F-3E5434FF57B6}" v="54" dt="2021-03-22T11:33:18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20.8.2026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841231"/>
            <a:ext cx="9144000" cy="935487"/>
          </a:xfrm>
        </p:spPr>
        <p:txBody>
          <a:bodyPr/>
          <a:lstStyle/>
          <a:p>
            <a:r>
              <a:rPr lang="fi-FI" dirty="0">
                <a:cs typeface="Calibri Light"/>
              </a:rPr>
              <a:t>Substantiivit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314491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cs typeface="Calibri"/>
              </a:rPr>
              <a:t>Yksikkö ja monikko</a:t>
            </a:r>
            <a:endParaRPr lang="fi-FI" dirty="0"/>
          </a:p>
        </p:txBody>
      </p:sp>
      <p:pic>
        <p:nvPicPr>
          <p:cNvPr id="4" name="Studeo_Logo_Musta.png" descr="Studeo_Logo_Musta.png">
            <a:extLst>
              <a:ext uri="{FF2B5EF4-FFF2-40B4-BE49-F238E27FC236}">
                <a16:creationId xmlns:a16="http://schemas.microsoft.com/office/drawing/2014/main" id="{D82467AF-3985-4621-9316-90D57F2F5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0515600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Säännöllinen monikko: muuta monikkoon 1/3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48607"/>
            <a:ext cx="1702280" cy="5199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door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key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bus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lash</a:t>
            </a:r>
            <a:endParaRPr lang="fi-FI" i="1" dirty="0" err="1"/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 </a:t>
            </a:r>
            <a:r>
              <a:rPr lang="fi-FI" i="1" dirty="0" err="1">
                <a:cs typeface="Calibri" panose="020F0502020204030204"/>
              </a:rPr>
              <a:t>annex</a:t>
            </a:r>
            <a:r>
              <a:rPr lang="fi-FI" i="1" dirty="0">
                <a:cs typeface="Calibri" panose="020F0502020204030204"/>
              </a:rPr>
              <a:t> 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torch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watch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stomach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hobby</a:t>
            </a: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2687128" y="942856"/>
            <a:ext cx="1630393" cy="51564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doors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keys</a:t>
            </a:r>
            <a:endParaRPr lang="fi-FI" i="1" dirty="0" err="1"/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buses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lashes</a:t>
            </a:r>
            <a:endParaRPr lang="fi-FI" i="1" dirty="0" err="1"/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annexes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torches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watches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stomachs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hobbies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4412412" y="942855"/>
            <a:ext cx="7553865" cy="56596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i-FI" u="sng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Monikko saadaan lisäämällä sanan loppuun -</a:t>
            </a:r>
            <a:r>
              <a:rPr lang="fi-FI" i="1" dirty="0">
                <a:cs typeface="Calibri" panose="020F0502020204030204"/>
              </a:rPr>
              <a:t>s.</a:t>
            </a:r>
            <a:endParaRPr lang="fi-FI" i="1" dirty="0"/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S-äänteeseen päättyviin sanoihin lisätään </a:t>
            </a:r>
            <a:r>
              <a:rPr lang="fi-FI" i="1" dirty="0">
                <a:cs typeface="Calibri" panose="020F0502020204030204"/>
              </a:rPr>
              <a:t>-es.</a:t>
            </a: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Kirjainyhdistelmästä ei aina näe, tuleeko </a:t>
            </a:r>
            <a:r>
              <a:rPr lang="fi-FI" i="1" dirty="0">
                <a:cs typeface="Calibri" panose="020F0502020204030204"/>
              </a:rPr>
              <a:t>-s</a:t>
            </a:r>
            <a:r>
              <a:rPr lang="fi-FI" dirty="0">
                <a:cs typeface="Calibri" panose="020F0502020204030204"/>
              </a:rPr>
              <a:t> vai -</a:t>
            </a:r>
            <a:r>
              <a:rPr lang="fi-FI" i="1" dirty="0">
                <a:cs typeface="Calibri" panose="020F0502020204030204"/>
              </a:rPr>
              <a:t>es.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Y-kirjain sanan lopussa vaihtuu muotoon </a:t>
            </a:r>
            <a:r>
              <a:rPr lang="fi-FI" i="1" dirty="0">
                <a:cs typeface="Calibri" panose="020F0502020204030204"/>
              </a:rPr>
              <a:t>-ies</a:t>
            </a:r>
            <a:r>
              <a:rPr lang="fi-FI" dirty="0">
                <a:cs typeface="Calibri" panose="020F0502020204030204"/>
              </a:rPr>
              <a:t>, paitsi jos edellinen kirjain on vokaali (esim. </a:t>
            </a:r>
            <a:r>
              <a:rPr lang="fi-FI" i="1" dirty="0" err="1">
                <a:cs typeface="Calibri" panose="020F0502020204030204"/>
              </a:rPr>
              <a:t>key</a:t>
            </a:r>
            <a:r>
              <a:rPr lang="fi-FI" dirty="0">
                <a:cs typeface="Calibri" panose="020F0502020204030204"/>
              </a:rPr>
              <a:t>).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6A2F9D91-55FF-489D-BE5B-23B5D9A2F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127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0515600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Säännöllinen monikko: muuta monikkoon 2/3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48607"/>
            <a:ext cx="1831676" cy="5199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studio</a:t>
            </a:r>
            <a:endParaRPr lang="en-US" i="1" dirty="0">
              <a:cs typeface="Calibri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 embryo 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demo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potato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 </a:t>
            </a:r>
            <a:r>
              <a:rPr lang="fi-FI" i="1" dirty="0" err="1">
                <a:cs typeface="Calibri" panose="020F0502020204030204"/>
              </a:rPr>
              <a:t>echo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hero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banjo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ghetto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tuxedo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2687128" y="942856"/>
            <a:ext cx="3053751" cy="5271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studios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embryos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demos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potatoes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echoes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heroes</a:t>
            </a:r>
            <a:endParaRPr lang="fi-FI" i="1" dirty="0" err="1"/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banjos</a:t>
            </a:r>
            <a:r>
              <a:rPr lang="fi-FI" i="1" dirty="0">
                <a:cs typeface="Calibri" panose="020F0502020204030204"/>
              </a:rPr>
              <a:t>/</a:t>
            </a:r>
            <a:r>
              <a:rPr lang="fi-FI" i="1" dirty="0" err="1">
                <a:cs typeface="Calibri" panose="020F0502020204030204"/>
              </a:rPr>
              <a:t>banjoes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ghettos</a:t>
            </a:r>
            <a:r>
              <a:rPr lang="fi-FI" i="1" dirty="0">
                <a:cs typeface="Calibri" panose="020F0502020204030204"/>
              </a:rPr>
              <a:t>/</a:t>
            </a:r>
            <a:r>
              <a:rPr lang="fi-FI" i="1" dirty="0" err="1">
                <a:cs typeface="Calibri" panose="020F0502020204030204"/>
              </a:rPr>
              <a:t>ghettoes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tuxedos</a:t>
            </a:r>
            <a:r>
              <a:rPr lang="fi-FI" i="1" dirty="0">
                <a:cs typeface="Calibri" panose="020F0502020204030204"/>
              </a:rPr>
              <a:t>/</a:t>
            </a:r>
            <a:r>
              <a:rPr lang="fi-FI" i="1" dirty="0" err="1">
                <a:cs typeface="Calibri" panose="020F0502020204030204"/>
              </a:rPr>
              <a:t>tuxedoes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5735129" y="942855"/>
            <a:ext cx="6231148" cy="51420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Useimmilla o-kirjaimeen päättyvillä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sanoilla monikon tunnus on pelkkä </a:t>
            </a:r>
            <a:r>
              <a:rPr lang="fi-FI" i="1" dirty="0">
                <a:cs typeface="Calibri" panose="020F0502020204030204"/>
              </a:rPr>
              <a:t>-s.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Joillakin o-kirjaimeen päättyvillä sanoilla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monikon pääte on -</a:t>
            </a:r>
            <a:r>
              <a:rPr lang="fi-FI" i="1" dirty="0">
                <a:cs typeface="Calibri" panose="020F0502020204030204"/>
              </a:rPr>
              <a:t>es.</a:t>
            </a:r>
            <a:endParaRPr lang="fi-FI" i="1" dirty="0"/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Joillakin sanoilla monikko voi olla kumpi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tahansa (</a:t>
            </a:r>
            <a:r>
              <a:rPr lang="fi-FI" i="1" dirty="0">
                <a:cs typeface="Calibri" panose="020F0502020204030204"/>
              </a:rPr>
              <a:t>-s</a:t>
            </a:r>
            <a:r>
              <a:rPr lang="fi-FI" dirty="0">
                <a:cs typeface="Calibri" panose="020F0502020204030204"/>
              </a:rPr>
              <a:t> tai </a:t>
            </a:r>
            <a:r>
              <a:rPr lang="fi-FI" i="1" dirty="0">
                <a:cs typeface="Calibri" panose="020F0502020204030204"/>
              </a:rPr>
              <a:t>-es</a:t>
            </a:r>
            <a:r>
              <a:rPr lang="fi-FI" dirty="0">
                <a:cs typeface="Calibri" panose="020F0502020204030204"/>
              </a:rPr>
              <a:t>).</a:t>
            </a:r>
            <a:endParaRPr lang="fi-FI" dirty="0"/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FD2BC39C-4246-4F39-B066-6EDFDF8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4886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0515600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Säännöllinen monikko: muuta monikkoon 3/3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48607"/>
            <a:ext cx="1831676" cy="5199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calf</a:t>
            </a:r>
            <a:endParaRPr lang="en-US" i="1" dirty="0" err="1">
              <a:cs typeface="Calibri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shelf</a:t>
            </a:r>
            <a:r>
              <a:rPr lang="fi-FI" i="1" dirty="0">
                <a:cs typeface="Calibri" panose="020F0502020204030204"/>
              </a:rPr>
              <a:t> 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wife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wolf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scarf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hoof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belief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roof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2687128" y="942856"/>
            <a:ext cx="3053751" cy="5271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calves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shelves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wives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wolves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scarfs</a:t>
            </a:r>
            <a:r>
              <a:rPr lang="fi-FI" i="1" dirty="0">
                <a:cs typeface="Calibri"/>
              </a:rPr>
              <a:t>/</a:t>
            </a:r>
            <a:r>
              <a:rPr lang="fi-FI" i="1" dirty="0" err="1">
                <a:cs typeface="Calibri"/>
              </a:rPr>
              <a:t>scarves</a:t>
            </a: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hoofs</a:t>
            </a:r>
            <a:r>
              <a:rPr lang="fi-FI" i="1" dirty="0">
                <a:cs typeface="Calibri" panose="020F0502020204030204"/>
              </a:rPr>
              <a:t>/</a:t>
            </a:r>
            <a:r>
              <a:rPr lang="fi-FI" i="1" dirty="0" err="1">
                <a:cs typeface="Calibri" panose="020F0502020204030204"/>
              </a:rPr>
              <a:t>hooves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beliefs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roofs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5735129" y="942855"/>
            <a:ext cx="6231148" cy="51420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Useimmilla </a:t>
            </a:r>
            <a:r>
              <a:rPr lang="fi-FI" i="1" dirty="0">
                <a:cs typeface="Calibri" panose="020F0502020204030204"/>
              </a:rPr>
              <a:t>f-</a:t>
            </a:r>
            <a:r>
              <a:rPr lang="fi-FI" dirty="0">
                <a:cs typeface="Calibri" panose="020F0502020204030204"/>
              </a:rPr>
              <a:t> tai </a:t>
            </a:r>
            <a:r>
              <a:rPr lang="fi-FI" i="1" dirty="0" err="1">
                <a:cs typeface="Calibri" panose="020F0502020204030204"/>
              </a:rPr>
              <a:t>fe</a:t>
            </a:r>
            <a:r>
              <a:rPr lang="fi-FI" i="1" dirty="0">
                <a:cs typeface="Calibri" panose="020F0502020204030204"/>
              </a:rPr>
              <a:t>-</a:t>
            </a:r>
            <a:r>
              <a:rPr lang="fi-FI" dirty="0">
                <a:cs typeface="Calibri" panose="020F0502020204030204"/>
              </a:rPr>
              <a:t>päätteisillä sanoilla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monikon pääte on</a:t>
            </a:r>
            <a:r>
              <a:rPr lang="fi-FI" i="1" dirty="0">
                <a:cs typeface="Calibri" panose="020F0502020204030204"/>
              </a:rPr>
              <a:t> -</a:t>
            </a:r>
            <a:r>
              <a:rPr lang="fi-FI" i="1" dirty="0" err="1">
                <a:cs typeface="Calibri" panose="020F0502020204030204"/>
              </a:rPr>
              <a:t>ves</a:t>
            </a:r>
            <a:r>
              <a:rPr lang="fi-FI" i="1" dirty="0">
                <a:cs typeface="Calibri" panose="020F0502020204030204"/>
              </a:rPr>
              <a:t>.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Joillakin f-kirjaimeen päättyvillä sanoilla</a:t>
            </a:r>
            <a:endParaRPr lang="fi-FI" dirty="0"/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monikon pääte on joko pelkkä </a:t>
            </a:r>
            <a:r>
              <a:rPr lang="fi-FI" i="1" dirty="0">
                <a:cs typeface="Calibri" panose="020F0502020204030204"/>
              </a:rPr>
              <a:t>-s</a:t>
            </a:r>
            <a:r>
              <a:rPr lang="fi-FI" dirty="0">
                <a:cs typeface="Calibri" panose="020F0502020204030204"/>
              </a:rPr>
              <a:t> tai -</a:t>
            </a:r>
            <a:r>
              <a:rPr lang="fi-FI" i="1" dirty="0" err="1">
                <a:cs typeface="Calibri" panose="020F0502020204030204"/>
              </a:rPr>
              <a:t>ves</a:t>
            </a:r>
            <a:r>
              <a:rPr lang="fi-FI" i="1" dirty="0">
                <a:cs typeface="Calibri" panose="020F0502020204030204"/>
              </a:rPr>
              <a:t>.</a:t>
            </a:r>
          </a:p>
          <a:p>
            <a:pPr marL="0" indent="0">
              <a:buNone/>
            </a:pPr>
            <a:r>
              <a:rPr lang="fi-FI">
                <a:cs typeface="Calibri" panose="020F0502020204030204"/>
              </a:rPr>
              <a:t>Joillakin </a:t>
            </a:r>
            <a:r>
              <a:rPr lang="fi-FI" i="1" dirty="0">
                <a:cs typeface="Calibri" panose="020F0502020204030204"/>
              </a:rPr>
              <a:t>f-</a:t>
            </a:r>
            <a:r>
              <a:rPr lang="fi-FI" dirty="0">
                <a:cs typeface="Calibri" panose="020F0502020204030204"/>
              </a:rPr>
              <a:t> tai </a:t>
            </a:r>
            <a:r>
              <a:rPr lang="fi-FI" i="1" dirty="0" err="1">
                <a:cs typeface="Calibri" panose="020F0502020204030204"/>
              </a:rPr>
              <a:t>fe</a:t>
            </a:r>
            <a:r>
              <a:rPr lang="fi-FI" i="1" dirty="0">
                <a:cs typeface="Calibri" panose="020F0502020204030204"/>
              </a:rPr>
              <a:t>-</a:t>
            </a:r>
            <a:r>
              <a:rPr lang="fi-FI" dirty="0">
                <a:cs typeface="Calibri" panose="020F0502020204030204"/>
              </a:rPr>
              <a:t>päätteisillä sanoilla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monikon pääte on pelkkä </a:t>
            </a:r>
            <a:r>
              <a:rPr lang="fi-FI" i="1" dirty="0">
                <a:cs typeface="Calibri" panose="020F0502020204030204"/>
              </a:rPr>
              <a:t>-s.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537BACCF-6699-477C-B40C-9E129AB23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6307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94951"/>
            <a:ext cx="11353801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Epäsäännöllinen monikko: muuta monikkoon 1/2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48607"/>
            <a:ext cx="1831676" cy="5199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foot</a:t>
            </a:r>
            <a:endParaRPr lang="en-US" i="1" dirty="0" err="1">
              <a:cs typeface="Calibri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man</a:t>
            </a:r>
            <a:r>
              <a:rPr lang="fi-FI" i="1" dirty="0">
                <a:cs typeface="Calibri" panose="020F0502020204030204"/>
              </a:rPr>
              <a:t> 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goose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mouse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sheep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deer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series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Japanese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warcraft</a:t>
            </a: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2687128" y="942856"/>
            <a:ext cx="3053751" cy="5271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feet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men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geese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mice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sheep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deer</a:t>
            </a:r>
            <a:endParaRPr lang="fi-FI" i="1" dirty="0">
              <a:cs typeface="Calibri"/>
            </a:endParaRP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series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Japanese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warcraft</a:t>
            </a:r>
            <a:endParaRPr lang="fi-FI" i="1" dirty="0">
              <a:cs typeface="Calibri" panose="020F0502020204030204"/>
            </a:endParaRP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5735129" y="942855"/>
            <a:ext cx="6231148" cy="51420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Monilla epäsäännöllisillä monikoilla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tapahtuu vokaalin muutos.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Monilla eläimiä tarkoittavilla sanoilla,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s</a:t>
            </a:r>
            <a:r>
              <a:rPr lang="fi-FI" dirty="0">
                <a:cs typeface="Calibri" panose="020F0502020204030204"/>
              </a:rPr>
              <a:t>-päätteisillä sanoilla ja </a:t>
            </a:r>
            <a:r>
              <a:rPr lang="fi-FI" i="1" dirty="0" err="1">
                <a:cs typeface="Calibri" panose="020F0502020204030204"/>
              </a:rPr>
              <a:t>craft</a:t>
            </a:r>
            <a:r>
              <a:rPr lang="fi-FI" dirty="0">
                <a:cs typeface="Calibri" panose="020F0502020204030204"/>
              </a:rPr>
              <a:t>-loppuisilla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sanoilla yksikkö- ja monikkomuodot ovat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samanlaiset.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CA214951-179D-47E8-A502-BBDA7F65F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4533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1353800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Epäsäännöllinen monikko: muuta monikkoon 2/2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7107"/>
            <a:ext cx="2612366" cy="51996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child</a:t>
            </a:r>
            <a:endParaRPr lang="en-US" i="1" dirty="0" err="1">
              <a:cs typeface="Calibri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 </a:t>
            </a:r>
            <a:r>
              <a:rPr lang="fi-FI" i="1" dirty="0" err="1">
                <a:cs typeface="Calibri" panose="020F0502020204030204"/>
              </a:rPr>
              <a:t>ox</a:t>
            </a:r>
            <a:r>
              <a:rPr lang="fi-FI" i="1" dirty="0">
                <a:cs typeface="Calibri" panose="020F0502020204030204"/>
              </a:rPr>
              <a:t> 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 </a:t>
            </a:r>
            <a:r>
              <a:rPr lang="fi-FI" i="1" dirty="0" err="1">
                <a:cs typeface="Calibri" panose="020F0502020204030204"/>
              </a:rPr>
              <a:t>analysis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basis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thesis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bacterium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phenomenon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syllabus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an </a:t>
            </a:r>
            <a:r>
              <a:rPr lang="fi-FI" i="1" dirty="0" err="1">
                <a:cs typeface="Calibri" panose="020F0502020204030204"/>
              </a:rPr>
              <a:t>alumnus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3170209" y="945308"/>
            <a:ext cx="1988388" cy="5271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children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oxen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analyses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bases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theses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bacteria</a:t>
            </a:r>
            <a:endParaRPr lang="fi-FI" i="1" dirty="0">
              <a:cs typeface="Calibri"/>
            </a:endParaRPr>
          </a:p>
          <a:p>
            <a:pPr marL="0" indent="0">
              <a:buNone/>
            </a:pPr>
            <a:r>
              <a:rPr lang="fi-FI" i="1" dirty="0" err="1">
                <a:cs typeface="Calibri"/>
              </a:rPr>
              <a:t>phenomena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syllabi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alumni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5037826" y="945308"/>
            <a:ext cx="6928451" cy="59126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Muutamalla sanalla monikon pääte on -</a:t>
            </a:r>
            <a:r>
              <a:rPr lang="fi-FI" i="1" dirty="0">
                <a:cs typeface="Calibri" panose="020F0502020204030204"/>
              </a:rPr>
              <a:t>en.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Sanoihin, jotka päättyvät </a:t>
            </a:r>
            <a:r>
              <a:rPr lang="fi-FI" i="1" dirty="0">
                <a:cs typeface="Calibri" panose="020F0502020204030204"/>
              </a:rPr>
              <a:t>-is </a:t>
            </a:r>
            <a:r>
              <a:rPr lang="fi-FI" dirty="0">
                <a:cs typeface="Calibri" panose="020F0502020204030204"/>
              </a:rPr>
              <a:t>(tai </a:t>
            </a:r>
            <a:r>
              <a:rPr lang="fi-FI" i="1" dirty="0">
                <a:cs typeface="Calibri" panose="020F0502020204030204"/>
              </a:rPr>
              <a:t>-ix</a:t>
            </a:r>
            <a:r>
              <a:rPr lang="fi-FI" dirty="0">
                <a:cs typeface="Calibri" panose="020F0502020204030204"/>
              </a:rPr>
              <a:t>), saadaan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monikko vaihtamalla pääte muotoon -</a:t>
            </a:r>
            <a:r>
              <a:rPr lang="fi-FI" i="1" dirty="0">
                <a:cs typeface="Calibri" panose="020F0502020204030204"/>
              </a:rPr>
              <a:t>es.</a:t>
            </a: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Lainasanoilla, jotka päättyvät </a:t>
            </a:r>
            <a:r>
              <a:rPr lang="fi-FI" i="1" dirty="0">
                <a:cs typeface="Calibri" panose="020F0502020204030204"/>
              </a:rPr>
              <a:t>-</a:t>
            </a:r>
            <a:r>
              <a:rPr lang="fi-FI" i="1" dirty="0" err="1">
                <a:cs typeface="Calibri" panose="020F0502020204030204"/>
              </a:rPr>
              <a:t>um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dirty="0">
                <a:cs typeface="Calibri" panose="020F0502020204030204"/>
              </a:rPr>
              <a:t>tai </a:t>
            </a:r>
            <a:r>
              <a:rPr lang="fi-FI" i="1" dirty="0">
                <a:cs typeface="Calibri" panose="020F0502020204030204"/>
              </a:rPr>
              <a:t>-on</a:t>
            </a:r>
            <a:r>
              <a:rPr lang="fi-FI" dirty="0">
                <a:cs typeface="Calibri" panose="020F0502020204030204"/>
              </a:rPr>
              <a:t>,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monikon pääte on </a:t>
            </a:r>
            <a:r>
              <a:rPr lang="fi-FI" i="1" dirty="0">
                <a:cs typeface="Calibri" panose="020F0502020204030204"/>
              </a:rPr>
              <a:t>-a.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Usein tieteellisillä lainasanoilla, joiden pääte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on </a:t>
            </a:r>
            <a:r>
              <a:rPr lang="fi-FI" i="1" dirty="0">
                <a:cs typeface="Calibri" panose="020F0502020204030204"/>
              </a:rPr>
              <a:t>-us</a:t>
            </a:r>
            <a:r>
              <a:rPr lang="fi-FI" dirty="0">
                <a:cs typeface="Calibri" panose="020F0502020204030204"/>
              </a:rPr>
              <a:t>,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dirty="0">
                <a:cs typeface="Calibri" panose="020F0502020204030204"/>
              </a:rPr>
              <a:t>on säilynyt alkuperäinen taivutus. Tosin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arkikäytössä moni taivutetaan säännöllisesti.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FA089437-8A15-4136-876B-AB7F11938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991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0515600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Yhdyssanojen monikko: muuta monikkoon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7107"/>
            <a:ext cx="2928667" cy="33962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u="sng" dirty="0">
                <a:cs typeface="Calibri" panose="020F0502020204030204"/>
              </a:rPr>
              <a:t>Yksikkö</a:t>
            </a: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police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officer</a:t>
            </a:r>
            <a:endParaRPr lang="en-US" i="1" dirty="0" err="1">
              <a:cs typeface="Calibri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sunset</a:t>
            </a:r>
            <a:r>
              <a:rPr lang="fi-FI" i="1" dirty="0">
                <a:cs typeface="Calibri" panose="020F0502020204030204"/>
              </a:rPr>
              <a:t> </a:t>
            </a:r>
            <a:endParaRPr lang="en-US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</a:t>
            </a:r>
            <a:r>
              <a:rPr lang="fi-FI" i="1" dirty="0" err="1">
                <a:cs typeface="Calibri" panose="020F0502020204030204"/>
              </a:rPr>
              <a:t>trade-off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 </a:t>
            </a:r>
            <a:r>
              <a:rPr lang="fi-FI" i="1" dirty="0" err="1">
                <a:cs typeface="Calibri" panose="020F0502020204030204"/>
              </a:rPr>
              <a:t>mother</a:t>
            </a:r>
            <a:r>
              <a:rPr lang="fi-FI" i="1" dirty="0">
                <a:cs typeface="Calibri" panose="020F0502020204030204"/>
              </a:rPr>
              <a:t>-in-</a:t>
            </a:r>
            <a:r>
              <a:rPr lang="fi-FI" i="1" dirty="0" err="1">
                <a:cs typeface="Calibri" panose="020F0502020204030204"/>
              </a:rPr>
              <a:t>law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>
                <a:cs typeface="Calibri" panose="020F0502020204030204"/>
              </a:rPr>
              <a:t>a Knight </a:t>
            </a:r>
            <a:r>
              <a:rPr lang="fi-FI" i="1" dirty="0" err="1">
                <a:cs typeface="Calibri" panose="020F0502020204030204"/>
              </a:rPr>
              <a:t>Templar</a:t>
            </a: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AB5FF6BA-6713-4CC3-951C-FF51F2D5A24A}"/>
              </a:ext>
            </a:extLst>
          </p:cNvPr>
          <p:cNvSpPr txBox="1">
            <a:spLocks/>
          </p:cNvSpPr>
          <p:nvPr/>
        </p:nvSpPr>
        <p:spPr>
          <a:xfrm>
            <a:off x="3630284" y="945308"/>
            <a:ext cx="2793518" cy="33962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u="sng" dirty="0">
                <a:cs typeface="Calibri" panose="020F0502020204030204"/>
              </a:rPr>
              <a:t>Monikko</a:t>
            </a: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police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officers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sunsets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trade-offs</a:t>
            </a:r>
            <a:endParaRPr lang="fi-FI" i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mothers</a:t>
            </a:r>
            <a:r>
              <a:rPr lang="fi-FI" i="1" dirty="0">
                <a:cs typeface="Calibri" panose="020F0502020204030204"/>
              </a:rPr>
              <a:t>-in-</a:t>
            </a:r>
            <a:r>
              <a:rPr lang="fi-FI" i="1" dirty="0" err="1">
                <a:cs typeface="Calibri" panose="020F0502020204030204"/>
              </a:rPr>
              <a:t>law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r>
              <a:rPr lang="fi-FI" i="1" dirty="0" err="1">
                <a:cs typeface="Calibri" panose="020F0502020204030204"/>
              </a:rPr>
              <a:t>Knights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Templar</a:t>
            </a:r>
            <a:endParaRPr lang="en-US" i="1" dirty="0" err="1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6590580" y="945308"/>
            <a:ext cx="5390074" cy="3398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Yhdyssanan jälkimmäinen sana </a:t>
            </a: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tulee </a:t>
            </a:r>
            <a:r>
              <a:rPr lang="fi-FI" dirty="0">
                <a:cs typeface="Calibri" panose="020F0502020204030204"/>
              </a:rPr>
              <a:t>monikkoon.</a:t>
            </a:r>
            <a:endParaRPr lang="fi-FI" dirty="0"/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Jos pääsana on alussa, tulee</a:t>
            </a:r>
          </a:p>
          <a:p>
            <a:pPr marL="0" indent="0">
              <a:buNone/>
            </a:pPr>
            <a:r>
              <a:rPr lang="fi-FI" dirty="0">
                <a:cs typeface="Calibri" panose="020F0502020204030204"/>
              </a:rPr>
              <a:t>monikko sinne.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06EBC510-12AE-44C4-A507-F40783CF5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6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4EFE6-6CBF-4960-ACA5-93E313624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951"/>
            <a:ext cx="11110824" cy="1325563"/>
          </a:xfrm>
        </p:spPr>
        <p:txBody>
          <a:bodyPr/>
          <a:lstStyle/>
          <a:p>
            <a:r>
              <a:rPr lang="fi-FI" dirty="0">
                <a:cs typeface="Calibri Light"/>
              </a:rPr>
              <a:t>Ei-laskettavat sanat ja monikon erityistapaukset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AC7322-703E-4B80-AAD6-4A4C8CFD6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5790"/>
            <a:ext cx="5703277" cy="53011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1. Saanko kaksi leipää?</a:t>
            </a:r>
            <a:endParaRPr lang="en-US" i="1" dirty="0">
              <a:cs typeface="Calibri" panose="020F0502020204030204"/>
            </a:endParaRP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Can I </a:t>
            </a:r>
            <a:r>
              <a:rPr lang="fi-FI" i="1" dirty="0" err="1">
                <a:cs typeface="Calibri" panose="020F0502020204030204"/>
              </a:rPr>
              <a:t>have</a:t>
            </a:r>
            <a:r>
              <a:rPr lang="fi-FI" i="1" dirty="0">
                <a:cs typeface="Calibri" panose="020F0502020204030204"/>
              </a:rPr>
              <a:t> two </a:t>
            </a:r>
            <a:r>
              <a:rPr lang="fi-FI" i="1" dirty="0" err="1">
                <a:cs typeface="Calibri" panose="020F0502020204030204"/>
              </a:rPr>
              <a:t>slices</a:t>
            </a:r>
            <a:r>
              <a:rPr lang="fi-FI" i="1" dirty="0">
                <a:cs typeface="Calibri" panose="020F0502020204030204"/>
              </a:rPr>
              <a:t> of </a:t>
            </a:r>
            <a:r>
              <a:rPr lang="fi-FI" i="1" dirty="0" err="1">
                <a:cs typeface="Calibri" panose="020F0502020204030204"/>
              </a:rPr>
              <a:t>bread</a:t>
            </a:r>
            <a:r>
              <a:rPr lang="fi-FI" i="1" dirty="0">
                <a:cs typeface="Calibri" panose="020F0502020204030204"/>
              </a:rPr>
              <a:t>?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2. Annoin hänelle kaksi neuvoa.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I </a:t>
            </a:r>
            <a:r>
              <a:rPr lang="fi-FI" i="1" dirty="0" err="1">
                <a:cs typeface="Calibri" panose="020F0502020204030204"/>
              </a:rPr>
              <a:t>gave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her</a:t>
            </a:r>
            <a:r>
              <a:rPr lang="fi-FI" i="1" dirty="0">
                <a:cs typeface="Calibri" panose="020F0502020204030204"/>
              </a:rPr>
              <a:t> two </a:t>
            </a:r>
            <a:r>
              <a:rPr lang="fi-FI" i="1" dirty="0" err="1">
                <a:cs typeface="Calibri" panose="020F0502020204030204"/>
              </a:rPr>
              <a:t>pieces</a:t>
            </a:r>
            <a:r>
              <a:rPr lang="fi-FI" i="1" dirty="0">
                <a:cs typeface="Calibri" panose="020F0502020204030204"/>
              </a:rPr>
              <a:t> of </a:t>
            </a:r>
            <a:r>
              <a:rPr lang="fi-FI" i="1" dirty="0" err="1">
                <a:cs typeface="Calibri" panose="020F0502020204030204"/>
              </a:rPr>
              <a:t>advice</a:t>
            </a:r>
            <a:r>
              <a:rPr lang="fi-FI" i="1" dirty="0">
                <a:cs typeface="Calibri" panose="020F0502020204030204"/>
              </a:rPr>
              <a:t>.</a:t>
            </a:r>
            <a:endParaRPr lang="en-US" i="1" dirty="0" err="1"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3. Ovatko kasvoni kalpeat?</a:t>
            </a:r>
            <a:endParaRPr lang="en-US" i="1" dirty="0">
              <a:cs typeface="Calibri" panose="020F0502020204030204"/>
            </a:endParaRP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Is my </a:t>
            </a:r>
            <a:r>
              <a:rPr lang="fi-FI" i="1" dirty="0" err="1">
                <a:cs typeface="Calibri" panose="020F0502020204030204"/>
              </a:rPr>
              <a:t>face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pale</a:t>
            </a:r>
            <a:r>
              <a:rPr lang="fi-FI" i="1" dirty="0">
                <a:cs typeface="Calibri" panose="020F0502020204030204"/>
              </a:rPr>
              <a:t>?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4. Poliisi on täällä.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</a:t>
            </a:r>
            <a:r>
              <a:rPr lang="fi-FI" i="1" dirty="0" err="1">
                <a:cs typeface="Calibri" panose="020F0502020204030204"/>
              </a:rPr>
              <a:t>The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police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are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here</a:t>
            </a:r>
            <a:r>
              <a:rPr lang="fi-FI" i="1" dirty="0">
                <a:cs typeface="Calibri" panose="020F0502020204030204"/>
              </a:rPr>
              <a:t>.</a:t>
            </a:r>
            <a:endParaRPr lang="en-US" i="1" dirty="0"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5. Diabetes on vakava sairaus.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Diabetes is a </a:t>
            </a:r>
            <a:r>
              <a:rPr lang="fi-FI" i="1" dirty="0" err="1">
                <a:cs typeface="Calibri" panose="020F0502020204030204"/>
              </a:rPr>
              <a:t>serious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disease</a:t>
            </a:r>
            <a:r>
              <a:rPr lang="fi-FI" i="1" dirty="0">
                <a:cs typeface="Calibri" panose="020F0502020204030204"/>
              </a:rPr>
              <a:t>.</a:t>
            </a:r>
            <a:endParaRPr lang="en-US" i="1" dirty="0"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6. Nämä sakset ovat tylsät.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i="1" dirty="0">
                <a:cs typeface="Calibri" panose="020F0502020204030204"/>
              </a:rPr>
              <a:t>	</a:t>
            </a:r>
            <a:r>
              <a:rPr lang="fi-FI" i="1" dirty="0" err="1">
                <a:cs typeface="Calibri" panose="020F0502020204030204"/>
              </a:rPr>
              <a:t>These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scissors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are</a:t>
            </a:r>
            <a:r>
              <a:rPr lang="fi-FI" i="1" dirty="0">
                <a:cs typeface="Calibri" panose="020F0502020204030204"/>
              </a:rPr>
              <a:t> </a:t>
            </a:r>
            <a:r>
              <a:rPr lang="fi-FI" i="1" dirty="0" err="1">
                <a:cs typeface="Calibri" panose="020F0502020204030204"/>
              </a:rPr>
              <a:t>dull</a:t>
            </a:r>
            <a:r>
              <a:rPr lang="fi-FI" i="1" dirty="0">
                <a:cs typeface="Calibri" panose="020F0502020204030204"/>
              </a:rPr>
              <a:t>.</a:t>
            </a: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  <a:p>
            <a:pPr marL="0" indent="0">
              <a:buNone/>
            </a:pPr>
            <a:endParaRPr lang="fi-FI" dirty="0">
              <a:cs typeface="Calibri" panose="020F0502020204030204"/>
            </a:endParaRP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65777CDD-20CE-44FF-8F41-54ECB3DAEFD4}"/>
              </a:ext>
            </a:extLst>
          </p:cNvPr>
          <p:cNvSpPr txBox="1">
            <a:spLocks/>
          </p:cNvSpPr>
          <p:nvPr/>
        </p:nvSpPr>
        <p:spPr>
          <a:xfrm>
            <a:off x="6599098" y="1360166"/>
            <a:ext cx="5349927" cy="54450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Ei-laskettavien sanojen kanssa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monikko saadaan of-rakenteella.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Monet sanat ovat englanniksi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ei-laskettavia, toisin kuin suomeksi.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Jotkin sanat ovat englanniksi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yksikössä ja suomeksi monikossa.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Jotkin sanat ovat englanniksi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monikossa ja suomeksi yksikössä.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Kaikki monikolta näyttävät sanat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eivät ole monikollisia.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>
                <a:cs typeface="Calibri" panose="020F0502020204030204"/>
              </a:rPr>
              <a:t>Monet sanat ovat molemmissa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fi-FI" dirty="0">
                <a:cs typeface="Calibri" panose="020F0502020204030204"/>
              </a:rPr>
              <a:t>kielissä monikollisia.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B667E6C3-9898-40E5-AE2E-4981F39C027A}"/>
              </a:ext>
            </a:extLst>
          </p:cNvPr>
          <p:cNvSpPr txBox="1"/>
          <p:nvPr/>
        </p:nvSpPr>
        <p:spPr>
          <a:xfrm>
            <a:off x="1181100" y="822569"/>
            <a:ext cx="982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Käännä englanniksi:</a:t>
            </a:r>
          </a:p>
        </p:txBody>
      </p:sp>
      <p:pic>
        <p:nvPicPr>
          <p:cNvPr id="7" name="Studeo_Logo_Musta.png" descr="Studeo_Logo_Musta.png">
            <a:extLst>
              <a:ext uri="{FF2B5EF4-FFF2-40B4-BE49-F238E27FC236}">
                <a16:creationId xmlns:a16="http://schemas.microsoft.com/office/drawing/2014/main" id="{04549449-C42C-4AF2-A175-549819DC5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23" y="6249038"/>
            <a:ext cx="1178327" cy="512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3167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572</Words>
  <Application>Microsoft Office PowerPoint</Application>
  <PresentationFormat>Laajakuva</PresentationFormat>
  <Paragraphs>202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Office-teema</vt:lpstr>
      <vt:lpstr>Substantiivit</vt:lpstr>
      <vt:lpstr>Säännöllinen monikko: muuta monikkoon 1/3</vt:lpstr>
      <vt:lpstr>Säännöllinen monikko: muuta monikkoon 2/3</vt:lpstr>
      <vt:lpstr>Säännöllinen monikko: muuta monikkoon 3/3</vt:lpstr>
      <vt:lpstr>Epäsäännöllinen monikko: muuta monikkoon 1/2</vt:lpstr>
      <vt:lpstr>Epäsäännöllinen monikko: muuta monikkoon 2/2</vt:lpstr>
      <vt:lpstr>Yhdyssanojen monikko: muuta monikkoon</vt:lpstr>
      <vt:lpstr>Ei-laskettavat sanat ja monikon erityistapaukset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Lukkari Valeria</dc:creator>
  <cp:lastModifiedBy>Lukkari Valeria</cp:lastModifiedBy>
  <cp:revision>516</cp:revision>
  <dcterms:created xsi:type="dcterms:W3CDTF">2012-08-08T08:08:12Z</dcterms:created>
  <dcterms:modified xsi:type="dcterms:W3CDTF">2026-08-20T10:40:49Z</dcterms:modified>
</cp:coreProperties>
</file>