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8A68B0-22DC-402A-BB90-3A85B3FF904C}" v="1641" dt="2022-04-07T12:08:44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841231"/>
            <a:ext cx="9144000" cy="935487"/>
          </a:xfrm>
        </p:spPr>
        <p:txBody>
          <a:bodyPr/>
          <a:lstStyle/>
          <a:p>
            <a:r>
              <a:rPr lang="fi-FI">
                <a:cs typeface="Calibri Light"/>
              </a:rPr>
              <a:t>Artikkelit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314491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Yleisimmät syyt käyttää epämääräistä, määräistä tai nolla-artikkelia</a:t>
            </a:r>
          </a:p>
        </p:txBody>
      </p:sp>
      <p:pic>
        <p:nvPicPr>
          <p:cNvPr id="4" name="Studeo_Logo_Musta.png" descr="Studeo_Logo_Musta.png">
            <a:extLst>
              <a:ext uri="{FF2B5EF4-FFF2-40B4-BE49-F238E27FC236}">
                <a16:creationId xmlns:a16="http://schemas.microsoft.com/office/drawing/2014/main" id="{A4AD582D-5A4F-4C17-97D9-6A52FD7B8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Epämääräinen artikkeli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7933"/>
            <a:ext cx="4930602" cy="4923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cs typeface="Calibri" panose="020F0502020204030204"/>
              </a:rPr>
              <a:t>1. Minulla on sinulle yllätys.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I </a:t>
            </a:r>
            <a:r>
              <a:rPr lang="fi-FI" i="1" err="1">
                <a:cs typeface="Calibri" panose="020F0502020204030204"/>
              </a:rPr>
              <a:t>have</a:t>
            </a:r>
            <a:r>
              <a:rPr lang="fi-FI" i="1">
                <a:cs typeface="Calibri" panose="020F0502020204030204"/>
              </a:rPr>
              <a:t> a </a:t>
            </a:r>
            <a:r>
              <a:rPr lang="fi-FI" i="1" err="1">
                <a:cs typeface="Calibri" panose="020F0502020204030204"/>
              </a:rPr>
              <a:t>surprise</a:t>
            </a:r>
            <a:r>
              <a:rPr lang="fi-FI" i="1">
                <a:cs typeface="Calibri" panose="020F0502020204030204"/>
              </a:rPr>
              <a:t> for </a:t>
            </a:r>
            <a:r>
              <a:rPr lang="fi-FI" i="1" err="1">
                <a:cs typeface="Calibri" panose="020F0502020204030204"/>
              </a:rPr>
              <a:t>you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2. Hän on eräs vanha ystäväni.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He’s</a:t>
            </a:r>
            <a:r>
              <a:rPr lang="fi-FI" i="1">
                <a:cs typeface="Calibri" panose="020F0502020204030204"/>
              </a:rPr>
              <a:t> an </a:t>
            </a:r>
            <a:r>
              <a:rPr lang="fi-FI" i="1" err="1">
                <a:cs typeface="Calibri" panose="020F0502020204030204"/>
              </a:rPr>
              <a:t>old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friend</a:t>
            </a:r>
            <a:r>
              <a:rPr lang="fi-FI" i="1">
                <a:cs typeface="Calibri" panose="020F0502020204030204"/>
              </a:rPr>
              <a:t> of </a:t>
            </a:r>
            <a:r>
              <a:rPr lang="fi-FI" i="1" err="1">
                <a:cs typeface="Calibri" panose="020F0502020204030204"/>
              </a:rPr>
              <a:t>mine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3. Minä olen psykiatri.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I’m</a:t>
            </a:r>
            <a:r>
              <a:rPr lang="fi-FI" i="1">
                <a:cs typeface="Calibri" panose="020F0502020204030204"/>
              </a:rPr>
              <a:t> a </a:t>
            </a:r>
            <a:r>
              <a:rPr lang="fi-FI" i="1" err="1">
                <a:cs typeface="Calibri" panose="020F0502020204030204"/>
              </a:rPr>
              <a:t>psychiatrist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4. Olen ollut täällä vuoden.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I’ve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been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here</a:t>
            </a:r>
            <a:r>
              <a:rPr lang="fi-FI" i="1">
                <a:cs typeface="Calibri" panose="020F0502020204030204"/>
              </a:rPr>
              <a:t> for a </a:t>
            </a:r>
            <a:r>
              <a:rPr lang="fi-FI" i="1" err="1">
                <a:cs typeface="Calibri" panose="020F0502020204030204"/>
              </a:rPr>
              <a:t>year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endParaRPr lang="fi-FI"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fi-FI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47903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Käännä englanniksi:</a:t>
            </a: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121F45D-A0CA-445B-8488-76579FC3F41A}"/>
              </a:ext>
            </a:extLst>
          </p:cNvPr>
          <p:cNvSpPr txBox="1">
            <a:spLocks/>
          </p:cNvSpPr>
          <p:nvPr/>
        </p:nvSpPr>
        <p:spPr>
          <a:xfrm>
            <a:off x="5785604" y="1556592"/>
            <a:ext cx="6232625" cy="49150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>
                <a:cs typeface="Calibri" panose="020F0502020204030204"/>
              </a:rPr>
              <a:t>kun asia on kuulijalle uusi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  <a:p>
            <a:r>
              <a:rPr lang="fi-FI">
                <a:cs typeface="Calibri" panose="020F0502020204030204"/>
              </a:rPr>
              <a:t>merkityksessä ”eräs” tai ”sellainen” </a:t>
            </a:r>
          </a:p>
          <a:p>
            <a:pPr marL="215900" indent="0">
              <a:spcBef>
                <a:spcPts val="600"/>
              </a:spcBef>
              <a:buNone/>
            </a:pPr>
            <a:r>
              <a:rPr lang="fi-FI" err="1">
                <a:cs typeface="Calibri" panose="020F0502020204030204"/>
              </a:rPr>
              <a:t>Huom</a:t>
            </a:r>
            <a:r>
              <a:rPr lang="fi-FI">
                <a:cs typeface="Calibri" panose="020F0502020204030204"/>
              </a:rPr>
              <a:t>! Vokaaliäänteen edellä </a:t>
            </a:r>
            <a:r>
              <a:rPr lang="fi-FI" i="1">
                <a:cs typeface="Calibri" panose="020F0502020204030204"/>
              </a:rPr>
              <a:t>an.</a:t>
            </a:r>
          </a:p>
          <a:p>
            <a:r>
              <a:rPr lang="fi-FI">
                <a:cs typeface="Calibri" panose="020F0502020204030204"/>
              </a:rPr>
              <a:t>ilmaistaessa mm. ammattia tai uskontoa</a:t>
            </a:r>
          </a:p>
          <a:p>
            <a:pPr marL="0" indent="0">
              <a:spcBef>
                <a:spcPts val="600"/>
              </a:spcBef>
              <a:buNone/>
            </a:pPr>
            <a:endParaRPr lang="fi-FI">
              <a:cs typeface="Calibri" panose="020F0502020204030204"/>
            </a:endParaRPr>
          </a:p>
          <a:p>
            <a:r>
              <a:rPr lang="fi-FI">
                <a:cs typeface="Calibri" panose="020F0502020204030204"/>
              </a:rPr>
              <a:t>merkityksessä ”yksi”.</a:t>
            </a:r>
            <a:endParaRPr lang="fi-FI"/>
          </a:p>
          <a:p>
            <a:pPr marL="2159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Huom! Konsonanttiäänteen edellä </a:t>
            </a:r>
            <a:r>
              <a:rPr lang="fi-FI" i="1">
                <a:cs typeface="Calibri" panose="020F0502020204030204"/>
              </a:rPr>
              <a:t>a.</a:t>
            </a:r>
            <a:endParaRPr lang="fi-FI">
              <a:cs typeface="Calibri" panose="020F0502020204030204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1D0B42B9-4DA9-49E2-9317-062BF330D846}"/>
              </a:ext>
            </a:extLst>
          </p:cNvPr>
          <p:cNvSpPr txBox="1"/>
          <p:nvPr/>
        </p:nvSpPr>
        <p:spPr>
          <a:xfrm>
            <a:off x="5801875" y="1024713"/>
            <a:ext cx="6147864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Epämääräistä artikkelia käytetään:</a:t>
            </a:r>
            <a:endParaRPr lang="fi-FI"/>
          </a:p>
        </p:txBody>
      </p:sp>
      <p:pic>
        <p:nvPicPr>
          <p:cNvPr id="9" name="Studeo_Logo_Musta.png" descr="Studeo_Logo_Musta.png">
            <a:extLst>
              <a:ext uri="{FF2B5EF4-FFF2-40B4-BE49-F238E27FC236}">
                <a16:creationId xmlns:a16="http://schemas.microsoft.com/office/drawing/2014/main" id="{F9D4E1F8-8523-4E6D-928E-2E04A3DD1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0127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Epämääräinen artikkeli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7933"/>
            <a:ext cx="4930602" cy="4923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cs typeface="Calibri" panose="020F0502020204030204"/>
              </a:rPr>
              <a:t>5. Minulla on paha päänsärky.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I </a:t>
            </a:r>
            <a:r>
              <a:rPr lang="fi-FI" i="1" err="1">
                <a:cs typeface="Calibri" panose="020F0502020204030204"/>
              </a:rPr>
              <a:t>have</a:t>
            </a:r>
            <a:r>
              <a:rPr lang="fi-FI" i="1">
                <a:cs typeface="Calibri" panose="020F0502020204030204"/>
              </a:rPr>
              <a:t> a </a:t>
            </a:r>
            <a:r>
              <a:rPr lang="fi-FI" i="1" err="1">
                <a:cs typeface="Calibri" panose="020F0502020204030204"/>
              </a:rPr>
              <a:t>bad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headache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6. Pidetään tauko.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Let’s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take</a:t>
            </a:r>
            <a:r>
              <a:rPr lang="fi-FI" i="1">
                <a:cs typeface="Calibri" panose="020F0502020204030204"/>
              </a:rPr>
              <a:t> a </a:t>
            </a:r>
            <a:r>
              <a:rPr lang="fi-FI" i="1" err="1">
                <a:cs typeface="Calibri" panose="020F0502020204030204"/>
              </a:rPr>
              <a:t>break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endParaRPr lang="fi-FI"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fi-FI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47903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Käännä englanniksi:</a:t>
            </a: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121F45D-A0CA-445B-8488-76579FC3F41A}"/>
              </a:ext>
            </a:extLst>
          </p:cNvPr>
          <p:cNvSpPr txBox="1">
            <a:spLocks/>
          </p:cNvSpPr>
          <p:nvPr/>
        </p:nvSpPr>
        <p:spPr>
          <a:xfrm>
            <a:off x="5802922" y="1547933"/>
            <a:ext cx="6163353" cy="4923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>
                <a:cs typeface="Calibri" panose="020F0502020204030204"/>
              </a:rPr>
              <a:t>tavallisissa sairauksissa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  <a:p>
            <a:r>
              <a:rPr lang="fi-FI">
                <a:cs typeface="Calibri" panose="020F0502020204030204"/>
              </a:rPr>
              <a:t>monissa sanonnoissa.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fi-FI">
              <a:cs typeface="Calibri" panose="020F0502020204030204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1D0B42B9-4DA9-49E2-9317-062BF330D846}"/>
              </a:ext>
            </a:extLst>
          </p:cNvPr>
          <p:cNvSpPr txBox="1"/>
          <p:nvPr/>
        </p:nvSpPr>
        <p:spPr>
          <a:xfrm>
            <a:off x="5801875" y="1024713"/>
            <a:ext cx="6147864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Epämääräistä artikkelia käytetään:</a:t>
            </a:r>
            <a:endParaRPr lang="fi-FI"/>
          </a:p>
        </p:txBody>
      </p:sp>
      <p:pic>
        <p:nvPicPr>
          <p:cNvPr id="9" name="Studeo_Logo_Musta.png" descr="Studeo_Logo_Musta.png">
            <a:extLst>
              <a:ext uri="{FF2B5EF4-FFF2-40B4-BE49-F238E27FC236}">
                <a16:creationId xmlns:a16="http://schemas.microsoft.com/office/drawing/2014/main" id="{C8F39F1D-1BF5-4C66-A23D-E29A9F73E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945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Määräinen artikkeli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56592"/>
            <a:ext cx="5017192" cy="49150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cs typeface="Calibri" panose="020F0502020204030204"/>
              </a:rPr>
              <a:t>1. Kuulin uutiset tänään.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I </a:t>
            </a:r>
            <a:r>
              <a:rPr lang="fi-FI" i="1" err="1">
                <a:cs typeface="Calibri" panose="020F0502020204030204"/>
              </a:rPr>
              <a:t>heard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news </a:t>
            </a:r>
            <a:r>
              <a:rPr lang="fi-FI" i="1" err="1">
                <a:cs typeface="Calibri" panose="020F0502020204030204"/>
              </a:rPr>
              <a:t>today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2. Onko tuo se poika, josta pidät?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Is </a:t>
            </a:r>
            <a:r>
              <a:rPr lang="fi-FI" i="1" err="1">
                <a:cs typeface="Calibri" panose="020F0502020204030204"/>
              </a:rPr>
              <a:t>that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boy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you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like</a:t>
            </a:r>
            <a:r>
              <a:rPr lang="fi-FI" i="1">
                <a:cs typeface="Calibri" panose="020F0502020204030204"/>
              </a:rPr>
              <a:t>?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3. Voitko sulkea oven?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 Can </a:t>
            </a:r>
            <a:r>
              <a:rPr lang="fi-FI" i="1" err="1">
                <a:cs typeface="Calibri" panose="020F0502020204030204"/>
              </a:rPr>
              <a:t>you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close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door</a:t>
            </a:r>
            <a:r>
              <a:rPr lang="fi-FI" i="1">
                <a:cs typeface="Calibri" panose="020F0502020204030204"/>
              </a:rPr>
              <a:t>?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4. Tämä on parasta kahvia.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This</a:t>
            </a:r>
            <a:r>
              <a:rPr lang="fi-FI" i="1">
                <a:cs typeface="Calibri" panose="020F0502020204030204"/>
              </a:rPr>
              <a:t> is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best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coffee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5. Onni suosii rohkeaa.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Fortune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favors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brave.</a:t>
            </a:r>
          </a:p>
          <a:p>
            <a:pPr marL="0" indent="0">
              <a:buNone/>
            </a:pPr>
            <a:endParaRPr lang="fi-FI"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fi-FI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477383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Käännä englanniksi:</a:t>
            </a: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121F45D-A0CA-445B-8488-76579FC3F41A}"/>
              </a:ext>
            </a:extLst>
          </p:cNvPr>
          <p:cNvSpPr txBox="1">
            <a:spLocks/>
          </p:cNvSpPr>
          <p:nvPr/>
        </p:nvSpPr>
        <p:spPr>
          <a:xfrm>
            <a:off x="5785338" y="1547933"/>
            <a:ext cx="6180938" cy="4923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>
                <a:cs typeface="Calibri" panose="020F0502020204030204"/>
              </a:rPr>
              <a:t>kun asia on kuulijalle tuttu (esimerkiksi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mainitaan uudestaan)</a:t>
            </a:r>
          </a:p>
          <a:p>
            <a:r>
              <a:rPr lang="fi-FI">
                <a:cs typeface="Calibri" panose="020F0502020204030204"/>
              </a:rPr>
              <a:t>kun substantiivia seuraa tarkempi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määritelmä</a:t>
            </a:r>
          </a:p>
          <a:p>
            <a:r>
              <a:rPr lang="fi-FI">
                <a:cs typeface="Calibri" panose="020F0502020204030204"/>
              </a:rPr>
              <a:t>kun asia on tuttu esim. kyseisessä</a:t>
            </a:r>
          </a:p>
          <a:p>
            <a:pPr marL="21600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tilanteessa</a:t>
            </a:r>
          </a:p>
          <a:p>
            <a:r>
              <a:rPr lang="fi-FI">
                <a:cs typeface="Calibri" panose="020F0502020204030204"/>
              </a:rPr>
              <a:t>mm. superlatiivien kanssa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  <a:p>
            <a:r>
              <a:rPr lang="fi-FI">
                <a:cs typeface="Calibri" panose="020F0502020204030204"/>
              </a:rPr>
              <a:t>kun viitataan ihmisryhmiin.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14F7C45E-E6E5-4029-A1B9-746609465E39}"/>
              </a:ext>
            </a:extLst>
          </p:cNvPr>
          <p:cNvSpPr txBox="1"/>
          <p:nvPr/>
        </p:nvSpPr>
        <p:spPr>
          <a:xfrm>
            <a:off x="5785338" y="1024713"/>
            <a:ext cx="601393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Määräistä artikkelia käytetään:</a:t>
            </a:r>
            <a:endParaRPr lang="fi-FI"/>
          </a:p>
        </p:txBody>
      </p:sp>
      <p:pic>
        <p:nvPicPr>
          <p:cNvPr id="9" name="Studeo_Logo_Musta.png" descr="Studeo_Logo_Musta.png">
            <a:extLst>
              <a:ext uri="{FF2B5EF4-FFF2-40B4-BE49-F238E27FC236}">
                <a16:creationId xmlns:a16="http://schemas.microsoft.com/office/drawing/2014/main" id="{F933156C-208E-414A-9DEC-B9B6A2E1A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5962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Määräinen artikkeli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7933"/>
            <a:ext cx="4930602" cy="4923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cs typeface="Calibri" panose="020F0502020204030204"/>
              </a:rPr>
              <a:t>6. Seiso vasemmalla.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Stand</a:t>
            </a:r>
            <a:r>
              <a:rPr lang="fi-FI" i="1">
                <a:cs typeface="Calibri" panose="020F0502020204030204"/>
              </a:rPr>
              <a:t> on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left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7. Mitä pikemmin, sen parempi.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sooner</a:t>
            </a:r>
            <a:r>
              <a:rPr lang="fi-FI" i="1">
                <a:cs typeface="Calibri" panose="020F0502020204030204"/>
              </a:rPr>
              <a:t>,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better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8. Mennään elokuviin.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Let’s</a:t>
            </a:r>
            <a:r>
              <a:rPr lang="fi-FI" i="1">
                <a:cs typeface="Calibri" panose="020F0502020204030204"/>
              </a:rPr>
              <a:t> go to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movies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9. Pelkään tulevaisuutta.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I’m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afraid</a:t>
            </a:r>
            <a:r>
              <a:rPr lang="fi-FI" i="1">
                <a:cs typeface="Calibri" panose="020F0502020204030204"/>
              </a:rPr>
              <a:t> of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future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endParaRPr lang="fi-FI"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fi-FI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477383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Käännä englanniksi:</a:t>
            </a: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121F45D-A0CA-445B-8488-76579FC3F41A}"/>
              </a:ext>
            </a:extLst>
          </p:cNvPr>
          <p:cNvSpPr txBox="1">
            <a:spLocks/>
          </p:cNvSpPr>
          <p:nvPr/>
        </p:nvSpPr>
        <p:spPr>
          <a:xfrm>
            <a:off x="5785338" y="1547933"/>
            <a:ext cx="6406662" cy="4923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>
                <a:cs typeface="Calibri" panose="020F0502020204030204"/>
              </a:rPr>
              <a:t>kun ilmaistaan suuntaa tai ilmansuuntaa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preposition kanssa</a:t>
            </a:r>
          </a:p>
          <a:p>
            <a:r>
              <a:rPr lang="fi-FI">
                <a:cs typeface="Calibri" panose="020F0502020204030204"/>
              </a:rPr>
              <a:t>mitä–sitä-rakenteissa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fi-FI" i="1">
              <a:cs typeface="Calibri" panose="020F0502020204030204"/>
            </a:endParaRPr>
          </a:p>
          <a:p>
            <a:r>
              <a:rPr lang="fi-FI">
                <a:cs typeface="Calibri" panose="020F0502020204030204"/>
              </a:rPr>
              <a:t>kun puhutaan mm. viihteestä yleensä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eikä esimerkiksi tietystä elokuvasta</a:t>
            </a:r>
          </a:p>
          <a:p>
            <a:r>
              <a:rPr lang="fi-FI">
                <a:cs typeface="Calibri" panose="020F0502020204030204"/>
              </a:rPr>
              <a:t>aikakausien kanssa ja esimerkiksi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ilmauksissa </a:t>
            </a:r>
            <a:r>
              <a:rPr lang="fi-FI" i="1">
                <a:cs typeface="Calibri" panose="020F0502020204030204"/>
              </a:rPr>
              <a:t>in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morning</a:t>
            </a:r>
            <a:r>
              <a:rPr lang="fi-FI">
                <a:cs typeface="Calibri" panose="020F0502020204030204"/>
              </a:rPr>
              <a:t> /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 i="1">
                <a:cs typeface="Calibri" panose="020F0502020204030204"/>
              </a:rPr>
              <a:t>in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afternoon</a:t>
            </a:r>
            <a:r>
              <a:rPr lang="fi-FI">
                <a:cs typeface="Calibri" panose="020F0502020204030204"/>
              </a:rPr>
              <a:t> / </a:t>
            </a:r>
            <a:r>
              <a:rPr lang="fi-FI" i="1">
                <a:cs typeface="Calibri" panose="020F0502020204030204"/>
              </a:rPr>
              <a:t>in </a:t>
            </a:r>
            <a:r>
              <a:rPr lang="fi-FI" i="1" err="1">
                <a:cs typeface="Calibri" panose="020F0502020204030204"/>
              </a:rPr>
              <a:t>the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evening</a:t>
            </a:r>
            <a:r>
              <a:rPr lang="fi-FI" i="1">
                <a:cs typeface="Calibri" panose="020F0502020204030204"/>
              </a:rPr>
              <a:t>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14F7C45E-E6E5-4029-A1B9-746609465E39}"/>
              </a:ext>
            </a:extLst>
          </p:cNvPr>
          <p:cNvSpPr txBox="1"/>
          <p:nvPr/>
        </p:nvSpPr>
        <p:spPr>
          <a:xfrm>
            <a:off x="5785338" y="1024713"/>
            <a:ext cx="601393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Määräistä artikkelia käytetään:</a:t>
            </a:r>
            <a:endParaRPr lang="fi-FI"/>
          </a:p>
        </p:txBody>
      </p:sp>
      <p:pic>
        <p:nvPicPr>
          <p:cNvPr id="9" name="Studeo_Logo_Musta.png" descr="Studeo_Logo_Musta.png">
            <a:extLst>
              <a:ext uri="{FF2B5EF4-FFF2-40B4-BE49-F238E27FC236}">
                <a16:creationId xmlns:a16="http://schemas.microsoft.com/office/drawing/2014/main" id="{95DE4469-0B8D-4AD7-B247-AEAA32E9D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863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Nolla-artikkeli eli artikkeliton muoto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547933"/>
            <a:ext cx="4947139" cy="4923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1. En pidä kahvista.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don’t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like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coffee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2. Puussa on lintuja.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are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birds</a:t>
            </a:r>
            <a:r>
              <a:rPr lang="fi-FI" i="1" dirty="0">
                <a:cs typeface="Calibri" panose="020F0502020204030204"/>
              </a:rPr>
              <a:t> in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tree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3. Käyn kirkossa joka päivä.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>
                <a:cs typeface="Calibri" panose="020F0502020204030204"/>
              </a:rPr>
              <a:t>I go to </a:t>
            </a:r>
            <a:r>
              <a:rPr lang="fi-FI" i="1" dirty="0" err="1">
                <a:cs typeface="Calibri" panose="020F0502020204030204"/>
              </a:rPr>
              <a:t>church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every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4. Hänet kruunattiin kuninkaaksi.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>
                <a:cs typeface="Calibri" panose="020F0502020204030204"/>
              </a:rPr>
              <a:t>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crowned</a:t>
            </a:r>
            <a:r>
              <a:rPr lang="fi-FI" i="1" dirty="0">
                <a:cs typeface="Calibri" panose="020F0502020204030204"/>
              </a:rPr>
              <a:t> King.</a:t>
            </a:r>
          </a:p>
          <a:p>
            <a:pPr marL="0" indent="0">
              <a:buNone/>
            </a:pPr>
            <a:endParaRPr lang="fi-FI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477383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Käännä englanniksi:</a:t>
            </a: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121F45D-A0CA-445B-8488-76579FC3F41A}"/>
              </a:ext>
            </a:extLst>
          </p:cNvPr>
          <p:cNvSpPr txBox="1">
            <a:spLocks/>
          </p:cNvSpPr>
          <p:nvPr/>
        </p:nvSpPr>
        <p:spPr>
          <a:xfrm>
            <a:off x="5785338" y="1547933"/>
            <a:ext cx="6164401" cy="4923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>
                <a:cs typeface="Calibri" panose="020F0502020204030204"/>
              </a:rPr>
              <a:t>aine- ja abstraktisanojen kanssa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  <a:p>
            <a:r>
              <a:rPr lang="fi-FI">
                <a:cs typeface="Calibri" panose="020F0502020204030204"/>
              </a:rPr>
              <a:t>monikon epämääräisessä muodossa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fi-FI" i="1">
              <a:cs typeface="Calibri" panose="020F0502020204030204"/>
            </a:endParaRPr>
          </a:p>
          <a:p>
            <a:r>
              <a:rPr lang="fi-FI">
                <a:cs typeface="Calibri" panose="020F0502020204030204"/>
              </a:rPr>
              <a:t>kun ilmaistaan paikkaan liittyvää 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toimintaa eikä pelkkää rakennusta</a:t>
            </a:r>
          </a:p>
          <a:p>
            <a:r>
              <a:rPr lang="fi-FI">
                <a:cs typeface="Calibri" panose="020F0502020204030204"/>
              </a:rPr>
              <a:t>usein mm. </a:t>
            </a:r>
            <a:r>
              <a:rPr lang="fi-FI" i="1" err="1">
                <a:cs typeface="Calibri" panose="020F0502020204030204"/>
              </a:rPr>
              <a:t>appoint</a:t>
            </a:r>
            <a:r>
              <a:rPr lang="fi-FI" i="1">
                <a:cs typeface="Calibri" panose="020F0502020204030204"/>
              </a:rPr>
              <a:t>-</a:t>
            </a:r>
            <a:r>
              <a:rPr lang="fi-FI">
                <a:cs typeface="Calibri" panose="020F0502020204030204"/>
              </a:rPr>
              <a:t>, </a:t>
            </a:r>
            <a:r>
              <a:rPr lang="fi-FI" i="1" err="1">
                <a:cs typeface="Calibri" panose="020F0502020204030204"/>
              </a:rPr>
              <a:t>crown</a:t>
            </a:r>
            <a:r>
              <a:rPr lang="fi-FI" i="1">
                <a:cs typeface="Calibri" panose="020F0502020204030204"/>
              </a:rPr>
              <a:t>-</a:t>
            </a:r>
            <a:r>
              <a:rPr lang="fi-FI">
                <a:cs typeface="Calibri" panose="020F0502020204030204"/>
              </a:rPr>
              <a:t> ja </a:t>
            </a:r>
            <a:r>
              <a:rPr lang="fi-FI" i="1" err="1">
                <a:cs typeface="Calibri" panose="020F0502020204030204"/>
              </a:rPr>
              <a:t>elect</a:t>
            </a:r>
            <a:r>
              <a:rPr lang="fi-FI">
                <a:cs typeface="Calibri" panose="020F0502020204030204"/>
              </a:rPr>
              <a:t>-verbien kanssa.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1E0E728-AEE4-482C-8B70-4B21C7648012}"/>
              </a:ext>
            </a:extLst>
          </p:cNvPr>
          <p:cNvSpPr txBox="1"/>
          <p:nvPr/>
        </p:nvSpPr>
        <p:spPr>
          <a:xfrm>
            <a:off x="5768801" y="1024713"/>
            <a:ext cx="477383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Artikkelia ei käytetä:</a:t>
            </a:r>
            <a:endParaRPr lang="fi-FI"/>
          </a:p>
        </p:txBody>
      </p:sp>
      <p:pic>
        <p:nvPicPr>
          <p:cNvPr id="9" name="Studeo_Logo_Musta.png" descr="Studeo_Logo_Musta.png">
            <a:extLst>
              <a:ext uri="{FF2B5EF4-FFF2-40B4-BE49-F238E27FC236}">
                <a16:creationId xmlns:a16="http://schemas.microsoft.com/office/drawing/2014/main" id="{0325FEF5-99D0-4FDC-B02A-28AC50CC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2074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Nolla-artikkeli eli artikkeliton muoto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7933"/>
            <a:ext cx="4930602" cy="4923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cs typeface="Calibri" panose="020F0502020204030204"/>
              </a:rPr>
              <a:t>5. Voimme matkustaa bussilla.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We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can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travel</a:t>
            </a:r>
            <a:r>
              <a:rPr lang="fi-FI" i="1">
                <a:cs typeface="Calibri" panose="020F0502020204030204"/>
              </a:rPr>
              <a:t> by </a:t>
            </a:r>
            <a:r>
              <a:rPr lang="fi-FI" i="1" err="1">
                <a:cs typeface="Calibri" panose="020F0502020204030204"/>
              </a:rPr>
              <a:t>bus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6. Olin siellä maanantaina.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I </a:t>
            </a:r>
            <a:r>
              <a:rPr lang="fi-FI" i="1" err="1">
                <a:cs typeface="Calibri" panose="020F0502020204030204"/>
              </a:rPr>
              <a:t>was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there</a:t>
            </a:r>
            <a:r>
              <a:rPr lang="fi-FI" i="1">
                <a:cs typeface="Calibri" panose="020F0502020204030204"/>
              </a:rPr>
              <a:t> on </a:t>
            </a:r>
            <a:r>
              <a:rPr lang="fi-FI" i="1" err="1">
                <a:cs typeface="Calibri" panose="020F0502020204030204"/>
              </a:rPr>
              <a:t>Monday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7. Söin jo aamiaisen.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>
                <a:cs typeface="Calibri" panose="020F0502020204030204"/>
              </a:rPr>
              <a:t>I </a:t>
            </a:r>
            <a:r>
              <a:rPr lang="fi-FI" i="1" err="1">
                <a:cs typeface="Calibri" panose="020F0502020204030204"/>
              </a:rPr>
              <a:t>already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had</a:t>
            </a:r>
            <a:r>
              <a:rPr lang="fi-FI" i="1">
                <a:cs typeface="Calibri" panose="020F0502020204030204"/>
              </a:rPr>
              <a:t> breakfast.</a:t>
            </a:r>
          </a:p>
          <a:p>
            <a:pPr marL="0" indent="0">
              <a:buNone/>
            </a:pPr>
            <a:r>
              <a:rPr lang="fi-FI">
                <a:cs typeface="Calibri" panose="020F0502020204030204"/>
              </a:rPr>
              <a:t>8. Kävelimme käsi kädessä.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	</a:t>
            </a:r>
            <a:r>
              <a:rPr lang="fi-FI" i="1" err="1">
                <a:cs typeface="Calibri" panose="020F0502020204030204"/>
              </a:rPr>
              <a:t>We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walked</a:t>
            </a:r>
            <a:r>
              <a:rPr lang="fi-FI" i="1">
                <a:cs typeface="Calibri" panose="020F0502020204030204"/>
              </a:rPr>
              <a:t> </a:t>
            </a:r>
            <a:r>
              <a:rPr lang="fi-FI" i="1" err="1">
                <a:cs typeface="Calibri" panose="020F0502020204030204"/>
              </a:rPr>
              <a:t>hand</a:t>
            </a:r>
            <a:r>
              <a:rPr lang="fi-FI" i="1">
                <a:cs typeface="Calibri" panose="020F0502020204030204"/>
              </a:rPr>
              <a:t> in </a:t>
            </a:r>
            <a:r>
              <a:rPr lang="fi-FI" i="1" err="1">
                <a:cs typeface="Calibri" panose="020F0502020204030204"/>
              </a:rPr>
              <a:t>hand</a:t>
            </a:r>
            <a:r>
              <a:rPr lang="fi-FI" i="1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endParaRPr lang="fi-FI"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fi-FI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477383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Käännä englanniksi:</a:t>
            </a: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121F45D-A0CA-445B-8488-76579FC3F41A}"/>
              </a:ext>
            </a:extLst>
          </p:cNvPr>
          <p:cNvSpPr txBox="1">
            <a:spLocks/>
          </p:cNvSpPr>
          <p:nvPr/>
        </p:nvSpPr>
        <p:spPr>
          <a:xfrm>
            <a:off x="5785338" y="1547933"/>
            <a:ext cx="6164401" cy="4923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>
                <a:cs typeface="Calibri" panose="020F0502020204030204"/>
              </a:rPr>
              <a:t>kun</a:t>
            </a:r>
            <a:r>
              <a:rPr lang="fi-FI" i="1">
                <a:cs typeface="Calibri" panose="020F0502020204030204"/>
              </a:rPr>
              <a:t> </a:t>
            </a:r>
            <a:r>
              <a:rPr lang="fi-FI">
                <a:cs typeface="Calibri" panose="020F0502020204030204"/>
              </a:rPr>
              <a:t>ilmaistaan esimerkiksi kulkemista</a:t>
            </a:r>
          </a:p>
          <a:p>
            <a:pPr marL="216000" indent="0">
              <a:spcBef>
                <a:spcPts val="600"/>
              </a:spcBef>
              <a:buNone/>
            </a:pPr>
            <a:r>
              <a:rPr lang="fi-FI">
                <a:cs typeface="Calibri" panose="020F0502020204030204"/>
              </a:rPr>
              <a:t>kulkuneuvolla </a:t>
            </a:r>
            <a:r>
              <a:rPr lang="fi-FI" i="1">
                <a:cs typeface="Calibri" panose="020F0502020204030204"/>
              </a:rPr>
              <a:t>by</a:t>
            </a:r>
            <a:r>
              <a:rPr lang="fi-FI">
                <a:cs typeface="Calibri" panose="020F0502020204030204"/>
              </a:rPr>
              <a:t>-preposition kanssa</a:t>
            </a:r>
          </a:p>
          <a:p>
            <a:r>
              <a:rPr lang="fi-FI">
                <a:cs typeface="Calibri" panose="020F0502020204030204"/>
              </a:rPr>
              <a:t>mm. viikonpäivien, kuukausien ja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vuodenaikojen kanssa</a:t>
            </a:r>
          </a:p>
          <a:p>
            <a:r>
              <a:rPr lang="fi-FI">
                <a:cs typeface="Calibri" panose="020F0502020204030204"/>
              </a:rPr>
              <a:t>aterioiden kanssa, paitsi jos niitä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kuvaillaan adjektiiveilla</a:t>
            </a:r>
          </a:p>
          <a:p>
            <a:r>
              <a:rPr lang="fi-FI">
                <a:cs typeface="Calibri" panose="020F0502020204030204"/>
              </a:rPr>
              <a:t>monissa sanonnoissa ja varsinkaan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sanapareissa.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1E0E728-AEE4-482C-8B70-4B21C7648012}"/>
              </a:ext>
            </a:extLst>
          </p:cNvPr>
          <p:cNvSpPr txBox="1"/>
          <p:nvPr/>
        </p:nvSpPr>
        <p:spPr>
          <a:xfrm>
            <a:off x="5768801" y="1024713"/>
            <a:ext cx="477383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/>
              <a:t>Artikkelia ei käytetä:</a:t>
            </a:r>
            <a:endParaRPr lang="fi-FI"/>
          </a:p>
        </p:txBody>
      </p:sp>
      <p:pic>
        <p:nvPicPr>
          <p:cNvPr id="9" name="Studeo_Logo_Musta.png" descr="Studeo_Logo_Musta.png">
            <a:extLst>
              <a:ext uri="{FF2B5EF4-FFF2-40B4-BE49-F238E27FC236}">
                <a16:creationId xmlns:a16="http://schemas.microsoft.com/office/drawing/2014/main" id="{CEE4B4CF-CB44-42C8-9ABA-4011142DF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55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Artikkeli erisnimien kanssa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7933"/>
            <a:ext cx="4930602" cy="4923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1. Mark asuu Lontoossa.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>
                <a:cs typeface="Calibri" panose="020F0502020204030204"/>
              </a:rPr>
              <a:t>Mark lives in London.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2. Smithit kävivät Saharassa.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Smiths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visited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</a:t>
            </a:r>
            <a:endParaRPr lang="fi-FI" i="1" dirty="0">
              <a:cs typeface="Calibri" panose="020F0502020204030204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fi-FI" i="1" dirty="0">
                <a:cs typeface="Calibri" panose="020F0502020204030204"/>
              </a:rPr>
              <a:t>	Sahara (</a:t>
            </a:r>
            <a:r>
              <a:rPr lang="fi-FI" i="1" dirty="0" err="1">
                <a:cs typeface="Calibri" panose="020F0502020204030204"/>
              </a:rPr>
              <a:t>Desert</a:t>
            </a:r>
            <a:r>
              <a:rPr lang="fi-FI" i="1" dirty="0">
                <a:cs typeface="Calibri" panose="020F0502020204030204"/>
              </a:rPr>
              <a:t>).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3. Annoin sen jollekin Susanille.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gave</a:t>
            </a:r>
            <a:r>
              <a:rPr lang="fi-FI" i="1" dirty="0">
                <a:cs typeface="Calibri" panose="020F0502020204030204"/>
              </a:rPr>
              <a:t> it to a Susan.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4. Oliko se Samsung vai iPhone?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	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it a Samsung </a:t>
            </a:r>
            <a:r>
              <a:rPr lang="fi-FI" i="1" dirty="0" err="1">
                <a:cs typeface="Calibri" panose="020F0502020204030204"/>
              </a:rPr>
              <a:t>or</a:t>
            </a:r>
            <a:r>
              <a:rPr lang="fi-FI" i="1" dirty="0">
                <a:cs typeface="Calibri" panose="020F0502020204030204"/>
              </a:rPr>
              <a:t> an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i="1" dirty="0">
                <a:cs typeface="Calibri" panose="020F0502020204030204"/>
              </a:rPr>
              <a:t>	iPhone?</a:t>
            </a:r>
          </a:p>
          <a:p>
            <a:pPr marL="0" indent="0">
              <a:buNone/>
            </a:pPr>
            <a:endParaRPr lang="fi-FI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477383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2800" dirty="0"/>
              <a:t>Käännä englanniksi:</a:t>
            </a:r>
            <a:endParaRPr lang="fi-FI" dirty="0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121F45D-A0CA-445B-8488-76579FC3F41A}"/>
              </a:ext>
            </a:extLst>
          </p:cNvPr>
          <p:cNvSpPr txBox="1">
            <a:spLocks/>
          </p:cNvSpPr>
          <p:nvPr/>
        </p:nvSpPr>
        <p:spPr>
          <a:xfrm>
            <a:off x="5646821" y="1547933"/>
            <a:ext cx="6373729" cy="49236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cs typeface="Calibri" panose="020F0502020204030204"/>
              </a:rPr>
              <a:t>Erisnimet tulevat yleensä ilman artikkelia</a:t>
            </a:r>
          </a:p>
          <a:p>
            <a:pPr marL="21600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(esim. henkilöt, maat, kaupungit jne.).</a:t>
            </a:r>
          </a:p>
          <a:p>
            <a:r>
              <a:rPr lang="fi-FI" dirty="0">
                <a:cs typeface="Calibri" panose="020F0502020204030204"/>
              </a:rPr>
              <a:t>Määräinen artikkeli tulee kuitenkin mm.</a:t>
            </a:r>
          </a:p>
          <a:p>
            <a:pPr marL="21600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monikollisiin nimiin, of-rakenteisiin,</a:t>
            </a:r>
          </a:p>
          <a:p>
            <a:pPr marL="21600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vesistöihin (paitsi järvet) ja autiomaihin. </a:t>
            </a:r>
          </a:p>
          <a:p>
            <a:r>
              <a:rPr lang="fi-FI" dirty="0">
                <a:cs typeface="Calibri" panose="020F0502020204030204"/>
              </a:rPr>
              <a:t>Epämääräisellä artikkelilla voi korostaa,</a:t>
            </a:r>
          </a:p>
          <a:p>
            <a:pPr marL="21600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että henkilö oli joku sen niminen.</a:t>
            </a:r>
          </a:p>
          <a:p>
            <a:r>
              <a:rPr lang="fi-FI" dirty="0">
                <a:cs typeface="Calibri" panose="020F0502020204030204"/>
              </a:rPr>
              <a:t>Epämääräistä artikkelia käytetään myös,</a:t>
            </a:r>
          </a:p>
          <a:p>
            <a:pPr marL="21600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kun puhutaan tietystä tuotteesta tai</a:t>
            </a:r>
          </a:p>
          <a:p>
            <a:pPr marL="216000" indent="0">
              <a:spcBef>
                <a:spcPts val="600"/>
              </a:spcBef>
              <a:buNone/>
            </a:pPr>
            <a:r>
              <a:rPr lang="fi-FI" dirty="0">
                <a:cs typeface="Calibri" panose="020F0502020204030204"/>
              </a:rPr>
              <a:t>taideteoksesta.</a:t>
            </a:r>
          </a:p>
        </p:txBody>
      </p:sp>
      <p:pic>
        <p:nvPicPr>
          <p:cNvPr id="9" name="Studeo_Logo_Musta.png" descr="Studeo_Logo_Musta.png">
            <a:extLst>
              <a:ext uri="{FF2B5EF4-FFF2-40B4-BE49-F238E27FC236}">
                <a16:creationId xmlns:a16="http://schemas.microsoft.com/office/drawing/2014/main" id="{CEE4B4CF-CB44-42C8-9ABA-4011142DF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3502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669</Words>
  <Application>Microsoft Office PowerPoint</Application>
  <PresentationFormat>Laajakuva</PresentationFormat>
  <Paragraphs>133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Artikkelit</vt:lpstr>
      <vt:lpstr>Epämääräinen artikkeli 1/2</vt:lpstr>
      <vt:lpstr>Epämääräinen artikkeli 2/2</vt:lpstr>
      <vt:lpstr>Määräinen artikkeli 1/2</vt:lpstr>
      <vt:lpstr>Määräinen artikkeli 2/2</vt:lpstr>
      <vt:lpstr>Nolla-artikkeli eli artikkeliton muoto 1/2</vt:lpstr>
      <vt:lpstr>Nolla-artikkeli eli artikkeliton muoto 2/2</vt:lpstr>
      <vt:lpstr>Artikkeli erisnimien kanssa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Lukkari Valeria</dc:creator>
  <cp:lastModifiedBy>Lukkari Valeria</cp:lastModifiedBy>
  <cp:revision>4</cp:revision>
  <dcterms:created xsi:type="dcterms:W3CDTF">2012-08-08T08:08:12Z</dcterms:created>
  <dcterms:modified xsi:type="dcterms:W3CDTF">2026-08-26T11:46:15Z</dcterms:modified>
</cp:coreProperties>
</file>