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ja Laaksonen" initials="KL" lastIdx="1" clrIdx="0">
    <p:extLst>
      <p:ext uri="{19B8F6BF-5375-455C-9EA6-DF929625EA0E}">
        <p15:presenceInfo xmlns:p15="http://schemas.microsoft.com/office/powerpoint/2012/main" userId="b5cdebae4da08dcf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520643-7F08-B632-24A9-7EC89F7549DD}" v="85" dt="2020-01-23T10:06:35.9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30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1.9.2026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841231"/>
            <a:ext cx="9144000" cy="935487"/>
          </a:xfrm>
        </p:spPr>
        <p:txBody>
          <a:bodyPr/>
          <a:lstStyle/>
          <a:p>
            <a:r>
              <a:rPr lang="fi-FI" dirty="0">
                <a:cs typeface="Calibri Light"/>
              </a:rPr>
              <a:t>Artikkelin paikka</a:t>
            </a:r>
            <a:endParaRPr lang="fi-FI" dirty="0"/>
          </a:p>
        </p:txBody>
      </p:sp>
      <p:pic>
        <p:nvPicPr>
          <p:cNvPr id="4" name="Studeo_Logo_Musta.png" descr="Studeo_Logo_Musta.png">
            <a:extLst>
              <a:ext uri="{FF2B5EF4-FFF2-40B4-BE49-F238E27FC236}">
                <a16:creationId xmlns:a16="http://schemas.microsoft.com/office/drawing/2014/main" id="{D30F5C9B-94E2-49FC-9C41-7FD2480DF9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82385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3"/>
            <a:ext cx="5257800" cy="33410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eight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lonely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men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all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yellow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leaves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both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clever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students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double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usual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sum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twice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normal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trouble</a:t>
            </a:r>
            <a:endParaRPr lang="fi-FI" i="1" dirty="0"/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world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6095999" y="1723293"/>
            <a:ext cx="5870277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03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määräinen artikkeli </a:t>
            </a:r>
            <a:r>
              <a:rPr lang="fi-FI" sz="2800" i="1" dirty="0" err="1"/>
              <a:t>the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7BC1C7F-573E-4160-A3D5-FBFA7E29AA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0127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3"/>
            <a:ext cx="5257800" cy="33410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eight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lonely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men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all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yellow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leaves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both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clever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students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double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usual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sum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twice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normal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trouble</a:t>
            </a:r>
            <a:endParaRPr lang="fi-FI" i="1" dirty="0"/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world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03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määräinen artikkeli </a:t>
            </a:r>
            <a:r>
              <a:rPr lang="fi-FI" sz="2800" i="1" dirty="0" err="1"/>
              <a:t>the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8ED22EAC-4BB1-4FAD-B71C-2DC9B46435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09147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3"/>
            <a:ext cx="5257800" cy="33410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eight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lonely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men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all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yellow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leaves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both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clever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students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double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usual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sum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twice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normal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trouble</a:t>
            </a:r>
            <a:endParaRPr lang="fi-FI" i="1" dirty="0"/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world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03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määräinen artikkeli </a:t>
            </a:r>
            <a:r>
              <a:rPr lang="fi-FI" sz="2800" i="1" dirty="0" err="1"/>
              <a:t>the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0BAA26E-0EF8-4394-B90D-61990F420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838300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3"/>
            <a:ext cx="5257800" cy="33410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eight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lonely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men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all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yellow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leaves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both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clever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students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double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usual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sum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twice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normal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trouble</a:t>
            </a:r>
            <a:endParaRPr lang="fi-FI" i="1" dirty="0"/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world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03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määräinen artikkeli </a:t>
            </a:r>
            <a:r>
              <a:rPr lang="fi-FI" sz="2800" i="1" dirty="0" err="1"/>
              <a:t>the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7770F4E2-A817-4DBD-8F0D-7DD18CA74F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331000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3"/>
            <a:ext cx="5257800" cy="33410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eight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lonely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men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all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yellow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leaves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both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clever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students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double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usual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sum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twice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normal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trouble</a:t>
            </a:r>
            <a:endParaRPr lang="fi-FI" i="1" dirty="0"/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world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03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määräinen artikkeli </a:t>
            </a:r>
            <a:r>
              <a:rPr lang="fi-FI" sz="2800" i="1" dirty="0" err="1"/>
              <a:t>the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0540CA3A-B928-4DFF-9CE0-1C26E2883E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572851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3"/>
            <a:ext cx="4050324" cy="33410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eight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lonely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men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all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yellow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leaves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both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clever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students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double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usual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sum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twice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normal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trouble</a:t>
            </a:r>
            <a:endParaRPr lang="fi-FI" i="1" dirty="0"/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world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03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määräinen artikkeli </a:t>
            </a:r>
            <a:r>
              <a:rPr lang="fi-FI" sz="2800" i="1" dirty="0" err="1"/>
              <a:t>the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6E1F5D8E-B309-42FC-B8FE-F52FECAE98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837206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3"/>
            <a:ext cx="4050324" cy="334107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eight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lonely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men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all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yellow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leaves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both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clever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students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double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usual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sum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twice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normal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trouble</a:t>
            </a:r>
            <a:endParaRPr lang="fi-FI" i="1" dirty="0"/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 err="1">
                <a:cs typeface="Calibri" panose="020F0502020204030204"/>
              </a:rPr>
              <a:t>the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world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32004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all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both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double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twice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half</a:t>
            </a:r>
            <a:r>
              <a:rPr lang="fi-FI" dirty="0">
                <a:cs typeface="Calibri" panose="020F0502020204030204"/>
              </a:rPr>
              <a:t> tulevat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kuitenkin ennen määräistä artikkelia.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0361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määräinen artikkeli </a:t>
            </a:r>
            <a:r>
              <a:rPr lang="fi-FI" sz="2800" i="1" dirty="0" err="1"/>
              <a:t>the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74EBD869-F89D-4E80-A100-6668F3859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0761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Epämääräisen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2"/>
            <a:ext cx="405032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old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green</a:t>
            </a:r>
            <a:r>
              <a:rPr lang="fi-FI" i="1" dirty="0">
                <a:cs typeface="Calibri" panose="020F0502020204030204"/>
              </a:rPr>
              <a:t> house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glass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such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pretty</a:t>
            </a:r>
            <a:r>
              <a:rPr lang="fi-FI" i="1" dirty="0">
                <a:cs typeface="Calibri" panose="020F0502020204030204"/>
              </a:rPr>
              <a:t> baby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what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wonderful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quite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surprise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rather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good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effort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>
                <a:cs typeface="Calibri" panose="020F0502020204030204"/>
              </a:rPr>
              <a:t>as </a:t>
            </a:r>
            <a:r>
              <a:rPr lang="fi-FI" i="1" dirty="0" err="1">
                <a:cs typeface="Calibri" panose="020F0502020204030204"/>
              </a:rPr>
              <a:t>easy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solution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strange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question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too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warm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4747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94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epämääräinen artikkeli </a:t>
            </a:r>
            <a:r>
              <a:rPr lang="fi-FI" sz="2800" i="1" dirty="0"/>
              <a:t>a </a:t>
            </a:r>
            <a:r>
              <a:rPr lang="fi-FI" sz="2800" dirty="0"/>
              <a:t>tai</a:t>
            </a:r>
            <a:r>
              <a:rPr lang="fi-FI" sz="2800" i="1" dirty="0"/>
              <a:t> an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1AB23570-8B40-4EBF-9208-CEBA9C283F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905151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Epämääräisen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2"/>
            <a:ext cx="405032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an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old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green</a:t>
            </a:r>
            <a:r>
              <a:rPr lang="fi-FI" i="1" dirty="0">
                <a:cs typeface="Calibri" panose="020F0502020204030204"/>
              </a:rPr>
              <a:t> house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glass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such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pretty</a:t>
            </a:r>
            <a:r>
              <a:rPr lang="fi-FI" i="1" dirty="0">
                <a:cs typeface="Calibri" panose="020F0502020204030204"/>
              </a:rPr>
              <a:t> baby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what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wonderful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quite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surprise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rather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good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effort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>
                <a:cs typeface="Calibri" panose="020F0502020204030204"/>
              </a:rPr>
              <a:t>as </a:t>
            </a:r>
            <a:r>
              <a:rPr lang="fi-FI" i="1" dirty="0" err="1">
                <a:cs typeface="Calibri" panose="020F0502020204030204"/>
              </a:rPr>
              <a:t>easy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solution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strange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question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too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warm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4747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94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epämääräinen artikkeli </a:t>
            </a:r>
            <a:r>
              <a:rPr lang="fi-FI" sz="2800" i="1" dirty="0"/>
              <a:t>a </a:t>
            </a:r>
            <a:r>
              <a:rPr lang="fi-FI" sz="2800" dirty="0"/>
              <a:t>tai</a:t>
            </a:r>
            <a:r>
              <a:rPr lang="fi-FI" sz="2800" i="1" dirty="0"/>
              <a:t> an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D790689E-C91D-4F03-AE07-691FD0C45B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616903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Epämääräisen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2"/>
            <a:ext cx="405032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an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old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green</a:t>
            </a:r>
            <a:r>
              <a:rPr lang="fi-FI" i="1" dirty="0">
                <a:cs typeface="Calibri" panose="020F0502020204030204"/>
              </a:rPr>
              <a:t> house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glass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such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pretty</a:t>
            </a:r>
            <a:r>
              <a:rPr lang="fi-FI" i="1" dirty="0">
                <a:cs typeface="Calibri" panose="020F0502020204030204"/>
              </a:rPr>
              <a:t> baby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what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wonderful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quite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surprise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rather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good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effort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>
                <a:cs typeface="Calibri" panose="020F0502020204030204"/>
              </a:rPr>
              <a:t>as </a:t>
            </a:r>
            <a:r>
              <a:rPr lang="fi-FI" i="1" dirty="0" err="1">
                <a:cs typeface="Calibri" panose="020F0502020204030204"/>
              </a:rPr>
              <a:t>easy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solution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strange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question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too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warm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4747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94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epämääräinen artikkeli </a:t>
            </a:r>
            <a:r>
              <a:rPr lang="fi-FI" sz="2800" i="1" dirty="0"/>
              <a:t>a </a:t>
            </a:r>
            <a:r>
              <a:rPr lang="fi-FI" sz="2800" dirty="0"/>
              <a:t>tai</a:t>
            </a:r>
            <a:r>
              <a:rPr lang="fi-FI" sz="2800" i="1" dirty="0"/>
              <a:t> an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AC825FE6-EC10-4AF5-9FD4-0C8713AB67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047119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Epämääräisen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2"/>
            <a:ext cx="405032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an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old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green</a:t>
            </a:r>
            <a:r>
              <a:rPr lang="fi-FI" i="1" dirty="0">
                <a:cs typeface="Calibri" panose="020F0502020204030204"/>
              </a:rPr>
              <a:t> house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glass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such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pretty</a:t>
            </a:r>
            <a:r>
              <a:rPr lang="fi-FI" i="1" dirty="0">
                <a:cs typeface="Calibri" panose="020F0502020204030204"/>
              </a:rPr>
              <a:t> baby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what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wonderful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quite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surprise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rather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good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effort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>
                <a:cs typeface="Calibri" panose="020F0502020204030204"/>
              </a:rPr>
              <a:t>as </a:t>
            </a:r>
            <a:r>
              <a:rPr lang="fi-FI" i="1" dirty="0" err="1">
                <a:cs typeface="Calibri" panose="020F0502020204030204"/>
              </a:rPr>
              <a:t>easy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solution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strange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question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too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warm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4747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94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epämääräinen artikkeli </a:t>
            </a:r>
            <a:r>
              <a:rPr lang="fi-FI" sz="2800" i="1" dirty="0"/>
              <a:t>a </a:t>
            </a:r>
            <a:r>
              <a:rPr lang="fi-FI" sz="2800" dirty="0"/>
              <a:t>tai</a:t>
            </a:r>
            <a:r>
              <a:rPr lang="fi-FI" sz="2800" i="1" dirty="0"/>
              <a:t> an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2E370F35-AB26-45E5-92D9-C23CFB5100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203713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Epämääräisen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2"/>
            <a:ext cx="405032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an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old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green</a:t>
            </a:r>
            <a:r>
              <a:rPr lang="fi-FI" i="1" dirty="0">
                <a:cs typeface="Calibri" panose="020F0502020204030204"/>
              </a:rPr>
              <a:t> house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glass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such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pretty</a:t>
            </a:r>
            <a:r>
              <a:rPr lang="fi-FI" i="1" dirty="0">
                <a:cs typeface="Calibri" panose="020F0502020204030204"/>
              </a:rPr>
              <a:t> baby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what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wonderful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quite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surprise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rather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good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effort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>
                <a:cs typeface="Calibri" panose="020F0502020204030204"/>
              </a:rPr>
              <a:t>as </a:t>
            </a:r>
            <a:r>
              <a:rPr lang="fi-FI" i="1" dirty="0" err="1">
                <a:cs typeface="Calibri" panose="020F0502020204030204"/>
              </a:rPr>
              <a:t>easy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solution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strange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question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too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warm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4747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half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such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what</a:t>
            </a:r>
            <a:r>
              <a:rPr lang="fi-FI" dirty="0">
                <a:cs typeface="Calibri" panose="020F0502020204030204"/>
              </a:rPr>
              <a:t> tulevat ennen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epämääräistä artikkelia.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94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epämääräinen artikkeli </a:t>
            </a:r>
            <a:r>
              <a:rPr lang="fi-FI" sz="2800" i="1" dirty="0"/>
              <a:t>a </a:t>
            </a:r>
            <a:r>
              <a:rPr lang="fi-FI" sz="2800" dirty="0"/>
              <a:t>tai</a:t>
            </a:r>
            <a:r>
              <a:rPr lang="fi-FI" sz="2800" i="1" dirty="0"/>
              <a:t> an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84899CC5-1798-4D0F-91BE-FA09ECFB6B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75994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Epämääräisen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2"/>
            <a:ext cx="405032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an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old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green</a:t>
            </a:r>
            <a:r>
              <a:rPr lang="fi-FI" i="1" dirty="0">
                <a:cs typeface="Calibri" panose="020F0502020204030204"/>
              </a:rPr>
              <a:t> house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glass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such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pretty</a:t>
            </a:r>
            <a:r>
              <a:rPr lang="fi-FI" i="1" dirty="0">
                <a:cs typeface="Calibri" panose="020F0502020204030204"/>
              </a:rPr>
              <a:t> baby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what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wonderful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quite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surprise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rather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good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effort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>
                <a:cs typeface="Calibri" panose="020F0502020204030204"/>
              </a:rPr>
              <a:t>as </a:t>
            </a:r>
            <a:r>
              <a:rPr lang="fi-FI" i="1" dirty="0" err="1">
                <a:cs typeface="Calibri" panose="020F0502020204030204"/>
              </a:rPr>
              <a:t>easy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solution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strange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question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too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warm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077754" cy="4747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half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such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what</a:t>
            </a:r>
            <a:r>
              <a:rPr lang="fi-FI" dirty="0">
                <a:cs typeface="Calibri" panose="020F0502020204030204"/>
              </a:rPr>
              <a:t> tulevat ennen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epämääräistä artikkelia.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94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epämääräinen artikkeli </a:t>
            </a:r>
            <a:r>
              <a:rPr lang="fi-FI" sz="2800" i="1" dirty="0"/>
              <a:t>a </a:t>
            </a:r>
            <a:r>
              <a:rPr lang="fi-FI" sz="2800" dirty="0"/>
              <a:t>tai</a:t>
            </a:r>
            <a:r>
              <a:rPr lang="fi-FI" sz="2800" i="1" dirty="0"/>
              <a:t> an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7BC31391-077F-4335-B4B9-8E9CE2C08E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42290314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Epämääräisen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2"/>
            <a:ext cx="405032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an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old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green</a:t>
            </a:r>
            <a:r>
              <a:rPr lang="fi-FI" i="1" dirty="0">
                <a:cs typeface="Calibri" panose="020F0502020204030204"/>
              </a:rPr>
              <a:t> house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glass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such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pretty</a:t>
            </a:r>
            <a:r>
              <a:rPr lang="fi-FI" i="1" dirty="0">
                <a:cs typeface="Calibri" panose="020F0502020204030204"/>
              </a:rPr>
              <a:t> baby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what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wonderful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quite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surprise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rather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good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effort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>
                <a:cs typeface="Calibri" panose="020F0502020204030204"/>
              </a:rPr>
              <a:t>as </a:t>
            </a:r>
            <a:r>
              <a:rPr lang="fi-FI" i="1" dirty="0" err="1">
                <a:cs typeface="Calibri" panose="020F0502020204030204"/>
              </a:rPr>
              <a:t>easy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solution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strange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question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too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warm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205154" cy="4747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half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such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what</a:t>
            </a:r>
            <a:r>
              <a:rPr lang="fi-FI" dirty="0">
                <a:cs typeface="Calibri" panose="020F0502020204030204"/>
              </a:rPr>
              <a:t> tulevat ennen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epämääräistä artikkelia.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quite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rather</a:t>
            </a:r>
            <a:r>
              <a:rPr lang="fi-FI" dirty="0">
                <a:cs typeface="Calibri" panose="020F0502020204030204"/>
              </a:rPr>
              <a:t> tulevat ennen artikkelia.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Adjektiivin kanssa artikkeli voi tulla niiden eteen.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94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epämääräinen artikkeli </a:t>
            </a:r>
            <a:r>
              <a:rPr lang="fi-FI" sz="2800" i="1" dirty="0"/>
              <a:t>a </a:t>
            </a:r>
            <a:r>
              <a:rPr lang="fi-FI" sz="2800" dirty="0"/>
              <a:t>tai</a:t>
            </a:r>
            <a:r>
              <a:rPr lang="fi-FI" sz="2800" i="1" dirty="0"/>
              <a:t> an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7E19853A-F7CA-4C2E-9342-FDD7D4E4D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89612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Epämääräisen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2"/>
            <a:ext cx="405032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an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old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green</a:t>
            </a:r>
            <a:r>
              <a:rPr lang="fi-FI" i="1" dirty="0">
                <a:cs typeface="Calibri" panose="020F0502020204030204"/>
              </a:rPr>
              <a:t> house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glass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such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pretty</a:t>
            </a:r>
            <a:r>
              <a:rPr lang="fi-FI" i="1" dirty="0">
                <a:cs typeface="Calibri" panose="020F0502020204030204"/>
              </a:rPr>
              <a:t> baby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what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wonderful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quite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surprise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rather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good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effort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>
                <a:cs typeface="Calibri" panose="020F0502020204030204"/>
              </a:rPr>
              <a:t>as </a:t>
            </a:r>
            <a:r>
              <a:rPr lang="fi-FI" i="1" dirty="0" err="1">
                <a:cs typeface="Calibri" panose="020F0502020204030204"/>
              </a:rPr>
              <a:t>easy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solution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strange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question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too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warm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205154" cy="4747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half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such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what</a:t>
            </a:r>
            <a:r>
              <a:rPr lang="fi-FI" dirty="0">
                <a:cs typeface="Calibri" panose="020F0502020204030204"/>
              </a:rPr>
              <a:t> tulevat ennen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epämääräistä artikkelia.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quite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rather</a:t>
            </a:r>
            <a:r>
              <a:rPr lang="fi-FI" dirty="0">
                <a:cs typeface="Calibri" panose="020F0502020204030204"/>
              </a:rPr>
              <a:t> tulevat ennen artikkelia.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Adjektiivin kanssa artikkeli voi tulla niiden eteen.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94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epämääräinen artikkeli </a:t>
            </a:r>
            <a:r>
              <a:rPr lang="fi-FI" sz="2800" i="1" dirty="0"/>
              <a:t>a </a:t>
            </a:r>
            <a:r>
              <a:rPr lang="fi-FI" sz="2800" dirty="0"/>
              <a:t>tai</a:t>
            </a:r>
            <a:r>
              <a:rPr lang="fi-FI" sz="2800" i="1" dirty="0"/>
              <a:t> an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050B6870-A4B9-41C1-8B6B-65067B648E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379292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Epämääräisen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2"/>
            <a:ext cx="405032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an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old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green</a:t>
            </a:r>
            <a:r>
              <a:rPr lang="fi-FI" i="1" dirty="0">
                <a:cs typeface="Calibri" panose="020F0502020204030204"/>
              </a:rPr>
              <a:t> house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glass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such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pretty</a:t>
            </a:r>
            <a:r>
              <a:rPr lang="fi-FI" i="1" dirty="0">
                <a:cs typeface="Calibri" panose="020F0502020204030204"/>
              </a:rPr>
              <a:t> baby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what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wonderful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quite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surprise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rather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good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effort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>
                <a:cs typeface="Calibri" panose="020F0502020204030204"/>
              </a:rPr>
              <a:t>as </a:t>
            </a:r>
            <a:r>
              <a:rPr lang="fi-FI" i="1" dirty="0" err="1">
                <a:cs typeface="Calibri" panose="020F0502020204030204"/>
              </a:rPr>
              <a:t>easy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solution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strange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question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too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warm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205154" cy="4747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Artikkeli tulee normaalisti fraasin alkuun.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half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such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what</a:t>
            </a:r>
            <a:r>
              <a:rPr lang="fi-FI" dirty="0">
                <a:cs typeface="Calibri" panose="020F0502020204030204"/>
              </a:rPr>
              <a:t> tulevat ennen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epämääräistä artikkelia.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quite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rather</a:t>
            </a:r>
            <a:r>
              <a:rPr lang="fi-FI" dirty="0">
                <a:cs typeface="Calibri" panose="020F0502020204030204"/>
              </a:rPr>
              <a:t> tulevat ennen artikkelia.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Adjektiivin kanssa artikkeli voi tulla niiden eteen.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94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epämääräinen artikkeli </a:t>
            </a:r>
            <a:r>
              <a:rPr lang="fi-FI" sz="2800" i="1" dirty="0"/>
              <a:t>a </a:t>
            </a:r>
            <a:r>
              <a:rPr lang="fi-FI" sz="2800" dirty="0"/>
              <a:t>tai</a:t>
            </a:r>
            <a:r>
              <a:rPr lang="fi-FI" sz="2800" i="1" dirty="0"/>
              <a:t> an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B8AA6DD-FC18-4727-BBDA-DE0B942D5F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96496239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EE4EFE6-6CBF-4960-ACA5-93E313624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7010"/>
            <a:ext cx="10515600" cy="1325563"/>
          </a:xfrm>
        </p:spPr>
        <p:txBody>
          <a:bodyPr/>
          <a:lstStyle/>
          <a:p>
            <a:r>
              <a:rPr lang="fi-FI" dirty="0">
                <a:cs typeface="Calibri Light"/>
              </a:rPr>
              <a:t>Epämääräisen artikkelin paikka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5AC7322-703E-4B80-AAD6-4A4C8CFD66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23292"/>
            <a:ext cx="405032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an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old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green</a:t>
            </a:r>
            <a:r>
              <a:rPr lang="fi-FI" i="1" dirty="0">
                <a:cs typeface="Calibri" panose="020F0502020204030204"/>
              </a:rPr>
              <a:t> house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half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glass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such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pretty</a:t>
            </a:r>
            <a:r>
              <a:rPr lang="fi-FI" i="1" dirty="0">
                <a:cs typeface="Calibri" panose="020F0502020204030204"/>
              </a:rPr>
              <a:t> baby</a:t>
            </a: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what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wonderful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quite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surprise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rather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good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effort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>
                <a:cs typeface="Calibri" panose="020F0502020204030204"/>
              </a:rPr>
              <a:t>as </a:t>
            </a:r>
            <a:r>
              <a:rPr lang="fi-FI" i="1" dirty="0" err="1">
                <a:cs typeface="Calibri" panose="020F0502020204030204"/>
              </a:rPr>
              <a:t>easy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solution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how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strange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b="1" i="1" dirty="0">
                <a:cs typeface="Calibri" panose="020F0502020204030204"/>
              </a:rPr>
              <a:t>a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question</a:t>
            </a:r>
            <a:endParaRPr lang="fi-FI" i="1" dirty="0">
              <a:cs typeface="Calibri" panose="020F0502020204030204"/>
            </a:endParaRPr>
          </a:p>
          <a:p>
            <a:pPr marL="0" indent="0">
              <a:buNone/>
            </a:pPr>
            <a:r>
              <a:rPr lang="fi-FI" i="1" dirty="0" err="1">
                <a:cs typeface="Calibri" panose="020F0502020204030204"/>
              </a:rPr>
              <a:t>too</a:t>
            </a:r>
            <a:r>
              <a:rPr lang="fi-FI" i="1" dirty="0">
                <a:cs typeface="Calibri" panose="020F0502020204030204"/>
              </a:rPr>
              <a:t> </a:t>
            </a:r>
            <a:r>
              <a:rPr lang="fi-FI" i="1" dirty="0" err="1">
                <a:cs typeface="Calibri" panose="020F0502020204030204"/>
              </a:rPr>
              <a:t>warm</a:t>
            </a:r>
            <a:r>
              <a:rPr lang="fi-FI" b="1" i="1" dirty="0">
                <a:cs typeface="Calibri" panose="020F0502020204030204"/>
              </a:rPr>
              <a:t> a </a:t>
            </a:r>
            <a:r>
              <a:rPr lang="fi-FI" i="1" dirty="0" err="1">
                <a:cs typeface="Calibri" panose="020F0502020204030204"/>
              </a:rPr>
              <a:t>day</a:t>
            </a:r>
            <a:endParaRPr lang="fi-FI" i="1" dirty="0">
              <a:cs typeface="Calibri" panose="020F0502020204030204"/>
            </a:endParaRPr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65777CDD-20CE-44FF-8F41-54ECB3DAEFD4}"/>
              </a:ext>
            </a:extLst>
          </p:cNvPr>
          <p:cNvSpPr txBox="1">
            <a:spLocks/>
          </p:cNvSpPr>
          <p:nvPr/>
        </p:nvSpPr>
        <p:spPr>
          <a:xfrm>
            <a:off x="4888523" y="1723293"/>
            <a:ext cx="7205154" cy="474784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Artikkeli tulee normaalisti fraasin alkuun.</a:t>
            </a: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half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such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what</a:t>
            </a:r>
            <a:r>
              <a:rPr lang="fi-FI" dirty="0">
                <a:cs typeface="Calibri" panose="020F0502020204030204"/>
              </a:rPr>
              <a:t> tulevat ennen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epämääräistä artikkelia.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i-FI" dirty="0">
              <a:cs typeface="Calibri" panose="020F0502020204030204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 err="1">
                <a:cs typeface="Calibri" panose="020F0502020204030204"/>
              </a:rPr>
              <a:t>quite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rather</a:t>
            </a:r>
            <a:r>
              <a:rPr lang="fi-FI">
                <a:cs typeface="Calibri" panose="020F0502020204030204"/>
              </a:rPr>
              <a:t> tulevat ennen artikkelia.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Adjektiivin kanssa artikkeli voi tulla niiden eteen.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Sanat </a:t>
            </a:r>
            <a:r>
              <a:rPr lang="fi-FI" i="1" dirty="0">
                <a:cs typeface="Calibri" panose="020F0502020204030204"/>
              </a:rPr>
              <a:t>as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how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however</a:t>
            </a:r>
            <a:r>
              <a:rPr lang="fi-FI" dirty="0">
                <a:cs typeface="Calibri" panose="020F0502020204030204"/>
              </a:rPr>
              <a:t>, </a:t>
            </a:r>
            <a:r>
              <a:rPr lang="fi-FI" i="1" dirty="0" err="1">
                <a:cs typeface="Calibri" panose="020F0502020204030204"/>
              </a:rPr>
              <a:t>so</a:t>
            </a:r>
            <a:r>
              <a:rPr lang="fi-FI" dirty="0">
                <a:cs typeface="Calibri" panose="020F0502020204030204"/>
              </a:rPr>
              <a:t> ja </a:t>
            </a:r>
            <a:r>
              <a:rPr lang="fi-FI" i="1" dirty="0" err="1">
                <a:cs typeface="Calibri" panose="020F0502020204030204"/>
              </a:rPr>
              <a:t>too</a:t>
            </a:r>
            <a:r>
              <a:rPr lang="fi-FI" dirty="0">
                <a:cs typeface="Calibri" panose="020F0502020204030204"/>
              </a:rPr>
              <a:t> sekä niitä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 dirty="0">
                <a:cs typeface="Calibri" panose="020F0502020204030204"/>
              </a:rPr>
              <a:t>seuraava adjektiivi tulevat ennen epämääräistä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fi-FI">
                <a:cs typeface="Calibri" panose="020F0502020204030204"/>
              </a:rPr>
              <a:t>artikkelia.</a:t>
            </a:r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80A55750-C476-4631-92AC-9352BAF9778B}"/>
              </a:ext>
            </a:extLst>
          </p:cNvPr>
          <p:cNvSpPr txBox="1"/>
          <p:nvPr/>
        </p:nvSpPr>
        <p:spPr>
          <a:xfrm>
            <a:off x="994968" y="1024713"/>
            <a:ext cx="8940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/>
              <a:t>Laita epämääräinen artikkeli </a:t>
            </a:r>
            <a:r>
              <a:rPr lang="fi-FI" sz="2800" i="1" dirty="0"/>
              <a:t>a </a:t>
            </a:r>
            <a:r>
              <a:rPr lang="fi-FI" sz="2800" dirty="0"/>
              <a:t>tai</a:t>
            </a:r>
            <a:r>
              <a:rPr lang="fi-FI" sz="2800" i="1" dirty="0"/>
              <a:t> an</a:t>
            </a:r>
            <a:r>
              <a:rPr lang="fi-FI" sz="2800" dirty="0"/>
              <a:t> oikeaan paikkaan:</a:t>
            </a:r>
          </a:p>
        </p:txBody>
      </p:sp>
      <p:pic>
        <p:nvPicPr>
          <p:cNvPr id="7" name="Studeo_Logo_Musta.png" descr="Studeo_Logo_Musta.png">
            <a:extLst>
              <a:ext uri="{FF2B5EF4-FFF2-40B4-BE49-F238E27FC236}">
                <a16:creationId xmlns:a16="http://schemas.microsoft.com/office/drawing/2014/main" id="{4A988E67-5943-4A32-A95D-E3611281E5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2223" y="6249038"/>
            <a:ext cx="1178327" cy="5129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29653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346</TotalTime>
  <Words>882</Words>
  <Application>Microsoft Office PowerPoint</Application>
  <PresentationFormat>Laajakuva</PresentationFormat>
  <Paragraphs>211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Office-teema</vt:lpstr>
      <vt:lpstr>Artikkelin paikka</vt:lpstr>
      <vt:lpstr>Määräisen artikkelin paikka</vt:lpstr>
      <vt:lpstr>Määräisen artikkelin paikka</vt:lpstr>
      <vt:lpstr>Määräisen artikkelin paikka</vt:lpstr>
      <vt:lpstr>Määräisen artikkelin paikka</vt:lpstr>
      <vt:lpstr>Määräisen artikkelin paikka</vt:lpstr>
      <vt:lpstr>Määräisen artikkelin paikka</vt:lpstr>
      <vt:lpstr>Määräisen artikkelin paikka</vt:lpstr>
      <vt:lpstr>Epämääräisen artikkelin paikka</vt:lpstr>
      <vt:lpstr>Epämääräisen artikkelin paikka</vt:lpstr>
      <vt:lpstr>Epämääräisen artikkelin paikka</vt:lpstr>
      <vt:lpstr>Epämääräisen artikkelin paikka</vt:lpstr>
      <vt:lpstr>Epämääräisen artikkelin paikka</vt:lpstr>
      <vt:lpstr>Epämääräisen artikkelin paikka</vt:lpstr>
      <vt:lpstr>Epämääräisen artikkelin paikka</vt:lpstr>
      <vt:lpstr>Epämääräisen artikkelin paikka</vt:lpstr>
      <vt:lpstr>Epämääräisen artikkelin paikka</vt:lpstr>
      <vt:lpstr>Epämääräisen artikkelin paikka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Lukkari Valeria</dc:creator>
  <cp:lastModifiedBy>Lukkari Valeria</cp:lastModifiedBy>
  <cp:revision>505</cp:revision>
  <dcterms:created xsi:type="dcterms:W3CDTF">2012-08-08T08:08:12Z</dcterms:created>
  <dcterms:modified xsi:type="dcterms:W3CDTF">2026-09-01T12:37:37Z</dcterms:modified>
</cp:coreProperties>
</file>