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78" r:id="rId4"/>
    <p:sldId id="271" r:id="rId5"/>
    <p:sldId id="280" r:id="rId6"/>
    <p:sldId id="258" r:id="rId7"/>
    <p:sldId id="281" r:id="rId8"/>
    <p:sldId id="274" r:id="rId9"/>
    <p:sldId id="284" r:id="rId10"/>
    <p:sldId id="287" r:id="rId11"/>
    <p:sldId id="290" r:id="rId12"/>
    <p:sldId id="292" r:id="rId13"/>
    <p:sldId id="293" r:id="rId14"/>
    <p:sldId id="295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C1B393-E0DD-434C-86C1-B1F8DC234B46}" v="183" dt="2024-10-14T06:25:28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610"/>
  </p:normalViewPr>
  <p:slideViewPr>
    <p:cSldViewPr snapToGrid="0">
      <p:cViewPr varScale="1">
        <p:scale>
          <a:sx n="115" d="100"/>
          <a:sy n="115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8518E7-557E-D39A-09A9-27AFB0D9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8" y="350196"/>
            <a:ext cx="5747657" cy="1624520"/>
          </a:xfrm>
        </p:spPr>
        <p:txBody>
          <a:bodyPr anchor="ctr">
            <a:normAutofit/>
          </a:bodyPr>
          <a:lstStyle/>
          <a:p>
            <a:r>
              <a:rPr lang="fi-FI" dirty="0"/>
              <a:t>Evoluutio = lajinkehitys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18A79-4BD6-E2E2-D63A-1579C3D25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652" y="2324912"/>
            <a:ext cx="6102825" cy="4182892"/>
          </a:xfrm>
        </p:spPr>
        <p:txBody>
          <a:bodyPr anchor="ctr">
            <a:normAutofit/>
          </a:bodyPr>
          <a:lstStyle/>
          <a:p>
            <a:pPr marL="457200" indent="-457200" rtl="0" fontAlgn="base">
              <a:buFont typeface="Arial" panose="020B0604020202020204" pitchFamily="34" charset="0"/>
              <a:buChar char="•"/>
            </a:pPr>
            <a:r>
              <a:rPr lang="fi-FI" sz="3600" dirty="0">
                <a:latin typeface="Aptos" panose="020B0004020202020204" pitchFamily="34" charset="0"/>
              </a:rPr>
              <a:t>E</a:t>
            </a:r>
            <a:r>
              <a:rPr lang="fi-FI" sz="3600" b="0" i="0" u="none" strike="noStrike" dirty="0">
                <a:effectLst/>
                <a:latin typeface="Aptos" panose="020B0004020202020204" pitchFamily="34" charset="0"/>
              </a:rPr>
              <a:t>voluutio on seurausta </a:t>
            </a:r>
            <a:r>
              <a:rPr lang="fi-FI" sz="3600" b="1" i="0" u="none" strike="noStrike" dirty="0">
                <a:effectLst/>
                <a:latin typeface="Aptos" panose="020B0004020202020204" pitchFamily="34" charset="0"/>
              </a:rPr>
              <a:t>sopeutumisesta</a:t>
            </a:r>
            <a:r>
              <a:rPr lang="fi-FI" sz="3600" b="0" i="0" u="none" strike="noStrike" dirty="0">
                <a:effectLst/>
                <a:latin typeface="Aptos" panose="020B0004020202020204" pitchFamily="34" charset="0"/>
              </a:rPr>
              <a:t> ympäristöön</a:t>
            </a:r>
            <a:r>
              <a:rPr lang="en-US" sz="3600" b="0" i="0" dirty="0">
                <a:effectLst/>
                <a:latin typeface="Aptos" panose="020B0004020202020204" pitchFamily="34" charset="0"/>
              </a:rPr>
              <a:t>​</a:t>
            </a:r>
          </a:p>
          <a:p>
            <a:pPr marL="457200" indent="-457200" rtl="0" fontAlgn="base">
              <a:buFont typeface="Arial" panose="020B0604020202020204" pitchFamily="34" charset="0"/>
              <a:buChar char="•"/>
            </a:pPr>
            <a:r>
              <a:rPr lang="fi-FI" sz="3600" dirty="0">
                <a:latin typeface="Aptos" panose="020B0004020202020204" pitchFamily="34" charset="0"/>
              </a:rPr>
              <a:t>E</a:t>
            </a:r>
            <a:r>
              <a:rPr lang="fi-FI" sz="3600" b="0" i="0" u="none" strike="noStrike" dirty="0">
                <a:effectLst/>
                <a:latin typeface="Aptos" panose="020B0004020202020204" pitchFamily="34" charset="0"/>
              </a:rPr>
              <a:t>voluutio on aikaansaanut luonnon monimuotoisuuden</a:t>
            </a:r>
            <a:r>
              <a:rPr lang="en-US" sz="3600" b="0" i="0" dirty="0">
                <a:effectLst/>
                <a:latin typeface="Aptos" panose="020B0004020202020204" pitchFamily="34" charset="0"/>
              </a:rPr>
              <a:t>​</a:t>
            </a:r>
          </a:p>
          <a:p>
            <a:pPr marL="457200" indent="-457200" rtl="0" fontAlgn="base">
              <a:buFont typeface="Arial" panose="020B0604020202020204" pitchFamily="34" charset="0"/>
              <a:buChar char="•"/>
            </a:pPr>
            <a:r>
              <a:rPr lang="fi-FI" sz="3600" dirty="0">
                <a:latin typeface="Aptos" panose="020B0004020202020204" pitchFamily="34" charset="0"/>
              </a:rPr>
              <a:t>E</a:t>
            </a:r>
            <a:r>
              <a:rPr lang="fi-FI" sz="3600" b="0" i="0" u="none" strike="noStrike" dirty="0">
                <a:effectLst/>
                <a:latin typeface="Aptos" panose="020B0004020202020204" pitchFamily="34" charset="0"/>
              </a:rPr>
              <a:t>voluutio jatkuu edelleen</a:t>
            </a:r>
            <a:r>
              <a:rPr lang="en-US" sz="3600" b="0" i="0" dirty="0">
                <a:effectLst/>
                <a:latin typeface="Aptos" panose="020B0004020202020204" pitchFamily="34" charset="0"/>
              </a:rPr>
              <a:t>​</a:t>
            </a:r>
          </a:p>
        </p:txBody>
      </p:sp>
      <p:pic>
        <p:nvPicPr>
          <p:cNvPr id="14" name="Picture 13" descr="Leijona ja pentu kalliolla taivasta vasten">
            <a:extLst>
              <a:ext uri="{FF2B5EF4-FFF2-40B4-BE49-F238E27FC236}">
                <a16:creationId xmlns:a16="http://schemas.microsoft.com/office/drawing/2014/main" id="{459C8008-D962-A274-4341-DCC5AF63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89" r="899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0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F8390C-E266-2D34-2388-690F0A49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7" y="243584"/>
            <a:ext cx="10515600" cy="1325563"/>
          </a:xfrm>
        </p:spPr>
        <p:txBody>
          <a:bodyPr/>
          <a:lstStyle/>
          <a:p>
            <a:r>
              <a:rPr lang="fi-FI" dirty="0"/>
              <a:t>Ristikkäinen valintapaine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CB11EB-458F-6BC7-1D0E-E935644C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17" y="1569147"/>
            <a:ext cx="10515600" cy="4351338"/>
          </a:xfrm>
        </p:spPr>
        <p:txBody>
          <a:bodyPr/>
          <a:lstStyle/>
          <a:p>
            <a:r>
              <a:rPr lang="fi-FI" dirty="0"/>
              <a:t>Samaan ominaisuuteen kohdistuu samanaikaisesti erilaisia valintapaineita</a:t>
            </a:r>
          </a:p>
          <a:p>
            <a:r>
              <a:rPr lang="fi-FI" dirty="0"/>
              <a:t>Esim. eliön koko voi olla samaan aikaan eduksi sekä haitaksi</a:t>
            </a:r>
          </a:p>
          <a:p>
            <a:pPr marL="457200" lvl="1" indent="0">
              <a:buNone/>
            </a:pPr>
            <a:r>
              <a:rPr lang="fi-FI" dirty="0">
                <a:sym typeface="Wingdings" pitchFamily="2" charset="2"/>
              </a:rPr>
              <a:t> Voi johtaa tasapainottavaan valintaan</a:t>
            </a:r>
          </a:p>
          <a:p>
            <a:pPr marL="457200" lvl="1" indent="0">
              <a:buNone/>
            </a:pPr>
            <a:r>
              <a:rPr lang="fi-FI" dirty="0">
                <a:sym typeface="Wingdings" pitchFamily="2" charset="2"/>
              </a:rPr>
              <a:t>	 keskikokoisten yksilöiden suosiminen</a:t>
            </a:r>
            <a:endParaRPr lang="fi-FI" dirty="0"/>
          </a:p>
        </p:txBody>
      </p:sp>
      <p:pic>
        <p:nvPicPr>
          <p:cNvPr id="5" name="Kuva 4" descr="Kuva, joka sisältää kohteen kala, maa, Meribiologia, riutta&#10;&#10;Kuvaus luotu automaattisesti">
            <a:extLst>
              <a:ext uri="{FF2B5EF4-FFF2-40B4-BE49-F238E27FC236}">
                <a16:creationId xmlns:a16="http://schemas.microsoft.com/office/drawing/2014/main" id="{5B140685-66FD-7009-D722-0F635C53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95" y="3296192"/>
            <a:ext cx="4795024" cy="31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15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D39602-7BDF-2B95-E2D3-5B7AB140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43" y="-20319"/>
            <a:ext cx="10515600" cy="1325563"/>
          </a:xfrm>
        </p:spPr>
        <p:txBody>
          <a:bodyPr/>
          <a:lstStyle/>
          <a:p>
            <a:r>
              <a:rPr lang="fi-FI" dirty="0"/>
              <a:t>Sattuma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8C897F-F6DB-7DF0-8629-3B51ADCE1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43" y="1170878"/>
            <a:ext cx="11340790" cy="5061842"/>
          </a:xfrm>
        </p:spPr>
        <p:txBody>
          <a:bodyPr/>
          <a:lstStyle/>
          <a:p>
            <a:r>
              <a:rPr lang="fi-FI" dirty="0"/>
              <a:t>Merkittävä evoluutiotekijä pienissä populaatioissa</a:t>
            </a:r>
          </a:p>
          <a:p>
            <a:pPr lvl="1"/>
            <a:r>
              <a:rPr lang="fi-FI" dirty="0"/>
              <a:t>Voi johtaa lyhyessä ajassa uusien lajien syntyyn</a:t>
            </a:r>
          </a:p>
          <a:p>
            <a:r>
              <a:rPr lang="fi-FI" dirty="0"/>
              <a:t>Jotkin populaation alleelit yleistyvät tai harvinaistuvat sattumanvaraisesti </a:t>
            </a:r>
            <a:r>
              <a:rPr lang="fi-FI" dirty="0">
                <a:sym typeface="Wingdings" pitchFamily="2" charset="2"/>
              </a:rPr>
              <a:t> </a:t>
            </a:r>
            <a:r>
              <a:rPr lang="fi-FI" b="1" dirty="0">
                <a:sym typeface="Wingdings" pitchFamily="2" charset="2"/>
              </a:rPr>
              <a:t>geneettinen ajautuminen</a:t>
            </a:r>
            <a:endParaRPr lang="fi-FI" dirty="0"/>
          </a:p>
        </p:txBody>
      </p:sp>
      <p:pic>
        <p:nvPicPr>
          <p:cNvPr id="5" name="Kuva 4" descr="Kuva, joka sisältää kohteen teksti, diagrammi, ruoka&#10;&#10;Kuvaus luotu automaattisesti">
            <a:extLst>
              <a:ext uri="{FF2B5EF4-FFF2-40B4-BE49-F238E27FC236}">
                <a16:creationId xmlns:a16="http://schemas.microsoft.com/office/drawing/2014/main" id="{0D09C4F9-7788-63F7-8EDC-822C873DF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30" y="2987381"/>
            <a:ext cx="7564673" cy="37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63E1CD-0DED-6231-089F-9E91C6CB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" y="266857"/>
            <a:ext cx="10515600" cy="1325563"/>
          </a:xfrm>
        </p:spPr>
        <p:txBody>
          <a:bodyPr/>
          <a:lstStyle/>
          <a:p>
            <a:r>
              <a:rPr lang="fi-FI" dirty="0"/>
              <a:t>Perustajavaikutus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BD68C1-311A-3DE4-7E74-9672B7559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31" y="1813558"/>
            <a:ext cx="5913120" cy="4378643"/>
          </a:xfrm>
        </p:spPr>
        <p:txBody>
          <a:bodyPr/>
          <a:lstStyle/>
          <a:p>
            <a:r>
              <a:rPr lang="fi-FI" dirty="0"/>
              <a:t>Populaatio syntyy muutamista uudelle alueelle siirtyneistä yksilöistä mukanaan </a:t>
            </a:r>
            <a:r>
              <a:rPr lang="fi-FI" dirty="0">
                <a:sym typeface="Wingdings" pitchFamily="2" charset="2"/>
              </a:rPr>
              <a:t>satunnainen alleelikoostumus </a:t>
            </a:r>
            <a:endParaRPr lang="fi-FI" dirty="0"/>
          </a:p>
          <a:p>
            <a:endParaRPr lang="fi-FI" dirty="0"/>
          </a:p>
          <a:p>
            <a:r>
              <a:rPr lang="fi-FI" dirty="0"/>
              <a:t>Esim. </a:t>
            </a:r>
            <a:r>
              <a:rPr lang="fi-FI" dirty="0" err="1"/>
              <a:t>Amishit</a:t>
            </a:r>
            <a:r>
              <a:rPr lang="fi-FI" dirty="0"/>
              <a:t>, Suomen alkuperäisväestö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83B42E2-EEE5-F6C2-6C70-43547F4DECA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600" y="3581398"/>
            <a:ext cx="3236026" cy="28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7D02BA5-E653-4FC3-B8DB-33FB3D002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851" y="1813558"/>
            <a:ext cx="5683549" cy="40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D82774-CF7A-1DD2-EFB2-AC4C0298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22" y="0"/>
            <a:ext cx="5573751" cy="1325563"/>
          </a:xfrm>
        </p:spPr>
        <p:txBody>
          <a:bodyPr/>
          <a:lstStyle/>
          <a:p>
            <a:r>
              <a:rPr lang="fi-FI" dirty="0"/>
              <a:t>Pullonkaulailmiö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6A7B6E-BA8C-BBD3-FE58-7DB4B54F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22" y="1325563"/>
            <a:ext cx="6501507" cy="4983783"/>
          </a:xfrm>
        </p:spPr>
        <p:txBody>
          <a:bodyPr/>
          <a:lstStyle/>
          <a:p>
            <a:r>
              <a:rPr lang="fi-FI" dirty="0"/>
              <a:t>Populaation koko romahtaa äkillisesti </a:t>
            </a:r>
            <a:r>
              <a:rPr lang="fi-FI" dirty="0">
                <a:sym typeface="Wingdings" pitchFamily="2" charset="2"/>
              </a:rPr>
              <a:t> pieni osa selviää, joiden </a:t>
            </a:r>
            <a:r>
              <a:rPr lang="fi-FI" dirty="0" err="1">
                <a:sym typeface="Wingdings" pitchFamily="2" charset="2"/>
              </a:rPr>
              <a:t>alleeleita</a:t>
            </a:r>
            <a:r>
              <a:rPr lang="fi-FI" dirty="0">
                <a:sym typeface="Wingdings" pitchFamily="2" charset="2"/>
              </a:rPr>
              <a:t> seuraavat sukupolvet perivät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Esim. Suomen hirvikannan sarvien kehitys</a:t>
            </a:r>
          </a:p>
        </p:txBody>
      </p:sp>
      <p:pic>
        <p:nvPicPr>
          <p:cNvPr id="5" name="Kuva 4" descr="Kuva, joka sisältää kohteen nisäkäs, peura, torvi, sarvi&#10;&#10;Kuvaus luotu automaattisesti">
            <a:extLst>
              <a:ext uri="{FF2B5EF4-FFF2-40B4-BE49-F238E27FC236}">
                <a16:creationId xmlns:a16="http://schemas.microsoft.com/office/drawing/2014/main" id="{1364BDAF-1F26-B825-BFDE-73E7694B3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08" y="19167"/>
            <a:ext cx="3625770" cy="3211396"/>
          </a:xfrm>
          <a:prstGeom prst="rect">
            <a:avLst/>
          </a:prstGeom>
        </p:spPr>
      </p:pic>
      <p:pic>
        <p:nvPicPr>
          <p:cNvPr id="7" name="Kuva 6" descr="Kuva, joka sisältää kohteen nisäkäs, peura, piha-, sarvi&#10;&#10;Kuvaus luotu automaattisesti">
            <a:extLst>
              <a:ext uri="{FF2B5EF4-FFF2-40B4-BE49-F238E27FC236}">
                <a16:creationId xmlns:a16="http://schemas.microsoft.com/office/drawing/2014/main" id="{998873DD-EF44-2893-C2F2-C87A127F3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08" y="3340991"/>
            <a:ext cx="3948237" cy="33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7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kuvakaappaus, Fontti, käyntikortti&#10;&#10;Kuvaus luotu automaattisesti">
            <a:extLst>
              <a:ext uri="{FF2B5EF4-FFF2-40B4-BE49-F238E27FC236}">
                <a16:creationId xmlns:a16="http://schemas.microsoft.com/office/drawing/2014/main" id="{A673A9D5-1A7E-3EAE-4946-AAB6FE9B9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38" y="134767"/>
            <a:ext cx="9634323" cy="6588465"/>
          </a:xfrm>
        </p:spPr>
      </p:pic>
    </p:spTree>
    <p:extLst>
      <p:ext uri="{BB962C8B-B14F-4D97-AF65-F5344CB8AC3E}">
        <p14:creationId xmlns:p14="http://schemas.microsoft.com/office/powerpoint/2010/main" val="1139962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57A59E-C391-A599-DEAB-A44114683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Mikroevoluutio, eli lajin sisäinen kehitys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3CF8D5B-ED0C-5A66-31B6-CFEFF23C5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Perustuu muunteluun, luonnonvalintaan ja sattumaan</a:t>
            </a:r>
          </a:p>
          <a:p>
            <a:r>
              <a:rPr lang="fi-FI" dirty="0">
                <a:sym typeface="Wingdings" pitchFamily="2" charset="2"/>
              </a:rPr>
              <a:t> </a:t>
            </a:r>
            <a:r>
              <a:rPr lang="fi-FI" dirty="0"/>
              <a:t>Populaation alleelikoostumus muuttuu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79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CC8FB5-0960-6BAF-886F-AD20382A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28" y="179833"/>
            <a:ext cx="5800344" cy="1207007"/>
          </a:xfrm>
        </p:spPr>
        <p:txBody>
          <a:bodyPr>
            <a:normAutofit/>
          </a:bodyPr>
          <a:lstStyle/>
          <a:p>
            <a:pPr algn="ctr"/>
            <a:r>
              <a:rPr lang="fi-FI" sz="4800" dirty="0"/>
              <a:t>Lajin määritelmä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F85541-3C79-B60E-701A-13578778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86840"/>
            <a:ext cx="11509248" cy="5106035"/>
          </a:xfrm>
        </p:spPr>
        <p:txBody>
          <a:bodyPr/>
          <a:lstStyle/>
          <a:p>
            <a:r>
              <a:rPr lang="fi-FI" sz="3600" dirty="0"/>
              <a:t>Saman lajin yksilöt voivat lisääntyä keskenään ja saada lisääntymiskykyisiä jälkeläisiä​</a:t>
            </a:r>
          </a:p>
          <a:p>
            <a:endParaRPr lang="fi-FI" sz="3600" dirty="0"/>
          </a:p>
          <a:p>
            <a:r>
              <a:rPr lang="fi-FI" sz="3600" dirty="0"/>
              <a:t>Saman lajin yksilöt eroavat perimältään toisistaan = lajin sisäinen </a:t>
            </a:r>
            <a:r>
              <a:rPr lang="fi-FI" sz="3600" b="1" dirty="0"/>
              <a:t>muuntelu</a:t>
            </a:r>
          </a:p>
          <a:p>
            <a:pPr lvl="1"/>
            <a:r>
              <a:rPr lang="fi-FI" sz="3200" dirty="0"/>
              <a:t>Eroja esiintyy rakenteessa, elintoiminnoissa, käyttäytymisessä ​</a:t>
            </a:r>
          </a:p>
          <a:p>
            <a:pPr lvl="1"/>
            <a:r>
              <a:rPr lang="fi-FI" sz="3200" dirty="0"/>
              <a:t>Auttaa sopeutumaan muuttuviin ympäristöoloihin​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41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teksti, Fontti, kuvakaappaus, viiva&#10;&#10;Kuvaus luotu automaattisesti">
            <a:extLst>
              <a:ext uri="{FF2B5EF4-FFF2-40B4-BE49-F238E27FC236}">
                <a16:creationId xmlns:a16="http://schemas.microsoft.com/office/drawing/2014/main" id="{7986AAA6-13EB-C1F3-AAE0-40F911334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67" y="951219"/>
            <a:ext cx="11977866" cy="40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9BFF73-8530-A528-8075-D724F7B1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Aptos Display" panose="020B0004020202020204" pitchFamily="34" charset="0"/>
              </a:rPr>
              <a:t>Perinnöllinen muuntelu ilmenee saman lajin yksilöiden erilaisuutena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294B1A-38BC-599E-ED78-B17009D17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505"/>
            <a:ext cx="10515600" cy="4351338"/>
          </a:xfrm>
        </p:spPr>
        <p:txBody>
          <a:bodyPr/>
          <a:lstStyle/>
          <a:p>
            <a:r>
              <a:rPr lang="fi-FI" sz="3600" dirty="0"/>
              <a:t>Saman lajin yksilöt muodostavat populaatioita</a:t>
            </a:r>
          </a:p>
          <a:p>
            <a:pPr marL="0" indent="0">
              <a:buNone/>
            </a:pPr>
            <a:r>
              <a:rPr lang="fi-FI" sz="3600" dirty="0"/>
              <a:t>	</a:t>
            </a:r>
            <a:r>
              <a:rPr lang="fi-FI" sz="3600" dirty="0">
                <a:sym typeface="Wingdings" pitchFamily="2" charset="2"/>
              </a:rPr>
              <a:t> </a:t>
            </a:r>
            <a:r>
              <a:rPr lang="fi-FI" sz="3600" dirty="0"/>
              <a:t>populaation </a:t>
            </a:r>
            <a:r>
              <a:rPr lang="fi-FI" sz="3600" b="1" dirty="0"/>
              <a:t>alleelivarasto</a:t>
            </a:r>
          </a:p>
          <a:p>
            <a:r>
              <a:rPr lang="fi-FI" sz="3600" dirty="0"/>
              <a:t>Alleelivarastossa tapahtuu ajansaatossa muutoksia, jotka johtuvat mutaatioista, suvullisesta lisääntymisestä ja muuttoliikkeestä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12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75B52A7-26F2-FE0F-76E0-87A55D8D0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160" y="2158079"/>
            <a:ext cx="3329826" cy="328202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35A8DA6-1B9C-EF00-1F30-D4FE15A4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2329"/>
            <a:ext cx="11353800" cy="1325563"/>
          </a:xfrm>
        </p:spPr>
        <p:txBody>
          <a:bodyPr/>
          <a:lstStyle/>
          <a:p>
            <a:r>
              <a:rPr lang="fi-FI" dirty="0"/>
              <a:t>Mutaatiot tuottavat uusia </a:t>
            </a:r>
            <a:r>
              <a:rPr lang="fi-FI" dirty="0" err="1"/>
              <a:t>alleeleita</a:t>
            </a:r>
            <a:r>
              <a:rPr lang="fi-FI" dirty="0"/>
              <a:t> populaatioon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5BDD15-A270-6CDE-92EE-677872B0B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2" y="1421512"/>
            <a:ext cx="5725668" cy="5002911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rgbClr val="000000"/>
                </a:solidFill>
                <a:latin typeface="Aptos" panose="020B0004020202020204" pitchFamily="34" charset="0"/>
              </a:rPr>
              <a:t>M</a:t>
            </a:r>
            <a:r>
              <a:rPr lang="fi-FI" sz="3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utaatiot ovat </a:t>
            </a:r>
            <a:r>
              <a:rPr lang="fi-FI" sz="32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pysyviä muutoksia </a:t>
            </a:r>
            <a:r>
              <a:rPr lang="fi-FI" sz="3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yksilön perimässä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​</a:t>
            </a:r>
            <a:endParaRPr lang="fi-FI" sz="3200" dirty="0"/>
          </a:p>
          <a:p>
            <a:r>
              <a:rPr lang="fi-FI" sz="3200" dirty="0"/>
              <a:t>Tärkein muuntelua lisäävä tekijä on </a:t>
            </a:r>
            <a:r>
              <a:rPr lang="fi-FI" sz="3200" b="1" dirty="0"/>
              <a:t>geenimutaatio</a:t>
            </a:r>
          </a:p>
          <a:p>
            <a:pPr lvl="1"/>
            <a:r>
              <a:rPr lang="fi-FI" sz="2800" dirty="0"/>
              <a:t>Yksittäisen geenin rakenne muuttuu pysyvästi​</a:t>
            </a:r>
          </a:p>
          <a:p>
            <a:pPr lvl="1">
              <a:buFont typeface="Wingdings" pitchFamily="2" charset="2"/>
              <a:buChar char="à"/>
            </a:pPr>
            <a:r>
              <a:rPr lang="fi-FI" sz="2800" b="1" dirty="0">
                <a:sym typeface="Wingdings" pitchFamily="2" charset="2"/>
              </a:rPr>
              <a:t>Uusien alleelien synty</a:t>
            </a:r>
          </a:p>
          <a:p>
            <a:pPr lvl="1"/>
            <a:r>
              <a:rPr lang="fi-FI" sz="2800" dirty="0"/>
              <a:t>Evoluutiolle välttämättömiä​!</a:t>
            </a:r>
          </a:p>
          <a:p>
            <a:pPr lvl="2"/>
            <a:r>
              <a:rPr lang="fi-FI" sz="2400" dirty="0"/>
              <a:t>Uudet </a:t>
            </a:r>
            <a:r>
              <a:rPr lang="fi-FI" sz="2400" b="1" dirty="0"/>
              <a:t>fenotyypit</a:t>
            </a:r>
          </a:p>
          <a:p>
            <a:pPr marL="457200" lvl="1" indent="0">
              <a:buNone/>
            </a:pPr>
            <a:endParaRPr lang="fi-FI" sz="2800" dirty="0"/>
          </a:p>
          <a:p>
            <a:pPr lvl="1"/>
            <a:endParaRPr lang="fi-FI" sz="2800" b="1" dirty="0"/>
          </a:p>
          <a:p>
            <a:endParaRPr lang="fi-FI" b="1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E31C21-3C52-E0F5-7F90-045C54EF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986" y="2156908"/>
            <a:ext cx="3331014" cy="3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84798C-BAC5-6476-57E5-0318940F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-28879"/>
            <a:ext cx="5943600" cy="1325563"/>
          </a:xfrm>
        </p:spPr>
        <p:txBody>
          <a:bodyPr/>
          <a:lstStyle/>
          <a:p>
            <a:r>
              <a:rPr lang="fi-FI" dirty="0"/>
              <a:t>Muovautumismuuntelu</a:t>
            </a:r>
          </a:p>
        </p:txBody>
      </p:sp>
      <p:pic>
        <p:nvPicPr>
          <p:cNvPr id="5" name="Sisällön paikkamerkki 4" descr="Kuva, joka sisältää kohteen kasvi, keltainen, piha-, Forb&#10;&#10;Kuvaus luotu automaattisesti">
            <a:extLst>
              <a:ext uri="{FF2B5EF4-FFF2-40B4-BE49-F238E27FC236}">
                <a16:creationId xmlns:a16="http://schemas.microsoft.com/office/drawing/2014/main" id="{0D26F3D0-D018-BC12-2B46-62EBA18B1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349" y="2729175"/>
            <a:ext cx="7607301" cy="3628587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8154D19-DB71-9D62-6DE7-97EACE2EBFBA}"/>
              </a:ext>
            </a:extLst>
          </p:cNvPr>
          <p:cNvSpPr txBox="1"/>
          <p:nvPr/>
        </p:nvSpPr>
        <p:spPr>
          <a:xfrm>
            <a:off x="560832" y="1517588"/>
            <a:ext cx="9704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Ympäristötekijöiden seurauksena perimältään samanlaiset yksilöt voivat kehittyä erilaisiksi</a:t>
            </a:r>
          </a:p>
        </p:txBody>
      </p:sp>
    </p:spTree>
    <p:extLst>
      <p:ext uri="{BB962C8B-B14F-4D97-AF65-F5344CB8AC3E}">
        <p14:creationId xmlns:p14="http://schemas.microsoft.com/office/powerpoint/2010/main" val="306711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F385BB-25CB-A82D-39FB-C69ADAC5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88" y="350240"/>
            <a:ext cx="10515600" cy="1325563"/>
          </a:xfrm>
        </p:spPr>
        <p:txBody>
          <a:bodyPr/>
          <a:lstStyle/>
          <a:p>
            <a:pPr algn="ctr"/>
            <a:r>
              <a:rPr lang="fi-FI" dirty="0"/>
              <a:t>Luonnonvalinta ohjaa evoluutiota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030E1F-CEEB-E08D-52B5-64FA2D03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88" y="1984643"/>
            <a:ext cx="11551623" cy="4698237"/>
          </a:xfrm>
        </p:spPr>
        <p:txBody>
          <a:bodyPr/>
          <a:lstStyle/>
          <a:p>
            <a:r>
              <a:rPr lang="fi-FI" sz="3600" dirty="0"/>
              <a:t>Muuttaa alleelien lukusuhteita populaatiossa </a:t>
            </a:r>
            <a:endParaRPr lang="fi-FI" sz="3600" dirty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r>
              <a:rPr lang="fi-FI" sz="3200" dirty="0">
                <a:sym typeface="Wingdings" pitchFamily="2" charset="2"/>
              </a:rPr>
              <a:t>Suosii alleeleja, jotka lisäävät yksilöiden </a:t>
            </a:r>
            <a:r>
              <a:rPr lang="fi-FI" sz="3200" b="1" dirty="0">
                <a:sym typeface="Wingdings" pitchFamily="2" charset="2"/>
              </a:rPr>
              <a:t>kelpoisuutta</a:t>
            </a:r>
          </a:p>
          <a:p>
            <a:r>
              <a:rPr lang="fi-FI" sz="3600" dirty="0">
                <a:sym typeface="Wingdings" pitchFamily="2" charset="2"/>
              </a:rPr>
              <a:t>Toimii eri tavoin vakaassa ja muuttuvassa ympäristössä</a:t>
            </a:r>
            <a:endParaRPr lang="fi-FI" sz="3600" dirty="0"/>
          </a:p>
          <a:p>
            <a:r>
              <a:rPr lang="fi-FI" sz="3600" dirty="0"/>
              <a:t>Ympäristötekijät sekä lajien väliset suhteet luovat </a:t>
            </a:r>
            <a:r>
              <a:rPr lang="fi-FI" sz="3600" b="1" dirty="0"/>
              <a:t>valintapaineen</a:t>
            </a:r>
          </a:p>
          <a:p>
            <a:r>
              <a:rPr lang="fi-FI" sz="3600" dirty="0"/>
              <a:t>Voi vaikuttaa sukupuoliin eri tavoin</a:t>
            </a:r>
            <a:r>
              <a:rPr lang="fi-FI" sz="3600" dirty="0">
                <a:sym typeface="Wingdings" pitchFamily="2" charset="2"/>
              </a:rPr>
              <a:t> </a:t>
            </a:r>
            <a:r>
              <a:rPr lang="fi-FI" sz="3600" b="1" dirty="0">
                <a:sym typeface="Wingdings" pitchFamily="2" charset="2"/>
              </a:rPr>
              <a:t>seksuaalivalinta</a:t>
            </a:r>
            <a:endParaRPr lang="fi-FI" sz="36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43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47ADB7-27A2-8CE2-EBE8-C4E8F94B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0"/>
            <a:ext cx="10515600" cy="1325563"/>
          </a:xfrm>
        </p:spPr>
        <p:txBody>
          <a:bodyPr/>
          <a:lstStyle/>
          <a:p>
            <a:pPr algn="ctr"/>
            <a:r>
              <a:rPr lang="fi-FI" dirty="0"/>
              <a:t>Luonnonvalinnan tyypit</a:t>
            </a:r>
          </a:p>
        </p:txBody>
      </p:sp>
      <p:pic>
        <p:nvPicPr>
          <p:cNvPr id="7" name="Kuva 6" descr="Kuva, joka sisältää kohteen kuvitus, muotoilu&#10;&#10;Kuvaus luotu automaattisesti, matala luotettavuus">
            <a:extLst>
              <a:ext uri="{FF2B5EF4-FFF2-40B4-BE49-F238E27FC236}">
                <a16:creationId xmlns:a16="http://schemas.microsoft.com/office/drawing/2014/main" id="{79169BA9-FFE2-D6A1-B954-7F74B4D76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1773238"/>
            <a:ext cx="3708400" cy="3136900"/>
          </a:xfrm>
          <a:prstGeom prst="rect">
            <a:avLst/>
          </a:prstGeom>
        </p:spPr>
      </p:pic>
      <p:pic>
        <p:nvPicPr>
          <p:cNvPr id="9" name="Kuva 8" descr="Kuva, joka sisältää kohteen kuvitus, animaatio, muotoilu&#10;&#10;Kuvaus luotu automaattisesti">
            <a:extLst>
              <a:ext uri="{FF2B5EF4-FFF2-40B4-BE49-F238E27FC236}">
                <a16:creationId xmlns:a16="http://schemas.microsoft.com/office/drawing/2014/main" id="{9CE0D79B-9F0F-8CF0-0D2D-98AC0828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1773238"/>
            <a:ext cx="3708400" cy="3136900"/>
          </a:xfrm>
          <a:prstGeom prst="rect">
            <a:avLst/>
          </a:prstGeom>
        </p:spPr>
      </p:pic>
      <p:pic>
        <p:nvPicPr>
          <p:cNvPr id="13" name="Sisällön paikkamerkki 12" descr="Kuva, joka sisältää kohteen teksti, kuvitus, muotoilu&#10;&#10;Kuvaus luotu automaattisesti">
            <a:extLst>
              <a:ext uri="{FF2B5EF4-FFF2-40B4-BE49-F238E27FC236}">
                <a16:creationId xmlns:a16="http://schemas.microsoft.com/office/drawing/2014/main" id="{BB411201-D64E-7ACC-50F9-9D9357FBC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773238"/>
            <a:ext cx="3708400" cy="3136900"/>
          </a:xfr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4BF8D0E-383B-90FE-4155-63F8A6523251}"/>
              </a:ext>
            </a:extLst>
          </p:cNvPr>
          <p:cNvSpPr txBox="1"/>
          <p:nvPr/>
        </p:nvSpPr>
        <p:spPr>
          <a:xfrm>
            <a:off x="648543" y="5088493"/>
            <a:ext cx="314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Tasapainottava valinta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CE01467-947B-1EA7-795D-2F12021DE76A}"/>
              </a:ext>
            </a:extLst>
          </p:cNvPr>
          <p:cNvSpPr txBox="1"/>
          <p:nvPr/>
        </p:nvSpPr>
        <p:spPr>
          <a:xfrm>
            <a:off x="4821452" y="5094347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Suuntaava valinta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64AE99F-5799-CAB7-C33C-814C86E0CF0C}"/>
              </a:ext>
            </a:extLst>
          </p:cNvPr>
          <p:cNvSpPr txBox="1"/>
          <p:nvPr/>
        </p:nvSpPr>
        <p:spPr>
          <a:xfrm>
            <a:off x="8923371" y="5088493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Hajottava valinta</a:t>
            </a:r>
          </a:p>
        </p:txBody>
      </p:sp>
    </p:spTree>
    <p:extLst>
      <p:ext uri="{BB962C8B-B14F-4D97-AF65-F5344CB8AC3E}">
        <p14:creationId xmlns:p14="http://schemas.microsoft.com/office/powerpoint/2010/main" val="146279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8485</TotalTime>
  <Words>265</Words>
  <Application>Microsoft Macintosh PowerPoint</Application>
  <PresentationFormat>Laajakuva</PresentationFormat>
  <Paragraphs>54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Office-teema</vt:lpstr>
      <vt:lpstr>Evoluutio = lajinkehitys</vt:lpstr>
      <vt:lpstr>Mikroevoluutio, eli lajin sisäinen kehitys</vt:lpstr>
      <vt:lpstr>Lajin määritelmä</vt:lpstr>
      <vt:lpstr>PowerPoint-esitys</vt:lpstr>
      <vt:lpstr>Perinnöllinen muuntelu ilmenee saman lajin yksilöiden erilaisuutena</vt:lpstr>
      <vt:lpstr>Mutaatiot tuottavat uusia alleeleita populaatioon</vt:lpstr>
      <vt:lpstr>Muovautumismuuntelu</vt:lpstr>
      <vt:lpstr>Luonnonvalinta ohjaa evoluutiota</vt:lpstr>
      <vt:lpstr>Luonnonvalinnan tyypit</vt:lpstr>
      <vt:lpstr>Ristikkäinen valintapaine</vt:lpstr>
      <vt:lpstr>Sattuma</vt:lpstr>
      <vt:lpstr>Perustajavaikutus</vt:lpstr>
      <vt:lpstr>Pullonkaulailmiö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Forssas Moona Maarit</cp:lastModifiedBy>
  <cp:revision>2</cp:revision>
  <dcterms:created xsi:type="dcterms:W3CDTF">2024-10-08T11:17:44Z</dcterms:created>
  <dcterms:modified xsi:type="dcterms:W3CDTF">2024-10-14T08:46:13Z</dcterms:modified>
</cp:coreProperties>
</file>