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63" r:id="rId4"/>
    <p:sldId id="265" r:id="rId5"/>
    <p:sldId id="275" r:id="rId6"/>
    <p:sldId id="273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D241D8-35C4-AE4A-B9AB-90A8B7350190}" v="16" dt="2024-10-10T08:50:58.6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10.10.2024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5D76B2F-958F-E01E-8DB0-B272D3B35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fi-FI" sz="4800"/>
              <a:t>Lisääntymisessä eliön geenit siirtyvät seuraavalle sukupolvelle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3938446-DEEF-CEBE-6241-C9C69A0AC3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04013"/>
            <a:ext cx="10148147" cy="3781295"/>
          </a:xfrm>
        </p:spPr>
        <p:txBody>
          <a:bodyPr anchor="ctr">
            <a:normAutofit/>
          </a:bodyPr>
          <a:lstStyle/>
          <a:p>
            <a:r>
              <a:rPr lang="fi-FI" sz="3200" dirty="0"/>
              <a:t>Lisääntymistavat jaetaan kahteen perustapaan:</a:t>
            </a:r>
          </a:p>
          <a:p>
            <a:pPr lvl="1"/>
            <a:r>
              <a:rPr lang="fi-FI" sz="3200" b="1" dirty="0"/>
              <a:t>Suvullinen</a:t>
            </a:r>
            <a:r>
              <a:rPr lang="fi-FI" sz="3200" dirty="0"/>
              <a:t> ja </a:t>
            </a:r>
            <a:r>
              <a:rPr lang="fi-FI" sz="3200" b="1" dirty="0"/>
              <a:t>suvuton</a:t>
            </a:r>
            <a:r>
              <a:rPr lang="fi-FI" sz="3200" dirty="0"/>
              <a:t> lisääntyminen</a:t>
            </a:r>
          </a:p>
          <a:p>
            <a:pPr lvl="1"/>
            <a:endParaRPr lang="fi-FI" sz="3200" dirty="0"/>
          </a:p>
          <a:p>
            <a:r>
              <a:rPr lang="fi-FI" sz="3200" dirty="0"/>
              <a:t>Suvuton lisääntyminen = uusi yksilö kehittyy joko emoyksilön osasta tai yhdestä solusta </a:t>
            </a:r>
            <a:r>
              <a:rPr lang="fi-FI" sz="3200" u="sng" dirty="0"/>
              <a:t>ilman sukusoluja</a:t>
            </a:r>
          </a:p>
          <a:p>
            <a:r>
              <a:rPr lang="fi-FI" sz="3200" dirty="0"/>
              <a:t>Suvullinen lisääntyminen = uusi yksilö syntyy </a:t>
            </a:r>
            <a:r>
              <a:rPr lang="fi-FI" sz="3200" u="sng" dirty="0"/>
              <a:t>sukusolujen avulla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953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ECF5601-74B1-8B42-208F-820599736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3192"/>
            <a:ext cx="10515600" cy="1325563"/>
          </a:xfrm>
        </p:spPr>
        <p:txBody>
          <a:bodyPr/>
          <a:lstStyle/>
          <a:p>
            <a:r>
              <a:rPr lang="fi-FI" dirty="0"/>
              <a:t>Lisääntymisen monet muodot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575F89E-3E24-D618-D71F-3756FE259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fi-FI" dirty="0"/>
              <a:t>Tee </a:t>
            </a:r>
            <a:r>
              <a:rPr lang="fi-FI" b="1" dirty="0"/>
              <a:t>käsitekartta</a:t>
            </a:r>
            <a:r>
              <a:rPr lang="fi-FI" dirty="0"/>
              <a:t> suvullisen ja suvuttoman lisääntymisen eduista, haitoista sekä niiden eri muodoista selityksineen. </a:t>
            </a:r>
          </a:p>
          <a:p>
            <a:pPr marL="0" indent="0">
              <a:lnSpc>
                <a:spcPct val="100000"/>
              </a:lnSpc>
              <a:buNone/>
            </a:pPr>
            <a:endParaRPr lang="fi-FI" dirty="0"/>
          </a:p>
          <a:p>
            <a:pPr marL="0" indent="0">
              <a:lnSpc>
                <a:spcPct val="100000"/>
              </a:lnSpc>
              <a:buNone/>
            </a:pPr>
            <a:r>
              <a:rPr lang="fi-FI" dirty="0"/>
              <a:t>Laita lisääntymistapojen kohdalle myös esimerkkilajeja/eliöryhmiä, joilla esiintyy kyseistä lisääntymistapaa</a:t>
            </a:r>
          </a:p>
          <a:p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7AA4E722-E909-0A9F-386B-3BFF76BDC694}"/>
              </a:ext>
            </a:extLst>
          </p:cNvPr>
          <p:cNvSpPr txBox="1"/>
          <p:nvPr/>
        </p:nvSpPr>
        <p:spPr>
          <a:xfrm>
            <a:off x="5004816" y="4844146"/>
            <a:ext cx="2182368" cy="64633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fi-FI" sz="3600" dirty="0"/>
              <a:t>s. 42-47</a:t>
            </a:r>
          </a:p>
        </p:txBody>
      </p:sp>
    </p:spTree>
    <p:extLst>
      <p:ext uri="{BB962C8B-B14F-4D97-AF65-F5344CB8AC3E}">
        <p14:creationId xmlns:p14="http://schemas.microsoft.com/office/powerpoint/2010/main" val="1013410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Sisällön paikkamerkki 7">
            <a:extLst>
              <a:ext uri="{FF2B5EF4-FFF2-40B4-BE49-F238E27FC236}">
                <a16:creationId xmlns:a16="http://schemas.microsoft.com/office/drawing/2014/main" id="{1E6462A5-4AE3-FD27-D0B3-54823AEA4A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67317" y="65481"/>
            <a:ext cx="7057365" cy="6792519"/>
          </a:xfrm>
        </p:spPr>
      </p:pic>
    </p:spTree>
    <p:extLst>
      <p:ext uri="{BB962C8B-B14F-4D97-AF65-F5344CB8AC3E}">
        <p14:creationId xmlns:p14="http://schemas.microsoft.com/office/powerpoint/2010/main" val="285729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460771C-26DC-6CEF-71D2-7A6FAEB6D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916" y="193454"/>
            <a:ext cx="10488168" cy="1168050"/>
          </a:xfrm>
        </p:spPr>
        <p:txBody>
          <a:bodyPr>
            <a:normAutofit fontScale="90000"/>
          </a:bodyPr>
          <a:lstStyle/>
          <a:p>
            <a:r>
              <a:rPr lang="fi-FI" dirty="0"/>
              <a:t>Suvullisen ja suvuttoman lisääntymisen vuorottelu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DFA7D191-8B02-E27A-0973-FD53E9F367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5496" y="1361504"/>
            <a:ext cx="7244588" cy="5077149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36C75D6D-1F17-7E43-7A55-CDB8D3F756EC}"/>
              </a:ext>
            </a:extLst>
          </p:cNvPr>
          <p:cNvSpPr txBox="1"/>
          <p:nvPr/>
        </p:nvSpPr>
        <p:spPr>
          <a:xfrm>
            <a:off x="146304" y="1991811"/>
            <a:ext cx="394919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3200" dirty="0"/>
              <a:t>Varmistaa jälkeläisten suuren määrän sekä riittävän perinnöllisen muuntelun</a:t>
            </a:r>
          </a:p>
        </p:txBody>
      </p:sp>
    </p:spTree>
    <p:extLst>
      <p:ext uri="{BB962C8B-B14F-4D97-AF65-F5344CB8AC3E}">
        <p14:creationId xmlns:p14="http://schemas.microsoft.com/office/powerpoint/2010/main" val="14896381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4" descr="Kuva, joka sisältää kohteen teksti, viiva, diagrammi, Fontti&#10;&#10;Kuvaus luotu automaattisesti">
            <a:extLst>
              <a:ext uri="{FF2B5EF4-FFF2-40B4-BE49-F238E27FC236}">
                <a16:creationId xmlns:a16="http://schemas.microsoft.com/office/drawing/2014/main" id="{F3A654E9-3F81-711B-FB29-E9274C23FE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0878" y="2348995"/>
            <a:ext cx="5561122" cy="45072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82FEB94D-C8AC-E645-D1D1-4E7CF11751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50636"/>
            <a:ext cx="10515600" cy="1325563"/>
          </a:xfrm>
        </p:spPr>
        <p:txBody>
          <a:bodyPr/>
          <a:lstStyle/>
          <a:p>
            <a:r>
              <a:rPr lang="fi-FI" dirty="0"/>
              <a:t>Erilaiset lisääntymisstrategiat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0BB040-662D-289A-A448-EFD4FE1F4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6262511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>
                <a:sym typeface="Wingdings" pitchFamily="2" charset="2"/>
              </a:rPr>
              <a:t>V</a:t>
            </a:r>
            <a:r>
              <a:rPr lang="fi-FI" sz="2800" dirty="0">
                <a:sym typeface="Wingdings" pitchFamily="2" charset="2"/>
              </a:rPr>
              <a:t>ähän jälkeläisiä ja hyvä huolenpito (esim. ihminen)</a:t>
            </a:r>
          </a:p>
          <a:p>
            <a:pPr marL="0" indent="0">
              <a:buNone/>
            </a:pPr>
            <a:r>
              <a:rPr lang="fi-FI" sz="2800" dirty="0">
                <a:sym typeface="Wingdings" pitchFamily="2" charset="2"/>
              </a:rPr>
              <a:t>		vs. </a:t>
            </a:r>
          </a:p>
          <a:p>
            <a:pPr marL="0" indent="0">
              <a:buNone/>
            </a:pPr>
            <a:r>
              <a:rPr lang="fi-FI" dirty="0">
                <a:sym typeface="Wingdings" pitchFamily="2" charset="2"/>
              </a:rPr>
              <a:t>V</a:t>
            </a:r>
            <a:r>
              <a:rPr lang="fi-FI" sz="2800" dirty="0">
                <a:sym typeface="Wingdings" pitchFamily="2" charset="2"/>
              </a:rPr>
              <a:t>altava määrä jälkeläisiä, joista pieni osa selviää (esim. </a:t>
            </a:r>
            <a:r>
              <a:rPr lang="fi-FI" dirty="0">
                <a:sym typeface="Wingdings" pitchFamily="2" charset="2"/>
              </a:rPr>
              <a:t>kalat</a:t>
            </a:r>
            <a:r>
              <a:rPr lang="fi-FI" sz="2800" dirty="0">
                <a:sym typeface="Wingdings" pitchFamily="2" charset="2"/>
              </a:rPr>
              <a:t>)</a:t>
            </a:r>
          </a:p>
          <a:p>
            <a:pPr marL="0" indent="0">
              <a:buNone/>
            </a:pPr>
            <a:endParaRPr lang="fi-FI" sz="2800" dirty="0"/>
          </a:p>
          <a:p>
            <a:r>
              <a:rPr lang="fi-FI" sz="2800" dirty="0">
                <a:sym typeface="Wingdings" pitchFamily="2" charset="2"/>
              </a:rPr>
              <a:t>Eloonjäämiskuvaajat havainnollistaa jälkeläisten selviämistä</a:t>
            </a:r>
            <a:endParaRPr lang="fi-FI" sz="28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90340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8D483A9-9A00-2DF4-A083-26719682D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r>
              <a:rPr lang="fi-FI" sz="4800"/>
              <a:t>Vertaa seuraavia käsitteitä keskenään: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B55354-0722-C173-15DC-A7EC792C9B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6" y="2856095"/>
            <a:ext cx="10622274" cy="3629210"/>
          </a:xfrm>
        </p:spPr>
        <p:txBody>
          <a:bodyPr anchor="ctr"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fi-FI" sz="3600" dirty="0"/>
              <a:t>Yksineuvoinen vs. kaksineuvoinen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3600" dirty="0"/>
              <a:t>Siitos vs. pölytys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3600" dirty="0"/>
              <a:t>Ristisiitos vs. itsesiitos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3600" dirty="0"/>
              <a:t>Itsepölytys vs. ristipölytys</a:t>
            </a:r>
          </a:p>
          <a:p>
            <a:pPr marL="742950" indent="-742950">
              <a:buFont typeface="+mj-lt"/>
              <a:buAutoNum type="arabicPeriod"/>
            </a:pPr>
            <a:r>
              <a:rPr lang="fi-FI" sz="3600" dirty="0"/>
              <a:t>Sisäinen siitos vs. ulkoinen siitos</a:t>
            </a:r>
          </a:p>
          <a:p>
            <a:endParaRPr lang="fi-FI" sz="2400" dirty="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93006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143</Words>
  <Application>Microsoft Macintosh PowerPoint</Application>
  <PresentationFormat>Laajakuva</PresentationFormat>
  <Paragraphs>25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Wingdings</vt:lpstr>
      <vt:lpstr>Office-teema</vt:lpstr>
      <vt:lpstr>Lisääntymisessä eliön geenit siirtyvät seuraavalle sukupolvelle</vt:lpstr>
      <vt:lpstr>Lisääntymisen monet muodot</vt:lpstr>
      <vt:lpstr>PowerPoint-esitys</vt:lpstr>
      <vt:lpstr>Suvullisen ja suvuttoman lisääntymisen vuorottelu</vt:lpstr>
      <vt:lpstr>Erilaiset lisääntymisstrategiat</vt:lpstr>
      <vt:lpstr>Vertaa seuraavia käsitteitä keskenään: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Forssas Moona Maarit</cp:lastModifiedBy>
  <cp:revision>2</cp:revision>
  <dcterms:created xsi:type="dcterms:W3CDTF">2024-10-06T12:03:35Z</dcterms:created>
  <dcterms:modified xsi:type="dcterms:W3CDTF">2024-10-10T08:52:55Z</dcterms:modified>
</cp:coreProperties>
</file>