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63" r:id="rId4"/>
    <p:sldId id="258" r:id="rId5"/>
    <p:sldId id="259" r:id="rId6"/>
    <p:sldId id="264" r:id="rId7"/>
    <p:sldId id="260" r:id="rId8"/>
    <p:sldId id="261" r:id="rId9"/>
    <p:sldId id="262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E6D6D6-2C5A-8341-92D4-148D45BFA85F}" v="57" dt="2024-11-07T09:49:16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68"/>
    <p:restoredTop sz="94650"/>
  </p:normalViewPr>
  <p:slideViewPr>
    <p:cSldViewPr snapToGrid="0">
      <p:cViewPr varScale="1">
        <p:scale>
          <a:sx n="46" d="100"/>
          <a:sy n="46" d="100"/>
        </p:scale>
        <p:origin x="176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6B30A9-07D7-072B-8F11-4DA0BA8B5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DA4615-9CFF-A76A-97C0-B1C1111BB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7AD3451-CB95-7211-6E61-B7CF61EDB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12907F-EF18-62D4-C520-7E384129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62507E-ED86-6BF7-FBA4-2706864B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16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7C234C-65A9-0AEC-ECB3-CF6A6D13E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FA38532-E824-A5E0-E28F-FDFCE53374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430A08-479C-7491-37FA-04069AC0E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668B42B-5548-968A-A236-9360CEFF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61951DA-2FC9-6647-2553-FDB25185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78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BD35A79-C4E6-D806-23AB-AE474457E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CA45D14-6F1C-DA91-A3EC-1C06ABF29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8DBBCA9-01E0-A0B3-DF60-956108C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388B1D-CB41-78CF-6642-EA7B0A311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398A520-2AC8-ED1A-5759-14265BE5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0947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97601E-2694-E22C-5EC8-59610E2DF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D504552-FC78-BEB6-9158-6735F03A4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8F76C2-B14C-78C9-5560-6F34B94E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B9D561-13A2-9C41-BF9E-FD9BAF46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41B5859-2781-3A6E-146E-7FE71808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804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E24C81-A9C1-1157-8E66-C3C7A956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C6B2440-1B45-5D0D-9951-4F388CC01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31093F-6B3E-AB0C-788A-DE90A4F0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05E74FD-AA43-49F9-52D6-44E687AB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57D7779-388C-9867-4A44-C70C1F50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68637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9EFF6F-3DA4-C4BA-4D2B-F2731E9D3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B0309E5-B973-421E-3B10-3CF089ED0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DDBAAD3-CE5D-AAC4-36F2-5C45E5A3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A972F0-9D05-9B56-8BB6-2AB8112B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780C5F-6B70-1548-7781-40871A58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8946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501831-D5A5-0CB6-8FEE-542D3A99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3CCDDFF-8AC8-0AAE-74C1-4009BA703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EFEB3DC-D3EE-8799-DCB6-1320C46779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AF85487-EFDE-2B06-5376-E1C46468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F88A1A1-C73C-E932-104D-1DC92055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FD3B037-5333-937A-899E-8AEF7A7BE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3023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068406-C220-76BD-5674-64E6182C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592C111-AABE-954B-1076-8FA06A264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8D7377D-3CC3-CFD0-B990-3A0F59126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FEE095F-8515-C4E2-8B50-4302859CF9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361C2CF3-A5A1-7B42-0099-445127340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6BD2780-B353-B2A2-CE07-A63D116EF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0CACBC4-B513-7AB6-2FC1-68FDD9F9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3BCA768-4C3E-BE96-32F6-85D6EE8C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4941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11F1AF-9AA3-1D10-B27E-F70A6C3D9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86E9D76-C87C-9BA6-019B-556AE601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F28B904-8A15-2C73-F5D0-598CE6155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34653C-BAD9-A58A-B22F-7C9F8751B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2711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1760220-C875-9A42-906A-0FB75701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352AD8-4C52-2ADE-0247-01104685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F01B7DE-EDEB-97CA-9CC9-C5C5BC89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955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4D99218-6D83-A40B-89AA-81F822C5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9D21DD-23E0-B0A4-1F20-A111FFD97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A1D7141-D4D1-D505-AE90-53C3BFF36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97F3954-D57B-5BF4-35BB-C7C4B9F1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6D13211-2D31-797F-FBC5-ED43446B3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85F400B-2CA0-7E2D-E6A1-9A87DF79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5772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B26831-D136-D034-C384-6619C1274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88E323-460F-FF15-A603-9A93E25F8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5AD7352-13A7-A0D7-6E2A-3E08A5D32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8E8A69-0187-33A0-E9DF-05596CCC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AD57601-F1EF-BF11-22FA-ED0111218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3187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DBFA5B-1FA6-D462-2B48-4507D708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A737849-8032-DC60-52B8-552A5D917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9E08A55-CD99-7A2D-4D77-61AA58C0F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58D2CD3-68DE-AADE-58D0-61769BB6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B50B29F-89FF-3501-A335-F1E9BCA7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7B85F41-1186-8EBA-F65D-14841549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2589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8A653D-B645-CB6F-2782-A1E12F5CB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C114C17-F681-03F1-B63B-7555A52EEE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7BB335C-36C8-07A9-0020-29DC4B3D7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E24B034-3AEA-47DF-98ED-A763E33EE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ACD5A5C-CD48-C019-126E-E1C47DEB2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4106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717CE32-8662-3A4D-4687-27036A603F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9E68939-4938-E54E-61AB-E106D8CFD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C51165A-72C6-AC64-844D-542943DE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FE8A8F1-B223-ABE5-6F1C-24228CC1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B3E789-79CC-CF45-F288-B2B29A0A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5958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937CBA-6C76-E9C7-07C3-6C4524346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D98A858-7A5A-B3D8-9E67-8113CC6B8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EF7B11-8115-F8AB-F260-E20E6C81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972A28-288A-ABC7-2349-00AE1D1D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0E6816E-7377-D05B-1EBD-BFCF6D3AA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577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0DD68BF-AB9E-6080-E09B-1B2DE32F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ACA5A8-04D0-6EF6-13C5-60D02D002B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FEB6E4B-952E-59FB-1817-4113E4DCE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C9B5A0E-5453-AB92-1CF9-E1EB58CD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C5D1E1F-259B-FDBD-BBA3-B772D544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DCC8788-2868-3E00-173A-A4B68783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02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75DD66-F2EC-E0FF-47D9-513EA54D5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550C673-1DFA-E1DD-52A3-C7D873791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0A2945A-E825-91FB-2805-0E90DAD1B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A32B703-1862-4218-ED59-2BB90B3B0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C202804-867C-A68E-77F4-B7912100A4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C5A461C-DC72-F712-33CD-67F3AD4A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C827115-B756-5B2F-D9A6-6B3581B0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DC64905C-CA92-9697-FD45-743A54C8F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43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A7EFEC-C1A5-098D-A1C2-3346E7D2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22C978-D20C-AF00-6C3F-EAE690FB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B7E0C6D-03B5-1879-A138-5CF53E38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35450BB-9B47-720A-2920-E62D0C02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917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ACA1542-864C-A71A-CAA1-F1BD6FB47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04C056D-6EAC-013B-C948-713DDD93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072BE3A-8259-C264-3190-9A5BBB63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941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CD7185-0CED-B695-31A6-E5701D49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9E3C566-9DDA-DF51-348A-25A97A8F7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DD9FC2E-5919-F4F3-361C-F58F68223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CBB96CA-3273-7B6C-3D60-6CA0D2BF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F90B806-CF4E-833B-AAF8-AA8973C11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99686B3-D9A1-6E5F-1FDD-2F9971C9B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49209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229E25-97AF-17F1-9DE7-5C4C31D9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2167096-1A8A-730C-BEAB-8C7A572DF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C404102-D46A-79C3-7700-CD944D5AC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9954B48-05A3-65EB-6B17-A5266E11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ABCEB76-454C-510D-9E7A-B9D6489B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D54090F-9A71-AAB0-BBC7-2131206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60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9DF50FFC-6A3C-1C98-6C60-F68D5897F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0F5CE1-6C0F-0D68-DEEB-FF9B54DC6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7DE31D-AB38-7881-3756-5E4D08C78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44957E-B15D-9241-86B8-44D1E3E21F79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77073B4-D9BA-3F02-2574-0B057C20A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129D14D-1AE7-3506-BB43-C09791CA3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9F821F-3EF8-5849-92BF-4B8AD824835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216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C6F13D6-320A-F408-B2AB-A316A443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CEEB0E-D021-020F-0BEB-61DE42846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193870F-98D1-EA6A-2AD0-1A08EF09C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876FE-7A81-284E-855A-C45F19104332}" type="datetimeFigureOut">
              <a:rPr lang="fi-FI" smtClean="0"/>
              <a:t>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0E757A-A846-AD7C-1A2F-4E35BD15F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E17C4F-5041-1E4F-E7FE-67339D3CD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F695B-B3BF-2E4D-A039-85B84A30E91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176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95262&amp;picture=forest-background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urioseandandoporchile.blogspot.com/2017/05/cosas-curiosas-xxiii-colibries-en-el.html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anspoldoja/3826680476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ksergia/34591186552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 descr="Kuva, joka sisältää kohteen kasvi, piha-, metsämaa, Luonnollinen ympäristö&#10;&#10;Kuvaus luotu automaattisesti">
            <a:extLst>
              <a:ext uri="{FF2B5EF4-FFF2-40B4-BE49-F238E27FC236}">
                <a16:creationId xmlns:a16="http://schemas.microsoft.com/office/drawing/2014/main" id="{76FCD0CC-780B-08FD-8950-8FFDA4B13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780" r="-1" b="10928"/>
          <a:stretch/>
        </p:blipFill>
        <p:spPr>
          <a:xfrm>
            <a:off x="0" y="10"/>
            <a:ext cx="1218893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E175098-212A-9CCD-902F-AF09D7C1E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fi-FI" sz="6600" dirty="0">
                <a:solidFill>
                  <a:schemeClr val="bg1"/>
                </a:solidFill>
              </a:rPr>
              <a:t>Maakasvit kehittyivät levistä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3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986152-08E6-015D-2F95-2E6C70D2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-23719"/>
            <a:ext cx="10515600" cy="1325563"/>
          </a:xfrm>
        </p:spPr>
        <p:txBody>
          <a:bodyPr/>
          <a:lstStyle/>
          <a:p>
            <a:r>
              <a:rPr lang="fi-FI" dirty="0"/>
              <a:t>Paljassiemeniset</a:t>
            </a:r>
          </a:p>
        </p:txBody>
      </p:sp>
      <p:pic>
        <p:nvPicPr>
          <p:cNvPr id="5" name="Sisällön paikkamerkki 4" descr="Kuva, joka sisältää kohteen kasvi&#10;&#10;Kuvaus luotu automaattisesti">
            <a:extLst>
              <a:ext uri="{FF2B5EF4-FFF2-40B4-BE49-F238E27FC236}">
                <a16:creationId xmlns:a16="http://schemas.microsoft.com/office/drawing/2014/main" id="{3E0BF8FF-97FE-3451-8C51-5922C8528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6239" y="1301844"/>
            <a:ext cx="8175761" cy="5376047"/>
          </a:xfr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1EE002B-1094-48E9-A0C3-8DE7BFDFFACC}"/>
              </a:ext>
            </a:extLst>
          </p:cNvPr>
          <p:cNvSpPr txBox="1"/>
          <p:nvPr/>
        </p:nvSpPr>
        <p:spPr>
          <a:xfrm>
            <a:off x="269069" y="1328341"/>
            <a:ext cx="4294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Ensimmäiset täysin kuiville maa-alueille sopeutuneet kasvit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400" dirty="0"/>
              <a:t>neulaset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Tuulipölytys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Siemenaiheet paljaana emilehden pinnalla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Esim. havupuut, ikilehti, käpypalmut, neidonhiuspuut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3424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9DADD5-FBA8-6795-BD1F-6D69820D0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52" y="-37623"/>
            <a:ext cx="10515600" cy="1325563"/>
          </a:xfrm>
        </p:spPr>
        <p:txBody>
          <a:bodyPr/>
          <a:lstStyle/>
          <a:p>
            <a:r>
              <a:rPr lang="fi-FI" dirty="0"/>
              <a:t>Koppisiemeniset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24C3C158-4BDC-1617-79FE-3B3C57240BE4}"/>
              </a:ext>
            </a:extLst>
          </p:cNvPr>
          <p:cNvSpPr txBox="1"/>
          <p:nvPr/>
        </p:nvSpPr>
        <p:spPr>
          <a:xfrm>
            <a:off x="544166" y="1505662"/>
            <a:ext cx="39054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Tuulipölytyksen lisäksi eläinpölytys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i-FI" sz="2800" dirty="0"/>
              <a:t>Tehokas lisääntyminen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Siemenaiheet emin sikiäimen sisällä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800" dirty="0"/>
              <a:t>Kukkakasvit</a:t>
            </a:r>
          </a:p>
        </p:txBody>
      </p:sp>
      <p:pic>
        <p:nvPicPr>
          <p:cNvPr id="5122" name="Picture 2" descr="BI1 - Elämä ja evoluutio - Muikku">
            <a:extLst>
              <a:ext uri="{FF2B5EF4-FFF2-40B4-BE49-F238E27FC236}">
                <a16:creationId xmlns:a16="http://schemas.microsoft.com/office/drawing/2014/main" id="{C6DD2562-8C11-F3D8-5722-EE1657101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622" y="1447356"/>
            <a:ext cx="7609028" cy="44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25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hedelmä, kukka, keltainen&#10;&#10;Kuvaus luotu automaattisesti">
            <a:extLst>
              <a:ext uri="{FF2B5EF4-FFF2-40B4-BE49-F238E27FC236}">
                <a16:creationId xmlns:a16="http://schemas.microsoft.com/office/drawing/2014/main" id="{DAF535EC-1614-A73A-0A9D-AD6E93921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194" y="108657"/>
            <a:ext cx="9091612" cy="664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31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6EF9C5C-ED6E-8009-8CFA-EF0264D0D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96" y="414337"/>
            <a:ext cx="5853780" cy="5149469"/>
          </a:xfrm>
        </p:spPr>
        <p:txBody>
          <a:bodyPr/>
          <a:lstStyle/>
          <a:p>
            <a:pPr marL="0" indent="0">
              <a:buNone/>
            </a:pPr>
            <a:r>
              <a:rPr lang="fi-FI" sz="3200" dirty="0"/>
              <a:t>Koppisiemenisten ja hyönteisten evoluutio tapahtunut tiiviissä yhteydessä </a:t>
            </a:r>
            <a:r>
              <a:rPr lang="fi-FI" sz="3200" dirty="0">
                <a:sym typeface="Wingdings" pitchFamily="2" charset="2"/>
              </a:rPr>
              <a:t> </a:t>
            </a:r>
            <a:r>
              <a:rPr lang="fi-FI" sz="3200" b="1" dirty="0" err="1">
                <a:sym typeface="Wingdings" pitchFamily="2" charset="2"/>
              </a:rPr>
              <a:t>koevoluutio</a:t>
            </a:r>
            <a:r>
              <a:rPr lang="fi-FI" sz="3200" dirty="0">
                <a:sym typeface="Wingdings" pitchFamily="2" charset="2"/>
              </a:rPr>
              <a:t>, eli rinnakkaisevoluutio</a:t>
            </a:r>
            <a:endParaRPr lang="fi-FI" sz="3200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Kuva 4" descr="Kuva, joka sisältää kohteen lintu, nokka, höyhen, vaaleanpunainen&#10;&#10;Kuvaus luotu automaattisesti">
            <a:extLst>
              <a:ext uri="{FF2B5EF4-FFF2-40B4-BE49-F238E27FC236}">
                <a16:creationId xmlns:a16="http://schemas.microsoft.com/office/drawing/2014/main" id="{5821FB0A-D56B-DDB6-48CD-552F17414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0089" y="3152701"/>
            <a:ext cx="5267994" cy="329096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E2986E80-6807-395A-95A0-098F6F16B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52" y="414338"/>
            <a:ext cx="4532561" cy="46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6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B66FAD8-D6D9-6B3F-57CD-4856D87AE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33" y="1046747"/>
            <a:ext cx="7738567" cy="5208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3EC05A9-2B30-6E49-DF83-06BB7CF6E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23" y="204538"/>
            <a:ext cx="4745624" cy="59724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Putkilokasvien veden ja ravinteiden saanti: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Veden siirtyminen maasta juuriin</a:t>
            </a:r>
          </a:p>
          <a:p>
            <a:pPr lvl="1"/>
            <a:r>
              <a:rPr lang="fi-FI" dirty="0"/>
              <a:t>Osmoosi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Veden nousu (johtojänteet)</a:t>
            </a:r>
          </a:p>
          <a:p>
            <a:pPr lvl="1"/>
            <a:r>
              <a:rPr lang="fi-FI" dirty="0"/>
              <a:t>Haihtumisimu</a:t>
            </a:r>
          </a:p>
          <a:p>
            <a:pPr lvl="1"/>
            <a:r>
              <a:rPr lang="fi-FI" dirty="0"/>
              <a:t>Koheesio</a:t>
            </a:r>
          </a:p>
          <a:p>
            <a:pPr lvl="1"/>
            <a:r>
              <a:rPr lang="fi-FI" dirty="0"/>
              <a:t>Kapillaari-ilmiö</a:t>
            </a:r>
          </a:p>
          <a:p>
            <a:pPr lvl="1"/>
            <a:r>
              <a:rPr lang="fi-FI" dirty="0"/>
              <a:t>Juuripaine </a:t>
            </a:r>
          </a:p>
          <a:p>
            <a:pPr marL="514350" indent="-514350">
              <a:buFont typeface="+mj-lt"/>
              <a:buAutoNum type="arabicPeriod"/>
            </a:pPr>
            <a:r>
              <a:rPr lang="fi-FI" dirty="0"/>
              <a:t>Veden haihtuminen</a:t>
            </a:r>
          </a:p>
          <a:p>
            <a:pPr lvl="1"/>
            <a:r>
              <a:rPr lang="fi-FI" dirty="0"/>
              <a:t>ilmaraot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918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761528-7F36-71A8-8DCF-69060726C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Evoluutioaikajanalle: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15A124-1F07-1F07-9F8A-5A6037911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Ensimmäiset maakasvit</a:t>
            </a:r>
          </a:p>
          <a:p>
            <a:r>
              <a:rPr lang="fi-FI" dirty="0"/>
              <a:t>Sanikkaiset</a:t>
            </a:r>
          </a:p>
          <a:p>
            <a:r>
              <a:rPr lang="fi-FI" dirty="0"/>
              <a:t>Siemenkasvit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7913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87369F-3881-CAA1-EC45-EBCFB4A0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9521EE-5D11-B905-B20C-2303808A4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AF4B2BB-EFFA-6EB0-FB84-EECA7B5C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38"/>
            <a:ext cx="12192000" cy="584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49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teksti, kuvakaappaus, kasvi, diagrammi&#10;&#10;Kuvaus luotu automaattisesti">
            <a:extLst>
              <a:ext uri="{FF2B5EF4-FFF2-40B4-BE49-F238E27FC236}">
                <a16:creationId xmlns:a16="http://schemas.microsoft.com/office/drawing/2014/main" id="{18DB3B38-9441-7CD9-5CE3-F170AC7CC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912" y="130093"/>
            <a:ext cx="8690175" cy="6597814"/>
          </a:xfrm>
        </p:spPr>
      </p:pic>
    </p:spTree>
    <p:extLst>
      <p:ext uri="{BB962C8B-B14F-4D97-AF65-F5344CB8AC3E}">
        <p14:creationId xmlns:p14="http://schemas.microsoft.com/office/powerpoint/2010/main" val="2386475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puu, piha-, kasvillisuus, Sammalet ja jäkälät&#10;&#10;Kuvaus luotu automaattisesti">
            <a:extLst>
              <a:ext uri="{FF2B5EF4-FFF2-40B4-BE49-F238E27FC236}">
                <a16:creationId xmlns:a16="http://schemas.microsoft.com/office/drawing/2014/main" id="{63ACFACA-0CB8-235A-DE61-E85549A65F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705DA5B-7CA6-4A4F-DB8A-547C46E9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37" y="188281"/>
            <a:ext cx="3822189" cy="1899912"/>
          </a:xfrm>
        </p:spPr>
        <p:txBody>
          <a:bodyPr>
            <a:normAutofit/>
          </a:bodyPr>
          <a:lstStyle/>
          <a:p>
            <a:r>
              <a:rPr lang="fi-FI" sz="4000" dirty="0"/>
              <a:t>Sammalet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3CF74F6-C428-9539-7896-2E6F291BE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744579"/>
            <a:ext cx="4331369" cy="4572000"/>
          </a:xfrm>
        </p:spPr>
        <p:txBody>
          <a:bodyPr>
            <a:normAutofit/>
          </a:bodyPr>
          <a:lstStyle/>
          <a:p>
            <a:r>
              <a:rPr lang="fi-FI" dirty="0"/>
              <a:t>Ensimmäiset maakasvit</a:t>
            </a:r>
          </a:p>
          <a:p>
            <a:r>
              <a:rPr lang="fi-FI" dirty="0"/>
              <a:t>Sekovartisia</a:t>
            </a:r>
          </a:p>
          <a:p>
            <a:r>
              <a:rPr lang="fi-FI" dirty="0"/>
              <a:t>Kosteiden paikkojen kasveja</a:t>
            </a:r>
          </a:p>
          <a:p>
            <a:r>
              <a:rPr lang="fi-FI" dirty="0"/>
              <a:t>Kasvavat latvastaan, lahoava tyviosa muodostaa turvetta</a:t>
            </a:r>
          </a:p>
          <a:p>
            <a:r>
              <a:rPr lang="fi-FI" dirty="0"/>
              <a:t>Lisääntymisessä sekä suvullinen että suvuton vaihe</a:t>
            </a:r>
          </a:p>
          <a:p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624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7F803C6-0003-4B6C-B903-E6FFFA29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0"/>
            <a:ext cx="8447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2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teksti, kasvi&#10;&#10;Kuvaus luotu automaattisesti">
            <a:extLst>
              <a:ext uri="{FF2B5EF4-FFF2-40B4-BE49-F238E27FC236}">
                <a16:creationId xmlns:a16="http://schemas.microsoft.com/office/drawing/2014/main" id="{5E399403-A593-EC99-D377-7D96973D0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2939" y="86470"/>
            <a:ext cx="7706122" cy="66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98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kasvi, kukka, saniainen, lehti&#10;&#10;Kuvaus luotu automaattisesti">
            <a:extLst>
              <a:ext uri="{FF2B5EF4-FFF2-40B4-BE49-F238E27FC236}">
                <a16:creationId xmlns:a16="http://schemas.microsoft.com/office/drawing/2014/main" id="{4C4A7A05-2EDD-5097-EDDA-06CB14132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2264B6A-B50C-0067-67A8-F696CCE9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8" y="-60158"/>
            <a:ext cx="4460366" cy="1467853"/>
          </a:xfrm>
        </p:spPr>
        <p:txBody>
          <a:bodyPr>
            <a:normAutofit/>
          </a:bodyPr>
          <a:lstStyle/>
          <a:p>
            <a:r>
              <a:rPr lang="fi-FI" sz="4000" dirty="0"/>
              <a:t>Sanikkaiset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DC7850-6692-32DF-285F-D1FD65219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7537"/>
            <a:ext cx="5811252" cy="4764505"/>
          </a:xfrm>
        </p:spPr>
        <p:txBody>
          <a:bodyPr>
            <a:normAutofit/>
          </a:bodyPr>
          <a:lstStyle/>
          <a:p>
            <a:r>
              <a:rPr lang="fi-FI" sz="2800" dirty="0"/>
              <a:t>Liekokasvit, saniaiset ja kortteet</a:t>
            </a:r>
            <a:endParaRPr lang="fi-FI" dirty="0"/>
          </a:p>
          <a:p>
            <a:r>
              <a:rPr lang="fi-FI" dirty="0"/>
              <a:t>Monia maaelämän kannalta hyödyllisiä </a:t>
            </a:r>
            <a:r>
              <a:rPr lang="fi-FI" b="1" dirty="0"/>
              <a:t>avainsopeutumia:</a:t>
            </a:r>
          </a:p>
          <a:p>
            <a:pPr lvl="1"/>
            <a:r>
              <a:rPr lang="fi-FI" sz="2800" dirty="0"/>
              <a:t>Juuret ja lehdet</a:t>
            </a:r>
          </a:p>
          <a:p>
            <a:pPr lvl="1"/>
            <a:r>
              <a:rPr lang="fi-FI" sz="2800" dirty="0"/>
              <a:t>Johto- ja tukisolukko sekä ilmaraot</a:t>
            </a:r>
          </a:p>
          <a:p>
            <a:r>
              <a:rPr lang="fi-FI" dirty="0"/>
              <a:t>Lisääntymisessä sekä suvullinen että suvuton vaihe</a:t>
            </a:r>
          </a:p>
          <a:p>
            <a:endParaRPr lang="fi-FI" sz="20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B1F81EE-F570-12ED-B3D9-3D4E0C135D57}"/>
              </a:ext>
            </a:extLst>
          </p:cNvPr>
          <p:cNvSpPr txBox="1"/>
          <p:nvPr/>
        </p:nvSpPr>
        <p:spPr>
          <a:xfrm>
            <a:off x="9795188" y="6657945"/>
            <a:ext cx="239681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fi-FI" sz="700">
                <a:solidFill>
                  <a:srgbClr val="FFFFFF"/>
                </a:solidFill>
                <a:hlinkClick r:id="rId3" tooltip="https://www.flickr.com/photos/eksergia/3459118655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Tämä kuva</a:t>
            </a:r>
            <a:r>
              <a:rPr lang="fi-FI" sz="700">
                <a:solidFill>
                  <a:srgbClr val="FFFFFF"/>
                </a:solidFill>
              </a:rPr>
              <a:t>, tekijä Tuntematon tekijä, käyttöoikeus: </a:t>
            </a:r>
            <a:r>
              <a:rPr lang="fi-FI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fi-FI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5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4" descr="Kuva, joka sisältää kohteen kasvi, teksti, origami&#10;&#10;Kuvaus luotu automaattisesti">
            <a:extLst>
              <a:ext uri="{FF2B5EF4-FFF2-40B4-BE49-F238E27FC236}">
                <a16:creationId xmlns:a16="http://schemas.microsoft.com/office/drawing/2014/main" id="{787EF557-F1EE-E8DC-B3AA-C15644189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85" y="73977"/>
            <a:ext cx="10513830" cy="67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98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aimet kasvavat puutarhassa auringon valossa">
            <a:extLst>
              <a:ext uri="{FF2B5EF4-FFF2-40B4-BE49-F238E27FC236}">
                <a16:creationId xmlns:a16="http://schemas.microsoft.com/office/drawing/2014/main" id="{1CD0BB5F-905D-B387-5BF9-217239D6B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7FCFDB4-5606-AE21-DBBD-0B8796E95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65" y="-336708"/>
            <a:ext cx="9792471" cy="2057037"/>
          </a:xfrm>
        </p:spPr>
        <p:txBody>
          <a:bodyPr>
            <a:normAutofit/>
          </a:bodyPr>
          <a:lstStyle/>
          <a:p>
            <a:r>
              <a:rPr lang="fi-FI" sz="4800" dirty="0">
                <a:solidFill>
                  <a:srgbClr val="FFFFFF"/>
                </a:solidFill>
              </a:rPr>
              <a:t>Siemen kasvit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804B5C7-34D6-04E5-63AD-C94B9E2AF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13" y="1383610"/>
            <a:ext cx="10375767" cy="364959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</a:rPr>
              <a:t>Lisääntymisrakenteena kukka</a:t>
            </a:r>
          </a:p>
          <a:p>
            <a:pPr lvl="1"/>
            <a:r>
              <a:rPr lang="fi-FI" sz="2800" dirty="0">
                <a:solidFill>
                  <a:srgbClr val="FFFFFF"/>
                </a:solidFill>
              </a:rPr>
              <a:t>Hede ja emi</a:t>
            </a:r>
          </a:p>
          <a:p>
            <a:r>
              <a:rPr lang="fi-FI" dirty="0">
                <a:solidFill>
                  <a:srgbClr val="FFFFFF"/>
                </a:solidFill>
              </a:rPr>
              <a:t>Siemen uusi avainsopeutuma</a:t>
            </a:r>
          </a:p>
          <a:p>
            <a:r>
              <a:rPr lang="fi-FI" dirty="0">
                <a:solidFill>
                  <a:srgbClr val="FFFFFF"/>
                </a:solidFill>
              </a:rPr>
              <a:t>Lisääntyminen suvullista, ei enää vedestä riippuvaista</a:t>
            </a:r>
          </a:p>
          <a:p>
            <a:r>
              <a:rPr lang="fi-FI" dirty="0">
                <a:solidFill>
                  <a:srgbClr val="FFFFFF"/>
                </a:solidFill>
              </a:rPr>
              <a:t>Emilehden rakenteen perusteella ryhmitellään </a:t>
            </a:r>
            <a:r>
              <a:rPr lang="fi-FI" b="1" dirty="0">
                <a:solidFill>
                  <a:srgbClr val="FFFFFF"/>
                </a:solidFill>
              </a:rPr>
              <a:t>paljas- ja koppisiemenisiin</a:t>
            </a:r>
          </a:p>
        </p:txBody>
      </p:sp>
    </p:spTree>
    <p:extLst>
      <p:ext uri="{BB962C8B-B14F-4D97-AF65-F5344CB8AC3E}">
        <p14:creationId xmlns:p14="http://schemas.microsoft.com/office/powerpoint/2010/main" val="122348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158</Words>
  <Application>Microsoft Macintosh PowerPoint</Application>
  <PresentationFormat>Laajakuva</PresentationFormat>
  <Paragraphs>46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Calibri Light</vt:lpstr>
      <vt:lpstr>Wingdings</vt:lpstr>
      <vt:lpstr>Office-teema</vt:lpstr>
      <vt:lpstr>1_Office-teema</vt:lpstr>
      <vt:lpstr>Maakasvit kehittyivät levistä</vt:lpstr>
      <vt:lpstr>PowerPoint-esitys</vt:lpstr>
      <vt:lpstr>PowerPoint-esitys</vt:lpstr>
      <vt:lpstr>Sammalet</vt:lpstr>
      <vt:lpstr>PowerPoint-esitys</vt:lpstr>
      <vt:lpstr>PowerPoint-esitys</vt:lpstr>
      <vt:lpstr>Sanikkaiset</vt:lpstr>
      <vt:lpstr>PowerPoint-esitys</vt:lpstr>
      <vt:lpstr>Siemen kasvit</vt:lpstr>
      <vt:lpstr>Paljassiemeniset</vt:lpstr>
      <vt:lpstr>Koppisiemeniset</vt:lpstr>
      <vt:lpstr>PowerPoint-esitys</vt:lpstr>
      <vt:lpstr>PowerPoint-esitys</vt:lpstr>
      <vt:lpstr>PowerPoint-esitys</vt:lpstr>
      <vt:lpstr>Evoluutioaikajanalle: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Moona Forssas</dc:creator>
  <cp:lastModifiedBy>Forssas Moona Maarit</cp:lastModifiedBy>
  <cp:revision>2</cp:revision>
  <dcterms:created xsi:type="dcterms:W3CDTF">2024-11-05T14:32:07Z</dcterms:created>
  <dcterms:modified xsi:type="dcterms:W3CDTF">2024-11-08T10:10:04Z</dcterms:modified>
</cp:coreProperties>
</file>