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70" r:id="rId4"/>
    <p:sldId id="272" r:id="rId5"/>
    <p:sldId id="273" r:id="rId6"/>
    <p:sldId id="274" r:id="rId7"/>
    <p:sldId id="275" r:id="rId8"/>
    <p:sldId id="266" r:id="rId9"/>
    <p:sldId id="280" r:id="rId10"/>
    <p:sldId id="276" r:id="rId11"/>
    <p:sldId id="277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73C43A-72CE-DB46-9B55-7788BD1799E0}" v="66" dt="2024-11-04T08:33:35.1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30.10.2024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A9BADE-3B5F-13CD-3C7B-3DA81885E1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Tumallisten ja monisoluisten eliöiden kehitys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52AC27A-9599-9238-310E-7DCEAE3028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4548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6A5E4-91F4-044D-DEC0-D3AA979B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56" y="195791"/>
            <a:ext cx="10515600" cy="1325563"/>
          </a:xfrm>
        </p:spPr>
        <p:txBody>
          <a:bodyPr/>
          <a:lstStyle/>
          <a:p>
            <a:r>
              <a:rPr lang="fi-FI" dirty="0"/>
              <a:t>Ryhmätyöt eläinkunnan pääjaksoista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132BC9-2C92-1B45-E373-5073E3756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356" y="1521354"/>
            <a:ext cx="10597444" cy="486815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i-FI" dirty="0"/>
              <a:t>Sienieläimet (Onni, Daniel ja Diana)</a:t>
            </a:r>
          </a:p>
          <a:p>
            <a:pPr marL="514350" indent="-514350">
              <a:buAutoNum type="arabicPeriod"/>
            </a:pPr>
            <a:r>
              <a:rPr lang="fi-FI" dirty="0"/>
              <a:t>Polttiaiseläimet (Ada, Perttu ja Samuel)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Laakamadot (Kiira, Tuomas ja Karina)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Nilviäiset (Elma, Siri, Eeli)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Nivelmadot (Valtteri, Emilia, Vilma)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Niveljalkaiset (Kasperi, Sara)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Piikkinahkaiset (Saana ja Leevi)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Selkäjänteiset (Leo ja Venla)</a:t>
            </a:r>
          </a:p>
        </p:txBody>
      </p:sp>
    </p:spTree>
    <p:extLst>
      <p:ext uri="{BB962C8B-B14F-4D97-AF65-F5344CB8AC3E}">
        <p14:creationId xmlns:p14="http://schemas.microsoft.com/office/powerpoint/2010/main" val="1217661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81ABD6-7B6E-FC2E-8736-AA904A4FA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Esitelmässä tulee olla: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A88192-76D8-3989-EB75-8993CBF96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444"/>
            <a:ext cx="10515600" cy="45965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3200" dirty="0"/>
              <a:t>Millainen on pääjaksoon kuuluvien eläinten:</a:t>
            </a:r>
          </a:p>
          <a:p>
            <a:r>
              <a:rPr lang="fi-FI" sz="3200" dirty="0"/>
              <a:t>Ruumiinmuoto</a:t>
            </a:r>
          </a:p>
          <a:p>
            <a:r>
              <a:rPr lang="fi-FI" sz="3200" dirty="0"/>
              <a:t>Hermosto, jos on</a:t>
            </a:r>
          </a:p>
          <a:p>
            <a:r>
              <a:rPr lang="fi-FI" sz="3200" dirty="0"/>
              <a:t>Verenkiertoelimistö, jos on</a:t>
            </a:r>
          </a:p>
          <a:p>
            <a:r>
              <a:rPr lang="fi-FI" sz="3200" dirty="0"/>
              <a:t>Ruuansulatuselimistö</a:t>
            </a:r>
          </a:p>
          <a:p>
            <a:r>
              <a:rPr lang="fi-FI" sz="3200" dirty="0"/>
              <a:t>Hengityselimistö, jos on</a:t>
            </a:r>
          </a:p>
          <a:p>
            <a:r>
              <a:rPr lang="fi-FI" sz="3200" dirty="0"/>
              <a:t>Lisääntyminen</a:t>
            </a:r>
          </a:p>
          <a:p>
            <a:endParaRPr lang="fi-FI" sz="3200" dirty="0"/>
          </a:p>
          <a:p>
            <a:r>
              <a:rPr lang="fi-FI" sz="3200" dirty="0"/>
              <a:t>Esimerkki eläin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BE42532-467C-F71E-FFC6-628241765140}"/>
              </a:ext>
            </a:extLst>
          </p:cNvPr>
          <p:cNvSpPr txBox="1"/>
          <p:nvPr/>
        </p:nvSpPr>
        <p:spPr>
          <a:xfrm>
            <a:off x="6096000" y="5473121"/>
            <a:ext cx="3830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/>
              <a:t>Kuvat tietysti plussaa </a:t>
            </a:r>
            <a:r>
              <a:rPr lang="fi-FI" sz="2800" dirty="0">
                <a:sym typeface="Wingdings" pitchFamily="2" charset="2"/>
              </a:rPr>
              <a:t>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06628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96665F-6FDD-3768-FA84-C6CB269FD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93" y="0"/>
            <a:ext cx="10515600" cy="1325563"/>
          </a:xfrm>
        </p:spPr>
        <p:txBody>
          <a:bodyPr/>
          <a:lstStyle/>
          <a:p>
            <a:r>
              <a:rPr lang="fi-FI" dirty="0" err="1"/>
              <a:t>Endosymbioositeoria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C9B5E4-1E00-0DC5-CD77-20B485ED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93" y="1253331"/>
            <a:ext cx="10515600" cy="4351338"/>
          </a:xfrm>
        </p:spPr>
        <p:txBody>
          <a:bodyPr/>
          <a:lstStyle/>
          <a:p>
            <a:r>
              <a:rPr lang="fi-FI" dirty="0"/>
              <a:t>Tumallisten solujen synty sekä mitokondrioiden ja viherhiukkasten kehitys</a:t>
            </a:r>
          </a:p>
          <a:p>
            <a:endParaRPr lang="fi-FI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1D3DED2-3494-6424-00AE-76ABD414D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67" y="2183987"/>
            <a:ext cx="7962053" cy="467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965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4F4F2C-F506-709F-27B4-9FF91B0C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93" y="-70840"/>
            <a:ext cx="10515600" cy="1325563"/>
          </a:xfrm>
        </p:spPr>
        <p:txBody>
          <a:bodyPr/>
          <a:lstStyle/>
          <a:p>
            <a:r>
              <a:rPr lang="fi-FI" dirty="0"/>
              <a:t>Fotosynteesi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4E1EB1-E096-9895-B662-423E01B70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93" y="1211224"/>
            <a:ext cx="6324600" cy="4260937"/>
          </a:xfrm>
        </p:spPr>
        <p:txBody>
          <a:bodyPr/>
          <a:lstStyle/>
          <a:p>
            <a:r>
              <a:rPr lang="fi-FI" dirty="0"/>
              <a:t>Energian tehokas sitominen</a:t>
            </a:r>
          </a:p>
          <a:p>
            <a:r>
              <a:rPr lang="fi-FI" dirty="0"/>
              <a:t>Tumallisilla (vihreät kasvit + viherlevät) viherhiukkasissa, omavaraisilla bakteereilla yhteyttämiskalvostossa</a:t>
            </a:r>
          </a:p>
          <a:p>
            <a:pPr marL="457200" lvl="1" indent="0">
              <a:buNone/>
            </a:pPr>
            <a:r>
              <a:rPr lang="fi-FI" dirty="0">
                <a:sym typeface="Wingdings" pitchFamily="2" charset="2"/>
              </a:rPr>
              <a:t> </a:t>
            </a:r>
            <a:r>
              <a:rPr lang="fi-FI" sz="2800" dirty="0">
                <a:sym typeface="Wingdings" pitchFamily="2" charset="2"/>
              </a:rPr>
              <a:t>tuottajat</a:t>
            </a:r>
            <a:endParaRPr lang="fi-FI" sz="2800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F89AD73-CD97-E0B3-2764-0CC10268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9386"/>
            <a:ext cx="12192000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0086F2C5-44FC-BB8B-BBBD-5C37F4A4D125}"/>
              </a:ext>
            </a:extLst>
          </p:cNvPr>
          <p:cNvSpPr txBox="1"/>
          <p:nvPr/>
        </p:nvSpPr>
        <p:spPr>
          <a:xfrm>
            <a:off x="466688" y="5325109"/>
            <a:ext cx="3211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/>
              <a:t>Epäorgaaniset raaka-aineet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91E8068-8DC1-2E89-94B9-0782B59602FF}"/>
              </a:ext>
            </a:extLst>
          </p:cNvPr>
          <p:cNvSpPr txBox="1"/>
          <p:nvPr/>
        </p:nvSpPr>
        <p:spPr>
          <a:xfrm>
            <a:off x="8001000" y="5325109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Orgaaninen yhdiste , happi sivutuote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19C056A-AEDC-CF01-3914-BDE901206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498" y="1211224"/>
            <a:ext cx="5119494" cy="1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30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A90BA6-751D-2A96-6198-BF724A500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77" y="-106132"/>
            <a:ext cx="10611752" cy="1472089"/>
          </a:xfrm>
        </p:spPr>
        <p:txBody>
          <a:bodyPr/>
          <a:lstStyle/>
          <a:p>
            <a:r>
              <a:rPr lang="fi-FI" dirty="0"/>
              <a:t>Soluhengitys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8CDD07-ECC4-1777-DC4B-0BAC2FCF7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37" y="1192565"/>
            <a:ext cx="5313116" cy="4472870"/>
          </a:xfrm>
        </p:spPr>
        <p:txBody>
          <a:bodyPr/>
          <a:lstStyle/>
          <a:p>
            <a:r>
              <a:rPr lang="fi-FI" dirty="0"/>
              <a:t>Energian vapauttamista solujen käyttöön</a:t>
            </a:r>
          </a:p>
          <a:p>
            <a:r>
              <a:rPr lang="fi-FI" dirty="0"/>
              <a:t>Tapahtuu tumallisilla solujen mitokondrioissa, tumattomilla soluhengityskalvostolla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0DBCB52-606C-D507-ACC5-AC329A245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7" y="3487508"/>
            <a:ext cx="11888505" cy="180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AF13127-6917-B88E-8634-32B92517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8599"/>
            <a:ext cx="5823148" cy="294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84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C618652-F698-BF8A-51B9-2597AEE20A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9076" y="0"/>
            <a:ext cx="70338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3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FC4E7-8012-B07D-8DD9-982B78A1F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22" y="184503"/>
            <a:ext cx="10515600" cy="1325563"/>
          </a:xfrm>
        </p:spPr>
        <p:txBody>
          <a:bodyPr/>
          <a:lstStyle/>
          <a:p>
            <a:r>
              <a:rPr lang="fi-FI" dirty="0"/>
              <a:t>Monisoluisuus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442B14-5EC3-662D-A00F-F2BDC7E79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622" y="1510066"/>
            <a:ext cx="9866489" cy="4666897"/>
          </a:xfrm>
        </p:spPr>
        <p:txBody>
          <a:bodyPr/>
          <a:lstStyle/>
          <a:p>
            <a:r>
              <a:rPr lang="fi-FI" sz="3200" dirty="0"/>
              <a:t>Solujen erilaistuminen ja toimiminen yhteistyössä</a:t>
            </a:r>
          </a:p>
          <a:p>
            <a:pPr marL="457200" lvl="1" indent="0">
              <a:buNone/>
            </a:pPr>
            <a:r>
              <a:rPr lang="fi-FI" sz="2800" dirty="0">
                <a:sym typeface="Wingdings" pitchFamily="2" charset="2"/>
              </a:rPr>
              <a:t> Tehokkaammat elintoiminnot  </a:t>
            </a:r>
            <a:r>
              <a:rPr lang="fi-FI" sz="2800" dirty="0"/>
              <a:t>Eliöistä pystyi kehittymään suurempia</a:t>
            </a:r>
          </a:p>
          <a:p>
            <a:pPr lvl="1"/>
            <a:r>
              <a:rPr lang="fi-FI" sz="2800" dirty="0"/>
              <a:t>Viestiaineet</a:t>
            </a:r>
          </a:p>
          <a:p>
            <a:r>
              <a:rPr lang="fi-FI" sz="3200" dirty="0"/>
              <a:t>Kehityksessä saalistuksella merkitys</a:t>
            </a:r>
          </a:p>
          <a:p>
            <a:pPr lvl="1"/>
            <a:r>
              <a:rPr lang="fi-FI" sz="2800" dirty="0"/>
              <a:t>Suuremmat, monisoluiset eliöt vaikeammin saalistettavia </a:t>
            </a:r>
            <a:r>
              <a:rPr lang="fi-FI" sz="2800" dirty="0">
                <a:sym typeface="Wingdings" pitchFamily="2" charset="2"/>
              </a:rPr>
              <a:t> valintaetu</a:t>
            </a:r>
            <a:endParaRPr lang="fi-FI" sz="2800" dirty="0"/>
          </a:p>
          <a:p>
            <a:r>
              <a:rPr lang="fi-FI" sz="3200" dirty="0"/>
              <a:t>Sukusolut </a:t>
            </a:r>
            <a:r>
              <a:rPr lang="fi-FI" sz="3200" dirty="0">
                <a:sym typeface="Wingdings" pitchFamily="2" charset="2"/>
              </a:rPr>
              <a:t> suvullinen lisääntyminen</a:t>
            </a:r>
            <a:endParaRPr lang="fi-FI" sz="3200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887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561023E-D873-B140-678B-F0E8C358CB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23" y="2107629"/>
            <a:ext cx="12150553" cy="264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20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6362CA-DB7D-AF10-4895-4A320116E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Evoluutioaikajanalle: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DCD3F2-514D-2320-2C76-BE9BDB3BB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Tumallisten solujen synty</a:t>
            </a:r>
          </a:p>
          <a:p>
            <a:r>
              <a:rPr lang="fi-FI" dirty="0"/>
              <a:t>Ensimmäiset monisoluiset eliöt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4839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1390AC-E408-6ED5-4A0F-90FB1CB85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Kambrikauden räjähdys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0A2A6D-3725-645B-9017-9AF8D0A27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Happipitoisuuden nousu, ilmastonlämpeneminen sekä merenpinnan tason nousu </a:t>
            </a:r>
            <a:r>
              <a:rPr lang="fi-FI" dirty="0">
                <a:sym typeface="Wingdings" pitchFamily="2" charset="2"/>
              </a:rPr>
              <a:t> uudenlaiset elinympäristöt</a:t>
            </a:r>
          </a:p>
          <a:p>
            <a:pPr lvl="1"/>
            <a:r>
              <a:rPr lang="fi-FI" dirty="0">
                <a:sym typeface="Wingdings" pitchFamily="2" charset="2"/>
              </a:rPr>
              <a:t>Peto-saalissuhteet kehittyi, mikä nopeutti evoluutiota</a:t>
            </a:r>
          </a:p>
          <a:p>
            <a:r>
              <a:rPr lang="fi-FI" dirty="0">
                <a:sym typeface="Wingdings" pitchFamily="2" charset="2"/>
              </a:rPr>
              <a:t>Lähes kaikki nykyiset eläinten pääjaksot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Merkitse evoluutioaikajanalle</a:t>
            </a:r>
          </a:p>
        </p:txBody>
      </p:sp>
    </p:spTree>
    <p:extLst>
      <p:ext uri="{BB962C8B-B14F-4D97-AF65-F5344CB8AC3E}">
        <p14:creationId xmlns:p14="http://schemas.microsoft.com/office/powerpoint/2010/main" val="412614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12926</TotalTime>
  <Words>207</Words>
  <Application>Microsoft Macintosh PowerPoint</Application>
  <PresentationFormat>Laajakuva</PresentationFormat>
  <Paragraphs>51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Wingdings</vt:lpstr>
      <vt:lpstr>Office-teema</vt:lpstr>
      <vt:lpstr>Tumallisten ja monisoluisten eliöiden kehitys</vt:lpstr>
      <vt:lpstr>Endosymbioositeoria</vt:lpstr>
      <vt:lpstr>Fotosynteesi</vt:lpstr>
      <vt:lpstr>Soluhengitys</vt:lpstr>
      <vt:lpstr>PowerPoint-esitys</vt:lpstr>
      <vt:lpstr>Monisoluisuus</vt:lpstr>
      <vt:lpstr>PowerPoint-esitys</vt:lpstr>
      <vt:lpstr>Evoluutioaikajanalle:</vt:lpstr>
      <vt:lpstr>Kambrikauden räjähdys</vt:lpstr>
      <vt:lpstr>Ryhmätyöt eläinkunnan pääjaksoista</vt:lpstr>
      <vt:lpstr>Esitelmässä tulee olla: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Forssas Moona Maarit</cp:lastModifiedBy>
  <cp:revision>2</cp:revision>
  <dcterms:created xsi:type="dcterms:W3CDTF">2024-10-30T10:36:37Z</dcterms:created>
  <dcterms:modified xsi:type="dcterms:W3CDTF">2024-11-08T10:04:03Z</dcterms:modified>
</cp:coreProperties>
</file>