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6" r:id="rId4"/>
    <p:sldId id="270" r:id="rId5"/>
    <p:sldId id="271" r:id="rId6"/>
    <p:sldId id="260" r:id="rId7"/>
    <p:sldId id="278" r:id="rId8"/>
    <p:sldId id="268" r:id="rId9"/>
    <p:sldId id="272" r:id="rId10"/>
    <p:sldId id="285" r:id="rId11"/>
    <p:sldId id="273" r:id="rId12"/>
    <p:sldId id="274" r:id="rId13"/>
    <p:sldId id="276" r:id="rId14"/>
    <p:sldId id="275" r:id="rId15"/>
    <p:sldId id="277" r:id="rId16"/>
    <p:sldId id="282" r:id="rId17"/>
    <p:sldId id="279" r:id="rId18"/>
    <p:sldId id="281" r:id="rId19"/>
    <p:sldId id="280" r:id="rId20"/>
    <p:sldId id="283" r:id="rId21"/>
    <p:sldId id="284" r:id="rId22"/>
    <p:sldId id="267" r:id="rId23"/>
    <p:sldId id="265" r:id="rId2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56097-5294-4546-B1DB-791D233FC788}" v="131" dt="2024-10-28T07:20:36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8"/>
  </p:normalViewPr>
  <p:slideViewPr>
    <p:cSldViewPr snapToGrid="0">
      <p:cViewPr varScale="1">
        <p:scale>
          <a:sx n="105" d="100"/>
          <a:sy n="10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3DA780-5E89-ECEF-353E-1BE44E3BC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4D5E116-406F-0559-735F-09BC43A75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A748FF5-FD97-7E23-5241-551339E12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F7AD-06E1-4F47-8922-6F076E4126B3}" type="datetimeFigureOut">
              <a:rPr lang="fi-FI" smtClean="0"/>
              <a:t>26.10.2024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A2E7C10-5274-AA97-8AF8-BB9F930A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70291DD-43B9-7886-AFE8-5B430FC2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A8EE-18E7-DB4A-8AC2-AFE48B6942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5210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202320-FE3F-E300-CCFF-986135EF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1BF01DC-38F6-78B3-00A0-F6D1A3B6B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7D03237-937A-605E-3667-638362F4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F7AD-06E1-4F47-8922-6F076E4126B3}" type="datetimeFigureOut">
              <a:rPr lang="fi-FI" smtClean="0"/>
              <a:t>26.10.2024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CB1CB74-36AD-23DB-6E08-AB5642622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78BF739-46D0-901F-0B1C-73880D9E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A8EE-18E7-DB4A-8AC2-AFE48B6942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6061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4A986C5-0AEB-94A7-747B-A99BB8172B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E484A54-BF65-516B-B46A-FA2548A6C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EE3D7D9-E213-90D2-21E0-8E6AF1156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F7AD-06E1-4F47-8922-6F076E4126B3}" type="datetimeFigureOut">
              <a:rPr lang="fi-FI" smtClean="0"/>
              <a:t>26.10.2024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BD0FAB6-8953-77F4-24CC-7D7C85A84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BB3CEB1-8DD4-A356-9460-EBD82E77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A8EE-18E7-DB4A-8AC2-AFE48B6942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7092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7E6E0-79C0-E858-8E90-684AB8398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14D1C0A-A21B-1E40-37F6-667D52D85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C8C6002-8F2A-4C86-B99A-C29FB7C8D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F7AD-06E1-4F47-8922-6F076E4126B3}" type="datetimeFigureOut">
              <a:rPr lang="fi-FI" smtClean="0"/>
              <a:t>26.10.2024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AC6A253-30F6-0223-9B04-63AF929D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0262C82-AC8D-85BA-6286-15A1BB7D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A8EE-18E7-DB4A-8AC2-AFE48B6942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3101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A77E78-FAF8-3321-684D-5631B845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27633D3-7EAE-83C5-BAAC-B91EDD81D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B19F28B-382C-1F97-CE46-82DD168B6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F7AD-06E1-4F47-8922-6F076E4126B3}" type="datetimeFigureOut">
              <a:rPr lang="fi-FI" smtClean="0"/>
              <a:t>26.10.2024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A923697-3603-0B55-6653-E2261AE78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7178CA9-AFBF-0432-58B5-49E2F37A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A8EE-18E7-DB4A-8AC2-AFE48B6942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561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8C08BF-2C9B-A5C6-5861-38B2D6D39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B5F264-1CFB-5F7D-91B8-FD72473F7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2FA0ECE-0134-7306-3096-CE29929CC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4E376C0-D8EA-3B80-232A-6CA607935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F7AD-06E1-4F47-8922-6F076E4126B3}" type="datetimeFigureOut">
              <a:rPr lang="fi-FI" smtClean="0"/>
              <a:t>26.10.2024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E056F63-3307-7D5E-8503-6015E127A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24E9E23-B0BF-0F22-2175-97EA52BB1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A8EE-18E7-DB4A-8AC2-AFE48B6942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5279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DD3E53-920C-695A-6874-3C40726F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5F4C4B1-BA6A-3970-8BED-A2CD2C62B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0E829F6-E907-FBEF-D2CD-0B2B57CFC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F7680A9-133A-96C3-CDCC-073E0E83F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CF9BF28-EA94-83D5-54A6-48F1044ABF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C731A22-BBA7-0CB8-F5E7-C391F024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F7AD-06E1-4F47-8922-6F076E4126B3}" type="datetimeFigureOut">
              <a:rPr lang="fi-FI" smtClean="0"/>
              <a:t>26.10.2024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581B111-6735-360C-F698-F5513EE62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97439475-D13E-BD2B-8EE5-1F105407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A8EE-18E7-DB4A-8AC2-AFE48B6942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022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3E8868-76FA-3F3E-FFB0-C9B2B975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FBD2CA0-04DE-1D29-2979-B313B72C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F7AD-06E1-4F47-8922-6F076E4126B3}" type="datetimeFigureOut">
              <a:rPr lang="fi-FI" smtClean="0"/>
              <a:t>26.10.2024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4E942E8-960C-418D-ADDD-A1CACDB15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01035E3-B21A-BC5E-0D95-140A70B67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A8EE-18E7-DB4A-8AC2-AFE48B6942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017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E85BE1A-7B0E-3085-222C-CAD1EF697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F7AD-06E1-4F47-8922-6F076E4126B3}" type="datetimeFigureOut">
              <a:rPr lang="fi-FI" smtClean="0"/>
              <a:t>26.10.2024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AD03480-8C65-22DD-B59A-35B1AC7E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88C2F41-8C5C-59E9-36C4-8A896DA3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A8EE-18E7-DB4A-8AC2-AFE48B6942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0054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691733-0C3A-6E78-9DA3-AACC14822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EB3EEC-F171-070B-96FC-1B7D7D681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494D677-F7D8-1EE9-CA04-FF0CB1840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54D2C8F-874F-F997-8CF6-740D2831B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F7AD-06E1-4F47-8922-6F076E4126B3}" type="datetimeFigureOut">
              <a:rPr lang="fi-FI" smtClean="0"/>
              <a:t>26.10.2024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665F7AB-D5AE-FD51-4FE2-456DA230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CB5C5BE-4E54-F41B-AEE4-05C279F4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A8EE-18E7-DB4A-8AC2-AFE48B6942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631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BDD560-4389-0F65-FC9F-C1643F5D0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1B99573-B8E5-C30C-2FDA-16238DF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E056AEB-A131-DB55-1A37-0A60FD33B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DA43BC3-EA2F-6A6B-74CE-7B7AABC6F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F7AD-06E1-4F47-8922-6F076E4126B3}" type="datetimeFigureOut">
              <a:rPr lang="fi-FI" smtClean="0"/>
              <a:t>26.10.2024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03BA65-DBD0-3E19-CE68-C141E19E7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F76EFEC-3619-CC6C-753A-853CDE653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5A8EE-18E7-DB4A-8AC2-AFE48B6942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7143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C2F717C-8234-6C3D-994C-BFC256C7E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D72CFD-5FB3-303B-6597-5E8F66771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0BEF7D6-2AC5-D769-FA73-7255B2C7C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2EF7AD-06E1-4F47-8922-6F076E4126B3}" type="datetimeFigureOut">
              <a:rPr lang="fi-FI" smtClean="0"/>
              <a:t>26.10.2024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DB8E3D4-8D10-285C-763F-28DA25787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581453-1EFD-6E1B-3AE1-626916552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55A8EE-18E7-DB4A-8AC2-AFE48B6942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598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521D1755-50A2-FEC9-767E-3481B4B4A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chemeClr val="tx2"/>
                </a:solidFill>
              </a:rPr>
              <a:t>Eliömaailman luokittelu</a:t>
            </a:r>
          </a:p>
        </p:txBody>
      </p:sp>
    </p:spTree>
    <p:extLst>
      <p:ext uri="{BB962C8B-B14F-4D97-AF65-F5344CB8AC3E}">
        <p14:creationId xmlns:p14="http://schemas.microsoft.com/office/powerpoint/2010/main" val="585570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C3B866-25C4-D269-3233-37033BD9C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9C9CF29-C52D-30B0-937D-3FEF8AB6B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5063"/>
            <a:ext cx="12192000" cy="458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265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44F3B0C-3390-1178-93CC-B4A126EB6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97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i-FI" sz="3600" dirty="0" err="1"/>
              <a:t>Arkeonit</a:t>
            </a:r>
            <a:r>
              <a:rPr lang="fi-FI" sz="3600" dirty="0"/>
              <a:t>:</a:t>
            </a:r>
          </a:p>
          <a:p>
            <a:r>
              <a:rPr lang="fi-FI" dirty="0"/>
              <a:t>Yksisoluisia</a:t>
            </a:r>
          </a:p>
          <a:p>
            <a:r>
              <a:rPr lang="fi-FI" dirty="0"/>
              <a:t>Solussa soluseinä</a:t>
            </a:r>
          </a:p>
          <a:p>
            <a:r>
              <a:rPr lang="fi-FI" dirty="0"/>
              <a:t>Monet lajit selviävät ääriolosuhteissa</a:t>
            </a:r>
          </a:p>
          <a:p>
            <a:pPr lvl="1"/>
            <a:r>
              <a:rPr lang="fi-FI" dirty="0"/>
              <a:t>Mm. </a:t>
            </a:r>
            <a:r>
              <a:rPr lang="fi-FI" dirty="0" err="1"/>
              <a:t>termofiilit</a:t>
            </a:r>
            <a:r>
              <a:rPr lang="fi-FI" dirty="0"/>
              <a:t>, </a:t>
            </a:r>
            <a:r>
              <a:rPr lang="fi-FI" dirty="0" err="1"/>
              <a:t>halofiilit</a:t>
            </a:r>
            <a:endParaRPr lang="fi-FI" dirty="0"/>
          </a:p>
          <a:p>
            <a:r>
              <a:rPr lang="fi-FI" dirty="0"/>
              <a:t>Suurin osa </a:t>
            </a:r>
            <a:r>
              <a:rPr lang="fi-FI" dirty="0" err="1"/>
              <a:t>toisenvaraisia</a:t>
            </a:r>
            <a:endParaRPr lang="fi-FI" dirty="0"/>
          </a:p>
          <a:p>
            <a:r>
              <a:rPr lang="fi-FI" dirty="0"/>
              <a:t>Suvuton lisääntyminen jakautumalla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DDD136F-0FB3-09C5-8237-B3F26AFA9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288" y="3684287"/>
            <a:ext cx="2925762" cy="307369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061440A6-7FDD-63BD-89C3-0AF64C8BA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908" y="100019"/>
            <a:ext cx="3864892" cy="336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1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34292D-F2EA-C238-F9FA-04BB380D7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3" y="122237"/>
            <a:ext cx="10515600" cy="1325563"/>
          </a:xfrm>
        </p:spPr>
        <p:txBody>
          <a:bodyPr/>
          <a:lstStyle/>
          <a:p>
            <a:r>
              <a:rPr lang="fi-FI" dirty="0"/>
              <a:t>Tumalliset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09B99C-BB4E-BE82-8144-696DC5B63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3" y="1690688"/>
            <a:ext cx="10758487" cy="4710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600" dirty="0"/>
              <a:t>Sienet:</a:t>
            </a:r>
          </a:p>
          <a:p>
            <a:r>
              <a:rPr lang="fi-FI" sz="3200" dirty="0"/>
              <a:t>Yksi- tai monisoluisia</a:t>
            </a:r>
          </a:p>
          <a:p>
            <a:r>
              <a:rPr lang="fi-FI" sz="3200" dirty="0" err="1"/>
              <a:t>Toisenvaraisia</a:t>
            </a:r>
            <a:endParaRPr lang="fi-FI" sz="3200" dirty="0"/>
          </a:p>
          <a:p>
            <a:r>
              <a:rPr lang="fi-FI" sz="3200" dirty="0"/>
              <a:t>Soluseinä kitiiniä</a:t>
            </a:r>
          </a:p>
          <a:p>
            <a:r>
              <a:rPr lang="fi-FI" sz="3200" dirty="0"/>
              <a:t>Suvuton ja suvullinen lisääntyminen</a:t>
            </a:r>
          </a:p>
          <a:p>
            <a:r>
              <a:rPr lang="fi-FI" sz="3200" dirty="0"/>
              <a:t>Hajottajia ja loisia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533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08645D-3806-1B05-0AF9-83C0C330B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072" y="323342"/>
            <a:ext cx="7156704" cy="1909571"/>
          </a:xfrm>
        </p:spPr>
        <p:txBody>
          <a:bodyPr>
            <a:normAutofit/>
          </a:bodyPr>
          <a:lstStyle/>
          <a:p>
            <a:r>
              <a:rPr lang="fi-FI" sz="3200" dirty="0"/>
              <a:t>Sienillä tavataan symbioottisia suhteita kasvien kanssa </a:t>
            </a:r>
            <a:r>
              <a:rPr lang="fi-FI" sz="3200" dirty="0">
                <a:sym typeface="Wingdings" pitchFamily="2" charset="2"/>
              </a:rPr>
              <a:t></a:t>
            </a:r>
            <a:r>
              <a:rPr lang="fi-FI" sz="3200" b="1" dirty="0">
                <a:sym typeface="Wingdings" pitchFamily="2" charset="2"/>
              </a:rPr>
              <a:t> </a:t>
            </a:r>
            <a:r>
              <a:rPr lang="fi-FI" sz="3200" b="1" dirty="0"/>
              <a:t>sienijuuri </a:t>
            </a:r>
            <a:r>
              <a:rPr lang="fi-FI" sz="3200" dirty="0"/>
              <a:t>sekä levien kanssa </a:t>
            </a:r>
            <a:r>
              <a:rPr lang="fi-FI" sz="3200" dirty="0">
                <a:sym typeface="Wingdings" pitchFamily="2" charset="2"/>
              </a:rPr>
              <a:t> </a:t>
            </a:r>
            <a:r>
              <a:rPr lang="fi-FI" sz="3200" b="1" dirty="0">
                <a:sym typeface="Wingdings" pitchFamily="2" charset="2"/>
              </a:rPr>
              <a:t>jäkälä</a:t>
            </a:r>
            <a:endParaRPr lang="fi-FI" sz="3200" b="1" dirty="0"/>
          </a:p>
          <a:p>
            <a:endParaRPr lang="fi-FI" sz="3200" dirty="0"/>
          </a:p>
        </p:txBody>
      </p:sp>
      <p:pic>
        <p:nvPicPr>
          <p:cNvPr id="1030" name="Picture 6" descr="4. Sienet luovat metsän perustan">
            <a:extLst>
              <a:ext uri="{FF2B5EF4-FFF2-40B4-BE49-F238E27FC236}">
                <a16:creationId xmlns:a16="http://schemas.microsoft.com/office/drawing/2014/main" id="{0B45CCA1-9A23-310F-B634-CE4F0D6AB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" y="1942693"/>
            <a:ext cx="6376416" cy="478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äkälän rakenne. Jäkälä muodostuu sienirihmastosta ja yhteyttävistä  leväsoluista. Jäkälät luokitellaan sienikuntaan. Jäkälät voivat lisääntyä  suvuttomasti jäkälän &quot;murusista&quot;.">
            <a:extLst>
              <a:ext uri="{FF2B5EF4-FFF2-40B4-BE49-F238E27FC236}">
                <a16:creationId xmlns:a16="http://schemas.microsoft.com/office/drawing/2014/main" id="{27752FC6-1A90-48A7-FEB2-20BCE6192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152" y="582702"/>
            <a:ext cx="4164648" cy="627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164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diagrammi, teksti, viiva, Tontti&#10;&#10;Kuvaus luotu automaattisesti">
            <a:extLst>
              <a:ext uri="{FF2B5EF4-FFF2-40B4-BE49-F238E27FC236}">
                <a16:creationId xmlns:a16="http://schemas.microsoft.com/office/drawing/2014/main" id="{DC7A1409-1D60-E062-ED63-3158F3AF11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0" t="18667" r="9906" b="15000"/>
          <a:stretch/>
        </p:blipFill>
        <p:spPr>
          <a:xfrm>
            <a:off x="4632961" y="1185133"/>
            <a:ext cx="7559040" cy="4390637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B01E04-6707-4635-7B9C-255ABD701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88" y="497043"/>
            <a:ext cx="4828032" cy="5766816"/>
          </a:xfrm>
        </p:spPr>
        <p:txBody>
          <a:bodyPr/>
          <a:lstStyle/>
          <a:p>
            <a:pPr marL="0" indent="0">
              <a:buNone/>
            </a:pPr>
            <a:r>
              <a:rPr lang="fi-FI" sz="3600" dirty="0"/>
              <a:t>Kasvit:</a:t>
            </a:r>
          </a:p>
          <a:p>
            <a:r>
              <a:rPr lang="fi-FI" sz="3200" dirty="0"/>
              <a:t>Monisoluisia</a:t>
            </a:r>
          </a:p>
          <a:p>
            <a:r>
              <a:rPr lang="fi-FI" sz="3200" dirty="0"/>
              <a:t>Soluseinä (selluloosaa)</a:t>
            </a:r>
          </a:p>
          <a:p>
            <a:r>
              <a:rPr lang="fi-FI" sz="3200" dirty="0"/>
              <a:t>Omavaraisia: fotosynteesi</a:t>
            </a:r>
          </a:p>
          <a:p>
            <a:pPr lvl="1"/>
            <a:r>
              <a:rPr lang="fi-FI" sz="2800" dirty="0"/>
              <a:t>Myös loiskasveja</a:t>
            </a:r>
          </a:p>
          <a:p>
            <a:r>
              <a:rPr lang="fi-FI" sz="3200" dirty="0"/>
              <a:t>Itiö ja siemenkasvit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91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415301-58EB-FE2D-3A49-E54A6670A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832" y="512064"/>
            <a:ext cx="10792968" cy="5664899"/>
          </a:xfrm>
        </p:spPr>
        <p:txBody>
          <a:bodyPr/>
          <a:lstStyle/>
          <a:p>
            <a:pPr marL="0" indent="0">
              <a:buNone/>
            </a:pPr>
            <a:r>
              <a:rPr lang="fi-FI" sz="3600" dirty="0"/>
              <a:t>Eläimet:</a:t>
            </a:r>
          </a:p>
          <a:p>
            <a:r>
              <a:rPr lang="fi-FI" sz="3200" dirty="0"/>
              <a:t>Monisoluisia, soluissa ei soluseinää</a:t>
            </a:r>
          </a:p>
          <a:p>
            <a:r>
              <a:rPr lang="fi-FI" sz="3200" dirty="0" err="1"/>
              <a:t>Toisenvaraisia</a:t>
            </a:r>
            <a:endParaRPr lang="fi-FI" sz="3200" dirty="0"/>
          </a:p>
          <a:p>
            <a:r>
              <a:rPr lang="fi-FI" sz="3200" dirty="0"/>
              <a:t>n. 30 pääjaksoa</a:t>
            </a:r>
          </a:p>
          <a:p>
            <a:pPr lvl="1"/>
            <a:r>
              <a:rPr lang="fi-FI" sz="2800" dirty="0"/>
              <a:t>Esim. sienieläimet, niveljalkaiset, selkäjänteiset…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179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selkärangaton, teksti, hyönteinen, diagrammi&#10;&#10;Kuvaus luotu automaattisesti">
            <a:extLst>
              <a:ext uri="{FF2B5EF4-FFF2-40B4-BE49-F238E27FC236}">
                <a16:creationId xmlns:a16="http://schemas.microsoft.com/office/drawing/2014/main" id="{B015664D-7D31-6FE1-C15A-2BA58FE4B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319" y="321750"/>
            <a:ext cx="8264576" cy="62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38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07E170-6D64-8487-A5C6-E308EA3C5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64" y="560832"/>
            <a:ext cx="10536936" cy="5616131"/>
          </a:xfrm>
        </p:spPr>
        <p:txBody>
          <a:bodyPr/>
          <a:lstStyle/>
          <a:p>
            <a:pPr marL="0" indent="0">
              <a:buNone/>
            </a:pPr>
            <a:r>
              <a:rPr lang="fi-FI" sz="4000" dirty="0"/>
              <a:t>Muut tumalliset (alkueliöt):</a:t>
            </a:r>
          </a:p>
          <a:p>
            <a:r>
              <a:rPr lang="fi-FI" sz="3600" dirty="0"/>
              <a:t>Yksi- tai monisoluisia tumallisia</a:t>
            </a:r>
          </a:p>
          <a:p>
            <a:r>
              <a:rPr lang="fi-FI" sz="3600" dirty="0"/>
              <a:t>esim. kuntia:</a:t>
            </a:r>
          </a:p>
          <a:p>
            <a:pPr lvl="1"/>
            <a:r>
              <a:rPr lang="fi-FI" sz="3200" dirty="0"/>
              <a:t>Limasienet</a:t>
            </a:r>
          </a:p>
          <a:p>
            <a:pPr lvl="1"/>
            <a:r>
              <a:rPr lang="fi-FI" sz="3200" dirty="0" err="1"/>
              <a:t>Kromalveolaatit</a:t>
            </a:r>
            <a:r>
              <a:rPr lang="fi-FI" sz="3200" dirty="0"/>
              <a:t>: mm. useat levät, itiöeläimet esim. </a:t>
            </a:r>
            <a:r>
              <a:rPr lang="fi-FI" sz="3200" dirty="0" err="1"/>
              <a:t>malarialoisio</a:t>
            </a:r>
            <a:r>
              <a:rPr lang="fi-FI" sz="3200" dirty="0"/>
              <a:t>, tohvelieläimet</a:t>
            </a:r>
          </a:p>
          <a:p>
            <a:pPr lvl="1"/>
            <a:r>
              <a:rPr lang="fi-FI" sz="3200" dirty="0" err="1"/>
              <a:t>Ekskavaatit</a:t>
            </a:r>
            <a:r>
              <a:rPr lang="fi-FI" sz="3200" dirty="0"/>
              <a:t>: mm. silmälevät, </a:t>
            </a:r>
            <a:r>
              <a:rPr lang="fi-FI" sz="3200" dirty="0" err="1"/>
              <a:t>unitautiloisio</a:t>
            </a:r>
            <a:endParaRPr lang="fi-FI" sz="3200" dirty="0"/>
          </a:p>
          <a:p>
            <a:pPr lvl="1"/>
            <a:r>
              <a:rPr lang="fi-FI" sz="3200" dirty="0"/>
              <a:t>Amebat</a:t>
            </a:r>
          </a:p>
          <a:p>
            <a:pPr lvl="1"/>
            <a:endParaRPr lang="fi-FI" sz="3200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180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03DBC1-7E73-247D-AD9B-D98E4C8C7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82880"/>
            <a:ext cx="3619381" cy="2687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4000" dirty="0"/>
              <a:t>Limasieni</a:t>
            </a:r>
          </a:p>
          <a:p>
            <a:pPr marL="0" indent="0">
              <a:buNone/>
            </a:pPr>
            <a:r>
              <a:rPr lang="fi-FI" sz="4000" dirty="0"/>
              <a:t>esim. paranvoi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DCC2F72-6654-1E9F-7679-3A897A33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81" y="1330802"/>
            <a:ext cx="8016477" cy="534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087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8A7FD80-3691-CE58-AF28-E415D6959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942975"/>
            <a:ext cx="3587496" cy="4319588"/>
          </a:xfrm>
        </p:spPr>
        <p:txBody>
          <a:bodyPr/>
          <a:lstStyle/>
          <a:p>
            <a:pPr marL="0" indent="0">
              <a:buNone/>
            </a:pPr>
            <a:r>
              <a:rPr lang="fi-FI" sz="4400" dirty="0"/>
              <a:t>Piileviä</a:t>
            </a:r>
            <a:r>
              <a:rPr lang="fi-FI" dirty="0"/>
              <a:t> </a:t>
            </a:r>
          </a:p>
        </p:txBody>
      </p:sp>
      <p:pic>
        <p:nvPicPr>
          <p:cNvPr id="6" name="Kuva 5" descr="Kuva, joka sisältää kohteen ympyrä, taide&#10;&#10;Kuvaus luotu automaattisesti">
            <a:extLst>
              <a:ext uri="{FF2B5EF4-FFF2-40B4-BE49-F238E27FC236}">
                <a16:creationId xmlns:a16="http://schemas.microsoft.com/office/drawing/2014/main" id="{5CEAD154-D121-9363-82B5-AB8460E26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933" y="0"/>
            <a:ext cx="6540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77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28C1A3-E5D1-5AAB-8C9B-5EBEA748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-12192"/>
            <a:ext cx="10515600" cy="1325563"/>
          </a:xfrm>
        </p:spPr>
        <p:txBody>
          <a:bodyPr/>
          <a:lstStyle/>
          <a:p>
            <a:r>
              <a:rPr lang="fi-FI" dirty="0"/>
              <a:t>Eliöiden luokittelu, taksonomia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47CBA08-14C5-E08E-647D-FB19419CB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0"/>
            <a:ext cx="11387328" cy="4652963"/>
          </a:xfrm>
        </p:spPr>
        <p:txBody>
          <a:bodyPr/>
          <a:lstStyle/>
          <a:p>
            <a:r>
              <a:rPr lang="fi-FI" dirty="0"/>
              <a:t>Carl von </a:t>
            </a:r>
            <a:r>
              <a:rPr lang="fi-FI" dirty="0" err="1"/>
              <a:t>Linné</a:t>
            </a:r>
            <a:r>
              <a:rPr lang="fi-FI" dirty="0"/>
              <a:t> loi 1700-luvulla pohjan eliöiden luokittelulle</a:t>
            </a:r>
          </a:p>
          <a:p>
            <a:pPr lvl="1"/>
            <a:r>
              <a:rPr lang="fi-FI" sz="2800" dirty="0"/>
              <a:t>Perustui kasvien ja eläinten rakenteellisiin ominaisuuksiin</a:t>
            </a:r>
          </a:p>
          <a:p>
            <a:pPr lvl="1"/>
            <a:r>
              <a:rPr lang="fi-FI" sz="2800" dirty="0"/>
              <a:t>Lajien kaksiosainen tieteellinen nimi</a:t>
            </a:r>
          </a:p>
          <a:p>
            <a:endParaRPr lang="fi-FI" dirty="0"/>
          </a:p>
          <a:p>
            <a:r>
              <a:rPr lang="fi-FI" dirty="0"/>
              <a:t>Nykyisin geeni- ja molekyylitutkimukset tarkentavat eliöiden luokittelua </a:t>
            </a:r>
            <a:r>
              <a:rPr lang="fi-FI" dirty="0">
                <a:sym typeface="Wingdings" pitchFamily="2" charset="2"/>
              </a:rPr>
              <a:t> luokittelu muuttuu jatkuvasti!</a:t>
            </a:r>
          </a:p>
          <a:p>
            <a:r>
              <a:rPr lang="fi-FI" dirty="0">
                <a:sym typeface="Wingdings" pitchFamily="2" charset="2"/>
              </a:rPr>
              <a:t>Erityisesti tieto yksisoluisten eliöiden määrästä ja monimuotoisuudesta kasvanut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020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2B627D-C58F-8515-CD6F-F265D6E40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796926"/>
            <a:ext cx="3562350" cy="1519238"/>
          </a:xfrm>
        </p:spPr>
        <p:txBody>
          <a:bodyPr/>
          <a:lstStyle/>
          <a:p>
            <a:r>
              <a:rPr lang="fi-FI" dirty="0"/>
              <a:t>Tohvelieläin</a:t>
            </a:r>
          </a:p>
        </p:txBody>
      </p:sp>
      <p:pic>
        <p:nvPicPr>
          <p:cNvPr id="4098" name="Picture 2" descr="Tohvelieläimet (Paramecium)">
            <a:extLst>
              <a:ext uri="{FF2B5EF4-FFF2-40B4-BE49-F238E27FC236}">
                <a16:creationId xmlns:a16="http://schemas.microsoft.com/office/drawing/2014/main" id="{033FD8AA-82E0-58AF-BB77-6135DD7A3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461" y="796926"/>
            <a:ext cx="7985213" cy="538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355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B725E9-324C-2E56-7E00-2DD17C906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3" y="650875"/>
            <a:ext cx="10515600" cy="1325563"/>
          </a:xfrm>
        </p:spPr>
        <p:txBody>
          <a:bodyPr/>
          <a:lstStyle/>
          <a:p>
            <a:r>
              <a:rPr lang="fi-FI" dirty="0"/>
              <a:t>Ameba</a:t>
            </a:r>
          </a:p>
        </p:txBody>
      </p:sp>
      <p:pic>
        <p:nvPicPr>
          <p:cNvPr id="5122" name="Picture 2" descr="aitoameebat (Pääjakso Amoebozoa) · iNaturalist Suomi">
            <a:extLst>
              <a:ext uri="{FF2B5EF4-FFF2-40B4-BE49-F238E27FC236}">
                <a16:creationId xmlns:a16="http://schemas.microsoft.com/office/drawing/2014/main" id="{D0318DD7-0ACC-0B87-7758-BE3CB88AD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414" y="542925"/>
            <a:ext cx="8219586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251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9DBC17-3D75-DA68-10C0-093D39465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Tehtävät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3EC2EB-744D-122F-A1B8-F62FA6B91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i-FI" dirty="0"/>
              <a:t>Kirjan tehtävä 1 ja 4 s. 98</a:t>
            </a:r>
          </a:p>
          <a:p>
            <a:pPr marL="514350" indent="-514350">
              <a:buFont typeface="+mj-lt"/>
              <a:buAutoNum type="arabicPeriod"/>
            </a:pPr>
            <a:endParaRPr lang="fi-FI" dirty="0"/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Virukset: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dirty="0"/>
              <a:t>Miksi viruksia ei pidetä eliöinä?</a:t>
            </a:r>
          </a:p>
          <a:p>
            <a:pPr marL="914400" lvl="1" indent="-457200">
              <a:buFont typeface="+mj-lt"/>
              <a:buAutoNum type="arabicPeriod"/>
            </a:pPr>
            <a:r>
              <a:rPr lang="fi-FI" dirty="0"/>
              <a:t>Mitä eliöille yhteisiä piirteitä niistä kuitenkin löytyy?</a:t>
            </a:r>
          </a:p>
        </p:txBody>
      </p:sp>
    </p:spTree>
    <p:extLst>
      <p:ext uri="{BB962C8B-B14F-4D97-AF65-F5344CB8AC3E}">
        <p14:creationId xmlns:p14="http://schemas.microsoft.com/office/powerpoint/2010/main" val="2908873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27723A-3288-11ED-E0CA-B13BD6CF8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Virukset eivät ole eliöitä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5264CC8D-CFF1-3745-EDA4-D0E1FE6EF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5103"/>
            <a:ext cx="6245352" cy="4275011"/>
          </a:xfrm>
        </p:spPr>
        <p:txBody>
          <a:bodyPr/>
          <a:lstStyle/>
          <a:p>
            <a:r>
              <a:rPr lang="fi-FI" dirty="0"/>
              <a:t>Ei solurakennetta eikä omaa aineenvaihduntaa</a:t>
            </a:r>
          </a:p>
          <a:p>
            <a:r>
              <a:rPr lang="fi-FI" dirty="0"/>
              <a:t>Ovat eliöiden loisia </a:t>
            </a:r>
            <a:r>
              <a:rPr lang="fi-FI" dirty="0">
                <a:sym typeface="Wingdings" pitchFamily="2" charset="2"/>
              </a:rPr>
              <a:t> olemassaolo riippuvaista isäntäeliöstä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8" name="Sisällön paikkamerkki 4" descr="Kuva, joka sisältää kohteen diagrammi, kuvakaappaus, ympyrä, teksti&#10;&#10;Kuvaus luotu automaattisesti">
            <a:extLst>
              <a:ext uri="{FF2B5EF4-FFF2-40B4-BE49-F238E27FC236}">
                <a16:creationId xmlns:a16="http://schemas.microsoft.com/office/drawing/2014/main" id="{F20CA1F2-9001-2BAA-719E-7446C9D17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136" y="1462332"/>
            <a:ext cx="5119497" cy="41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AB10AE6-DD84-9271-0E8A-CECBE4A4E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8" y="1521038"/>
            <a:ext cx="11451663" cy="5051211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C97FAED5-0DB5-F895-9C03-6DD6C6229CAC}"/>
              </a:ext>
            </a:extLst>
          </p:cNvPr>
          <p:cNvSpPr txBox="1"/>
          <p:nvPr/>
        </p:nvSpPr>
        <p:spPr>
          <a:xfrm>
            <a:off x="2068101" y="285751"/>
            <a:ext cx="8055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dirty="0"/>
              <a:t>Tunnistettujen lajien määrä maapallolla</a:t>
            </a:r>
          </a:p>
        </p:txBody>
      </p:sp>
    </p:spTree>
    <p:extLst>
      <p:ext uri="{BB962C8B-B14F-4D97-AF65-F5344CB8AC3E}">
        <p14:creationId xmlns:p14="http://schemas.microsoft.com/office/powerpoint/2010/main" val="421200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2E58DCC-59CB-C54E-4A72-9D6AC7F8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3806246" cy="1956841"/>
          </a:xfrm>
        </p:spPr>
        <p:txBody>
          <a:bodyPr anchor="b">
            <a:normAutofit/>
          </a:bodyPr>
          <a:lstStyle/>
          <a:p>
            <a:r>
              <a:rPr lang="fi-FI" sz="5400" dirty="0"/>
              <a:t>Aiempi luokittelu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CA32B9B-42AB-C002-6156-16B0DC34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326" y="2872899"/>
            <a:ext cx="7614843" cy="398510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473013-B0E6-2CA9-DECB-7E8A6492C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i-FI" sz="3200" dirty="0"/>
              <a:t>Kolme </a:t>
            </a:r>
            <a:r>
              <a:rPr lang="fi-FI" sz="3200" dirty="0" err="1"/>
              <a:t>domeenia</a:t>
            </a:r>
            <a:r>
              <a:rPr lang="fi-FI" sz="3200" dirty="0"/>
              <a:t> (</a:t>
            </a:r>
            <a:r>
              <a:rPr lang="fi-FI" sz="3200" dirty="0" err="1"/>
              <a:t>arkeonit</a:t>
            </a:r>
            <a:r>
              <a:rPr lang="fi-FI" sz="3200" dirty="0"/>
              <a:t>, bakteerit ja tumalliset)</a:t>
            </a:r>
          </a:p>
          <a:p>
            <a:r>
              <a:rPr lang="fi-FI" sz="3200" dirty="0"/>
              <a:t>Alkueliöt omana kuntana</a:t>
            </a:r>
          </a:p>
          <a:p>
            <a:endParaRPr lang="fi-FI" sz="3200" dirty="0"/>
          </a:p>
          <a:p>
            <a:endParaRPr lang="fi-FI" sz="2200" dirty="0"/>
          </a:p>
          <a:p>
            <a:endParaRPr lang="fi-FI" sz="22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EFB3B7C-8F02-7612-14D4-8D6B9A2CE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864"/>
          <a:stretch/>
        </p:blipFill>
        <p:spPr bwMode="auto">
          <a:xfrm>
            <a:off x="4446326" y="0"/>
            <a:ext cx="3705550" cy="369435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466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086C5B5-021E-8264-3FCB-577017C46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Nykyinen eliökunnan rakenne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7DEC29-64E6-5234-E17F-952CCE4A7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3200" dirty="0">
                <a:sym typeface="Wingdings" pitchFamily="2" charset="2"/>
              </a:rPr>
              <a:t>Perustuu sukulaisuussuhteisiin  sukulaisuus määritellään periytyvien ominaisuuksien perusteella</a:t>
            </a:r>
          </a:p>
          <a:p>
            <a:r>
              <a:rPr lang="fi-FI" sz="3200" dirty="0">
                <a:sym typeface="Wingdings" pitchFamily="2" charset="2"/>
              </a:rPr>
              <a:t>Eliökunnan sukupuussa </a:t>
            </a:r>
            <a:r>
              <a:rPr lang="fi-FI" sz="3200" b="1" dirty="0">
                <a:sym typeface="Wingdings" pitchFamily="2" charset="2"/>
              </a:rPr>
              <a:t>kaksi </a:t>
            </a:r>
            <a:r>
              <a:rPr lang="fi-FI" sz="3200" b="1" dirty="0" err="1">
                <a:sym typeface="Wingdings" pitchFamily="2" charset="2"/>
              </a:rPr>
              <a:t>domeenia</a:t>
            </a:r>
            <a:r>
              <a:rPr lang="fi-FI" sz="3200" dirty="0">
                <a:sym typeface="Wingdings" pitchFamily="2" charset="2"/>
              </a:rPr>
              <a:t>: </a:t>
            </a:r>
            <a:r>
              <a:rPr lang="fi-FI" sz="3200" dirty="0" err="1">
                <a:sym typeface="Wingdings" pitchFamily="2" charset="2"/>
              </a:rPr>
              <a:t>arkeonit</a:t>
            </a:r>
            <a:r>
              <a:rPr lang="fi-FI" sz="3200" dirty="0">
                <a:sym typeface="Wingdings" pitchFamily="2" charset="2"/>
              </a:rPr>
              <a:t> ja bakteerit</a:t>
            </a:r>
          </a:p>
          <a:p>
            <a:pPr lvl="1"/>
            <a:r>
              <a:rPr lang="fi-FI" sz="3200" dirty="0">
                <a:sym typeface="Wingdings" pitchFamily="2" charset="2"/>
              </a:rPr>
              <a:t>Tumalliset kuuluvat </a:t>
            </a:r>
            <a:r>
              <a:rPr lang="fi-FI" sz="3200" dirty="0" err="1">
                <a:sym typeface="Wingdings" pitchFamily="2" charset="2"/>
              </a:rPr>
              <a:t>arkeonien</a:t>
            </a:r>
            <a:r>
              <a:rPr lang="fi-FI" sz="3200" dirty="0">
                <a:sym typeface="Wingdings" pitchFamily="2" charset="2"/>
              </a:rPr>
              <a:t> </a:t>
            </a:r>
            <a:r>
              <a:rPr lang="fi-FI" sz="3200" dirty="0" err="1">
                <a:sym typeface="Wingdings" pitchFamily="2" charset="2"/>
              </a:rPr>
              <a:t>domeeniin</a:t>
            </a:r>
            <a:endParaRPr lang="fi-FI" sz="3200" dirty="0">
              <a:sym typeface="Wingdings" pitchFamily="2" charset="2"/>
            </a:endParaRPr>
          </a:p>
          <a:p>
            <a:pPr lvl="2"/>
            <a:r>
              <a:rPr lang="fi-FI" sz="2800" dirty="0">
                <a:sym typeface="Wingdings" pitchFamily="2" charset="2"/>
              </a:rPr>
              <a:t>Tumallisten kuntia: sienet, kasvit, eläimet</a:t>
            </a:r>
          </a:p>
          <a:p>
            <a:pPr lvl="3"/>
            <a:r>
              <a:rPr lang="fi-FI" sz="2400" dirty="0">
                <a:sym typeface="Wingdings" pitchFamily="2" charset="2"/>
              </a:rPr>
              <a:t>Alkueliöt jakautuu moneksi useaksi kunnaksi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690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diagrammi, kuvakaappaus&#10;&#10;Kuvaus luotu automaattisesti">
            <a:extLst>
              <a:ext uri="{FF2B5EF4-FFF2-40B4-BE49-F238E27FC236}">
                <a16:creationId xmlns:a16="http://schemas.microsoft.com/office/drawing/2014/main" id="{02CB94BE-302E-6E47-7E0F-21F9FE737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764" y="123741"/>
            <a:ext cx="8923864" cy="661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6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 descr="Kuva, joka sisältää kohteen teksti, kuvakaappaus, Fontti, numero&#10;&#10;Kuvaus luotu automaattisesti">
            <a:extLst>
              <a:ext uri="{FF2B5EF4-FFF2-40B4-BE49-F238E27FC236}">
                <a16:creationId xmlns:a16="http://schemas.microsoft.com/office/drawing/2014/main" id="{C7351E29-AD42-410A-82E2-6712F2498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769" y="1362091"/>
            <a:ext cx="10558462" cy="4133818"/>
          </a:xfrm>
        </p:spPr>
      </p:pic>
    </p:spTree>
    <p:extLst>
      <p:ext uri="{BB962C8B-B14F-4D97-AF65-F5344CB8AC3E}">
        <p14:creationId xmlns:p14="http://schemas.microsoft.com/office/powerpoint/2010/main" val="2059166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D10E88E-63F6-EACD-6A17-C60CBC6E9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40" y="230378"/>
            <a:ext cx="10515600" cy="1325563"/>
          </a:xfrm>
        </p:spPr>
        <p:txBody>
          <a:bodyPr/>
          <a:lstStyle/>
          <a:p>
            <a:r>
              <a:rPr lang="fi-FI" dirty="0"/>
              <a:t>Luokittelujärjestelmä</a:t>
            </a:r>
          </a:p>
        </p:txBody>
      </p:sp>
      <p:pic>
        <p:nvPicPr>
          <p:cNvPr id="5" name="Kuva 4" descr="Kuva, joka sisältää kohteen teksti, kuvakaappaus, kasvi&#10;&#10;Kuvaus luotu automaattisesti">
            <a:extLst>
              <a:ext uri="{FF2B5EF4-FFF2-40B4-BE49-F238E27FC236}">
                <a16:creationId xmlns:a16="http://schemas.microsoft.com/office/drawing/2014/main" id="{7B17FB30-6E09-9D9C-8CBB-9F0B91D57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40" y="2517000"/>
            <a:ext cx="5744230" cy="4097795"/>
          </a:xfrm>
          <a:prstGeom prst="rect">
            <a:avLst/>
          </a:prstGeom>
        </p:spPr>
      </p:pic>
      <p:pic>
        <p:nvPicPr>
          <p:cNvPr id="6" name="Kuva 5" descr="Kuva, joka sisältää kohteen teksti, nisäkäs, susi&#10;&#10;Kuvaus luotu automaattisesti">
            <a:extLst>
              <a:ext uri="{FF2B5EF4-FFF2-40B4-BE49-F238E27FC236}">
                <a16:creationId xmlns:a16="http://schemas.microsoft.com/office/drawing/2014/main" id="{09DF8CE4-19BC-B155-B1C8-2432B5032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770" y="454150"/>
            <a:ext cx="5744230" cy="6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03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FEA1B3E-365C-A037-93E0-C20D3DE1B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053"/>
            <a:ext cx="10515600" cy="1325563"/>
          </a:xfrm>
        </p:spPr>
        <p:txBody>
          <a:bodyPr/>
          <a:lstStyle/>
          <a:p>
            <a:r>
              <a:rPr lang="fi-FI" dirty="0"/>
              <a:t>Tumattomat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30756C-B7F3-ADDB-0657-539634642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616"/>
            <a:ext cx="10515600" cy="4677347"/>
          </a:xfrm>
        </p:spPr>
        <p:txBody>
          <a:bodyPr/>
          <a:lstStyle/>
          <a:p>
            <a:pPr marL="0" indent="0">
              <a:buNone/>
            </a:pPr>
            <a:r>
              <a:rPr lang="fi-FI" sz="3600" dirty="0"/>
              <a:t>Bakteerit:</a:t>
            </a:r>
          </a:p>
          <a:p>
            <a:r>
              <a:rPr lang="fi-FI" dirty="0"/>
              <a:t>Yksisoluisia</a:t>
            </a:r>
          </a:p>
          <a:p>
            <a:r>
              <a:rPr lang="fi-FI" dirty="0"/>
              <a:t>Solussa soluseinä (</a:t>
            </a:r>
            <a:r>
              <a:rPr lang="fi-FI" dirty="0" err="1"/>
              <a:t>mureiinia</a:t>
            </a:r>
            <a:r>
              <a:rPr lang="fi-FI" dirty="0"/>
              <a:t>)</a:t>
            </a:r>
          </a:p>
          <a:p>
            <a:r>
              <a:rPr lang="fi-FI" dirty="0"/>
              <a:t>Omavaraisia (foto- ja </a:t>
            </a:r>
            <a:r>
              <a:rPr lang="fi-FI" dirty="0" err="1"/>
              <a:t>kemosynteesi</a:t>
            </a:r>
            <a:r>
              <a:rPr lang="fi-FI" dirty="0"/>
              <a:t>) tai </a:t>
            </a:r>
            <a:r>
              <a:rPr lang="fi-FI" dirty="0" err="1"/>
              <a:t>toisenvaraisia</a:t>
            </a:r>
            <a:r>
              <a:rPr lang="fi-FI" dirty="0"/>
              <a:t> (hajottajat, loiset, taudinaiheuttajat, symbiontit)</a:t>
            </a:r>
          </a:p>
          <a:p>
            <a:r>
              <a:rPr lang="fi-FI" dirty="0"/>
              <a:t>Suvuton lisääntyminen jakautumalla</a:t>
            </a:r>
          </a:p>
          <a:p>
            <a:r>
              <a:rPr lang="fi-FI" dirty="0"/>
              <a:t>Maailman vanhimpia eliöitä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139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7785</TotalTime>
  <Words>298</Words>
  <Application>Microsoft Macintosh PowerPoint</Application>
  <PresentationFormat>Laajakuva</PresentationFormat>
  <Paragraphs>74</Paragraphs>
  <Slides>23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Wingdings</vt:lpstr>
      <vt:lpstr>Office-teema</vt:lpstr>
      <vt:lpstr>Eliömaailman luokittelu</vt:lpstr>
      <vt:lpstr>Eliöiden luokittelu, taksonomia</vt:lpstr>
      <vt:lpstr>PowerPoint-esitys</vt:lpstr>
      <vt:lpstr>Aiempi luokittelu</vt:lpstr>
      <vt:lpstr>Nykyinen eliökunnan rakenne</vt:lpstr>
      <vt:lpstr>PowerPoint-esitys</vt:lpstr>
      <vt:lpstr>PowerPoint-esitys</vt:lpstr>
      <vt:lpstr>Luokittelujärjestelmä</vt:lpstr>
      <vt:lpstr>Tumattomat</vt:lpstr>
      <vt:lpstr>PowerPoint-esitys</vt:lpstr>
      <vt:lpstr>PowerPoint-esitys</vt:lpstr>
      <vt:lpstr>Tumalliset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Tohvelieläin</vt:lpstr>
      <vt:lpstr>Ameba</vt:lpstr>
      <vt:lpstr>Tehtävät</vt:lpstr>
      <vt:lpstr>Virukset eivät ole eliöitä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Moona Forssas</dc:creator>
  <cp:lastModifiedBy>Moona Forssas</cp:lastModifiedBy>
  <cp:revision>2</cp:revision>
  <dcterms:created xsi:type="dcterms:W3CDTF">2024-09-18T07:14:37Z</dcterms:created>
  <dcterms:modified xsi:type="dcterms:W3CDTF">2024-10-31T10:05:56Z</dcterms:modified>
</cp:coreProperties>
</file>