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9" r:id="rId7"/>
    <p:sldId id="270" r:id="rId8"/>
    <p:sldId id="266" r:id="rId9"/>
    <p:sldId id="271" r:id="rId10"/>
    <p:sldId id="267" r:id="rId11"/>
    <p:sldId id="272" r:id="rId12"/>
    <p:sldId id="260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A23CAD-139F-9848-B398-0B6321A2F79D}" v="19" dt="2024-10-15T17:29:51.2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15.10.2024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15.10.2024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15.10.2024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15.10.2024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suny-wmopen-biology1/chapter/charles-darwin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73F960F1-92BF-EBCB-25AB-3F820DA92DD0}"/>
              </a:ext>
            </a:extLst>
          </p:cNvPr>
          <p:cNvSpPr/>
          <p:nvPr/>
        </p:nvSpPr>
        <p:spPr>
          <a:xfrm>
            <a:off x="2041358" y="1311442"/>
            <a:ext cx="8109284" cy="35493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B8D4DAE-4DC5-4D28-7DDC-DAC52B246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11442"/>
            <a:ext cx="9144000" cy="2387600"/>
          </a:xfrm>
        </p:spPr>
        <p:txBody>
          <a:bodyPr/>
          <a:lstStyle/>
          <a:p>
            <a:r>
              <a:rPr lang="fi-FI" dirty="0"/>
              <a:t>Makroevoluutio eli lajiutuminen</a:t>
            </a:r>
          </a:p>
        </p:txBody>
      </p:sp>
    </p:spTree>
    <p:extLst>
      <p:ext uri="{BB962C8B-B14F-4D97-AF65-F5344CB8AC3E}">
        <p14:creationId xmlns:p14="http://schemas.microsoft.com/office/powerpoint/2010/main" val="1180185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FDBE5BB9-E0EF-E62E-8183-DE1D4749D711}"/>
              </a:ext>
            </a:extLst>
          </p:cNvPr>
          <p:cNvSpPr/>
          <p:nvPr/>
        </p:nvSpPr>
        <p:spPr>
          <a:xfrm>
            <a:off x="0" y="0"/>
            <a:ext cx="11353800" cy="17566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9DCA926-BC4F-F5E7-BDD4-662BF761E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912"/>
            <a:ext cx="10515600" cy="1325563"/>
          </a:xfrm>
        </p:spPr>
        <p:txBody>
          <a:bodyPr/>
          <a:lstStyle/>
          <a:p>
            <a:r>
              <a:rPr lang="fi-FI" dirty="0"/>
              <a:t>Joukkosukupuutot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9B6D14-B932-9A88-C64C-0F28E4D41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351" y="2112791"/>
            <a:ext cx="10753725" cy="4662488"/>
          </a:xfrm>
        </p:spPr>
        <p:txBody>
          <a:bodyPr/>
          <a:lstStyle/>
          <a:p>
            <a:r>
              <a:rPr lang="fi-FI" b="1" dirty="0">
                <a:sym typeface="Wingdings" pitchFamily="2" charset="2"/>
              </a:rPr>
              <a:t>Ekolokero</a:t>
            </a:r>
            <a:r>
              <a:rPr lang="fi-FI" dirty="0">
                <a:sym typeface="Wingdings" pitchFamily="2" charset="2"/>
              </a:rPr>
              <a:t>iden vapautuminen  t</a:t>
            </a:r>
            <a:r>
              <a:rPr lang="fi-FI" dirty="0"/>
              <a:t>ilaa uusien lajien kehittymiselle </a:t>
            </a:r>
          </a:p>
          <a:p>
            <a:endParaRPr lang="fi-FI" dirty="0"/>
          </a:p>
        </p:txBody>
      </p:sp>
      <p:pic>
        <p:nvPicPr>
          <p:cNvPr id="5" name="Kuva 4" descr="Kuva, joka sisältää kohteen teksti, kuvakaappaus, diagrammi, Tontti&#10;&#10;Kuvaus luotu automaattisesti">
            <a:extLst>
              <a:ext uri="{FF2B5EF4-FFF2-40B4-BE49-F238E27FC236}">
                <a16:creationId xmlns:a16="http://schemas.microsoft.com/office/drawing/2014/main" id="{45C5DBC4-8328-DAD2-40BC-AAEA53D91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714" y="2896411"/>
            <a:ext cx="9279001" cy="37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10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FF400E4E-DEDA-64C9-9AF1-21949D93FA06}"/>
              </a:ext>
            </a:extLst>
          </p:cNvPr>
          <p:cNvSpPr/>
          <p:nvPr/>
        </p:nvSpPr>
        <p:spPr>
          <a:xfrm>
            <a:off x="0" y="0"/>
            <a:ext cx="11353800" cy="17566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F3B83F56-5749-7204-0145-D8E19FBFD334}"/>
              </a:ext>
            </a:extLst>
          </p:cNvPr>
          <p:cNvSpPr txBox="1"/>
          <p:nvPr/>
        </p:nvSpPr>
        <p:spPr>
          <a:xfrm>
            <a:off x="566057" y="319314"/>
            <a:ext cx="10755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Kuudes joukkosukupuutto</a:t>
            </a:r>
          </a:p>
          <a:p>
            <a:endParaRPr lang="fi-FI" dirty="0"/>
          </a:p>
        </p:txBody>
      </p:sp>
      <p:pic>
        <p:nvPicPr>
          <p:cNvPr id="4" name="Kuva 3" descr="Kuva, joka sisältää kohteen kuvio, neliö, pikseli, ommel&#10;&#10;Kuvaus luotu automaattisesti">
            <a:extLst>
              <a:ext uri="{FF2B5EF4-FFF2-40B4-BE49-F238E27FC236}">
                <a16:creationId xmlns:a16="http://schemas.microsoft.com/office/drawing/2014/main" id="{ED2F0910-BA85-2D2D-8F3E-D68ED36FB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493" y="2046236"/>
            <a:ext cx="3803650" cy="3762751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14965A39-AFBC-A8CA-53B2-98F4A0C03588}"/>
              </a:ext>
            </a:extLst>
          </p:cNvPr>
          <p:cNvSpPr txBox="1"/>
          <p:nvPr/>
        </p:nvSpPr>
        <p:spPr>
          <a:xfrm>
            <a:off x="566057" y="1886251"/>
            <a:ext cx="6652890" cy="361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Lue uutinen ja vastaa kysymyksiin:</a:t>
            </a:r>
          </a:p>
          <a:p>
            <a:endParaRPr lang="fi-FI" sz="3200" dirty="0"/>
          </a:p>
          <a:p>
            <a:r>
              <a:rPr lang="fi-FI" sz="3200" dirty="0"/>
              <a:t>1. Miten kuudes joukkosukupuutto eroaa aiemmista?</a:t>
            </a:r>
          </a:p>
          <a:p>
            <a:r>
              <a:rPr lang="fi-FI" sz="3200" dirty="0"/>
              <a:t>2. Mitä seurauksia sillä on?</a:t>
            </a:r>
          </a:p>
          <a:p>
            <a:r>
              <a:rPr lang="fi-FI" sz="3200" dirty="0"/>
              <a:t>3. Millaisia ratkaisuja sen pysäyttämiseksi tarvitaan?</a:t>
            </a:r>
          </a:p>
        </p:txBody>
      </p:sp>
    </p:spTree>
    <p:extLst>
      <p:ext uri="{BB962C8B-B14F-4D97-AF65-F5344CB8AC3E}">
        <p14:creationId xmlns:p14="http://schemas.microsoft.com/office/powerpoint/2010/main" val="2987647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BC3789-FDAD-42D8-8DE7-4D7B614E2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6163A9-B9DF-C907-2321-1978BB270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s. 80-81 tehtävät 1, 3 ja 4</a:t>
            </a:r>
          </a:p>
        </p:txBody>
      </p:sp>
    </p:spTree>
    <p:extLst>
      <p:ext uri="{BB962C8B-B14F-4D97-AF65-F5344CB8AC3E}">
        <p14:creationId xmlns:p14="http://schemas.microsoft.com/office/powerpoint/2010/main" val="1566859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CB6777C3-B7EC-D343-5D3F-1994D294FCEF}"/>
              </a:ext>
            </a:extLst>
          </p:cNvPr>
          <p:cNvSpPr/>
          <p:nvPr/>
        </p:nvSpPr>
        <p:spPr>
          <a:xfrm>
            <a:off x="0" y="0"/>
            <a:ext cx="11353800" cy="17566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5282F2-38B7-5A69-2EB0-3B33C78F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741"/>
            <a:ext cx="10515600" cy="1325563"/>
          </a:xfrm>
        </p:spPr>
        <p:txBody>
          <a:bodyPr/>
          <a:lstStyle/>
          <a:p>
            <a:r>
              <a:rPr lang="fi-FI" dirty="0"/>
              <a:t>Populaatioista syntyy uusia lajeja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F3F19E-BFEA-6E53-D8DE-F15B7AFDE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921"/>
            <a:ext cx="10515600" cy="4351338"/>
          </a:xfrm>
        </p:spPr>
        <p:txBody>
          <a:bodyPr>
            <a:normAutofit/>
          </a:bodyPr>
          <a:lstStyle/>
          <a:p>
            <a:r>
              <a:rPr lang="fi-FI" sz="4000" b="1" dirty="0"/>
              <a:t>Lajiutuminen</a:t>
            </a:r>
            <a:r>
              <a:rPr lang="fi-FI" sz="4000" dirty="0"/>
              <a:t> = uusien lajien syntyminen evoluutiossa</a:t>
            </a:r>
          </a:p>
          <a:p>
            <a:pPr lvl="1"/>
            <a:r>
              <a:rPr lang="fi-FI" sz="3600" dirty="0"/>
              <a:t>Käynnistyy yleensä </a:t>
            </a:r>
            <a:r>
              <a:rPr lang="fi-FI" sz="3600" b="1" dirty="0"/>
              <a:t>geenivirran </a:t>
            </a:r>
            <a:r>
              <a:rPr lang="fi-FI" sz="3600" dirty="0"/>
              <a:t>katkeamisen seurauksena</a:t>
            </a:r>
          </a:p>
        </p:txBody>
      </p:sp>
    </p:spTree>
    <p:extLst>
      <p:ext uri="{BB962C8B-B14F-4D97-AF65-F5344CB8AC3E}">
        <p14:creationId xmlns:p14="http://schemas.microsoft.com/office/powerpoint/2010/main" val="3790124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A8F6B213-4F86-5D75-DBEF-2831780339BF}"/>
              </a:ext>
            </a:extLst>
          </p:cNvPr>
          <p:cNvSpPr/>
          <p:nvPr/>
        </p:nvSpPr>
        <p:spPr>
          <a:xfrm>
            <a:off x="0" y="0"/>
            <a:ext cx="11353800" cy="17566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850EFBA-BB68-7216-8687-D913A9CE1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6" y="215523"/>
            <a:ext cx="10515600" cy="1325563"/>
          </a:xfrm>
        </p:spPr>
        <p:txBody>
          <a:bodyPr/>
          <a:lstStyle/>
          <a:p>
            <a:r>
              <a:rPr lang="fi-FI" dirty="0"/>
              <a:t>Maantieteellinen isolaatio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EDB6570-0787-9C14-18B1-289ADF3885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4080" y="2121736"/>
            <a:ext cx="6217920" cy="3058544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67059716-B1EF-0E81-FDBB-E9338C6789A4}"/>
              </a:ext>
            </a:extLst>
          </p:cNvPr>
          <p:cNvSpPr txBox="1"/>
          <p:nvPr/>
        </p:nvSpPr>
        <p:spPr>
          <a:xfrm>
            <a:off x="167559" y="1961401"/>
            <a:ext cx="552337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600" dirty="0"/>
              <a:t>Yleisin syy geenivirran katkeamiseen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600" dirty="0"/>
              <a:t>Aiheuttaa hitaan lajiutumisen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600" dirty="0"/>
              <a:t>Esim. vuoristo, merialue, jäätikkö ym.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306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30F4D7-1402-2ABB-DC40-B57CD3FC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997828-5534-8F40-5C57-50B3AABF4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D87CCA-2915-8529-1F42-F6C079D0B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79" y="186714"/>
            <a:ext cx="10671021" cy="648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47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D0F84E2B-CDF7-AC91-2869-B5DFA7AE97C8}"/>
              </a:ext>
            </a:extLst>
          </p:cNvPr>
          <p:cNvSpPr/>
          <p:nvPr/>
        </p:nvSpPr>
        <p:spPr>
          <a:xfrm>
            <a:off x="0" y="0"/>
            <a:ext cx="11353800" cy="17566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A142BC9-17E4-D488-C0BC-B92353074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37" y="138925"/>
            <a:ext cx="10515600" cy="1325563"/>
          </a:xfrm>
        </p:spPr>
        <p:txBody>
          <a:bodyPr/>
          <a:lstStyle/>
          <a:p>
            <a:r>
              <a:rPr lang="fi-FI" dirty="0"/>
              <a:t>Risteytyminen voi johtaa lajiutumiseen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BAFA54C-33C7-F4EC-572D-09C2CD8E2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7744" y="1794615"/>
            <a:ext cx="4616056" cy="5033971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050E6A00-87E8-4D77-4C41-1B8A88339746}"/>
              </a:ext>
            </a:extLst>
          </p:cNvPr>
          <p:cNvSpPr txBox="1"/>
          <p:nvPr/>
        </p:nvSpPr>
        <p:spPr>
          <a:xfrm>
            <a:off x="838200" y="2085975"/>
            <a:ext cx="54511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600" dirty="0"/>
              <a:t>Yleistä kasveilla, eläimillä harvinaista</a:t>
            </a:r>
          </a:p>
          <a:p>
            <a:endParaRPr lang="fi-FI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600" dirty="0"/>
              <a:t>Edellytyksenä kromosomilukujen moninkertaistuminen mutaation vuoksi</a:t>
            </a:r>
          </a:p>
        </p:txBody>
      </p:sp>
    </p:spTree>
    <p:extLst>
      <p:ext uri="{BB962C8B-B14F-4D97-AF65-F5344CB8AC3E}">
        <p14:creationId xmlns:p14="http://schemas.microsoft.com/office/powerpoint/2010/main" val="693913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9F05720C-2E80-75BF-5135-99A29B3B7920}"/>
              </a:ext>
            </a:extLst>
          </p:cNvPr>
          <p:cNvSpPr/>
          <p:nvPr/>
        </p:nvSpPr>
        <p:spPr>
          <a:xfrm>
            <a:off x="0" y="0"/>
            <a:ext cx="11353800" cy="17566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9DAE9D9-95B0-496D-11F3-6BF2B0BF5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13" y="110878"/>
            <a:ext cx="10515600" cy="1325563"/>
          </a:xfrm>
        </p:spPr>
        <p:txBody>
          <a:bodyPr/>
          <a:lstStyle/>
          <a:p>
            <a:r>
              <a:rPr lang="fi-FI" dirty="0"/>
              <a:t>Sopeutumislevittäytyminen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935D31-1C58-4921-4B9C-A83B5435F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13" y="2059286"/>
            <a:ext cx="5934115" cy="4387208"/>
          </a:xfrm>
        </p:spPr>
        <p:txBody>
          <a:bodyPr>
            <a:normAutofit/>
          </a:bodyPr>
          <a:lstStyle/>
          <a:p>
            <a:r>
              <a:rPr lang="fi-FI" sz="3200" dirty="0"/>
              <a:t>Yhdestä kantamuodosta kehittyy hajottavan valinnan seurauksena uusia lajeja</a:t>
            </a:r>
          </a:p>
          <a:p>
            <a:endParaRPr lang="fi-FI" sz="3200" dirty="0"/>
          </a:p>
          <a:p>
            <a:r>
              <a:rPr lang="fi-FI" sz="3200" dirty="0"/>
              <a:t>Edellyttää yleensä </a:t>
            </a:r>
            <a:r>
              <a:rPr lang="fi-FI" sz="3200" b="1" dirty="0"/>
              <a:t>avainsopeuma</a:t>
            </a:r>
            <a:r>
              <a:rPr lang="fi-FI" sz="3200" dirty="0"/>
              <a:t>n kehittymistä</a:t>
            </a:r>
          </a:p>
        </p:txBody>
      </p:sp>
      <p:pic>
        <p:nvPicPr>
          <p:cNvPr id="7" name="Kuva 6" descr="Kuva, joka sisältää kohteen luonnos, teksti, piirros, kuvitus&#10;&#10;Kuvaus luotu automaattisesti">
            <a:extLst>
              <a:ext uri="{FF2B5EF4-FFF2-40B4-BE49-F238E27FC236}">
                <a16:creationId xmlns:a16="http://schemas.microsoft.com/office/drawing/2014/main" id="{266D035B-E6C1-4552-7065-BF25609CD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13306" y="1867489"/>
            <a:ext cx="5284581" cy="477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95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>
            <a:extLst>
              <a:ext uri="{FF2B5EF4-FFF2-40B4-BE49-F238E27FC236}">
                <a16:creationId xmlns:a16="http://schemas.microsoft.com/office/drawing/2014/main" id="{5ED063D7-A079-B4A0-B0D6-A8EE82C44057}"/>
              </a:ext>
            </a:extLst>
          </p:cNvPr>
          <p:cNvSpPr/>
          <p:nvPr/>
        </p:nvSpPr>
        <p:spPr>
          <a:xfrm>
            <a:off x="-25833" y="-4078"/>
            <a:ext cx="6710094" cy="14958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451B8EE-CB58-8A7C-7732-361BB0211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28" y="57477"/>
            <a:ext cx="5533572" cy="1372764"/>
          </a:xfrm>
        </p:spPr>
        <p:txBody>
          <a:bodyPr/>
          <a:lstStyle/>
          <a:p>
            <a:r>
              <a:rPr lang="fi-FI" dirty="0"/>
              <a:t>Lisääntymisesteet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A9CFDC31-4B1C-1A3B-E852-45AA99ED73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760" y="57477"/>
            <a:ext cx="4878968" cy="246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2A01764-3FE0-6327-79E6-D7038C592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168" y="2517991"/>
            <a:ext cx="4367560" cy="2158155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202DD5F5-1572-2165-87E8-90E610501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499" y="4676146"/>
            <a:ext cx="4296229" cy="2181854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08342C76-DB53-2511-B8D4-188D332861A9}"/>
              </a:ext>
            </a:extLst>
          </p:cNvPr>
          <p:cNvSpPr txBox="1"/>
          <p:nvPr/>
        </p:nvSpPr>
        <p:spPr>
          <a:xfrm>
            <a:off x="239970" y="1786728"/>
            <a:ext cx="64701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200" dirty="0"/>
              <a:t>Kun eri populaatioiden yksilöt ovat riittävän erilaisia, niiden välille muodostuu lisääntymiseste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200" dirty="0"/>
              <a:t>Lisääntymiseste katkaisee geenivirran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AB319B95-C9A3-8E49-A56F-3D1F6863EC11}"/>
              </a:ext>
            </a:extLst>
          </p:cNvPr>
          <p:cNvSpPr txBox="1"/>
          <p:nvPr/>
        </p:nvSpPr>
        <p:spPr>
          <a:xfrm>
            <a:off x="635864" y="5304213"/>
            <a:ext cx="6792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Selvitä, minkälaisia lisääntymisesteitä lajien välille voi syntyä </a:t>
            </a:r>
          </a:p>
        </p:txBody>
      </p:sp>
      <p:sp>
        <p:nvSpPr>
          <p:cNvPr id="16" name="Kehys 15">
            <a:extLst>
              <a:ext uri="{FF2B5EF4-FFF2-40B4-BE49-F238E27FC236}">
                <a16:creationId xmlns:a16="http://schemas.microsoft.com/office/drawing/2014/main" id="{3E7EF99A-DDFE-5DCF-6B63-67ED9571D378}"/>
              </a:ext>
            </a:extLst>
          </p:cNvPr>
          <p:cNvSpPr/>
          <p:nvPr/>
        </p:nvSpPr>
        <p:spPr>
          <a:xfrm>
            <a:off x="369649" y="5071272"/>
            <a:ext cx="6597208" cy="1495874"/>
          </a:xfrm>
          <a:prstGeom prst="fra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42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teksti, kuvakaappaus, Fontti, dokumentti&#10;&#10;Kuvaus luotu automaattisesti">
            <a:extLst>
              <a:ext uri="{FF2B5EF4-FFF2-40B4-BE49-F238E27FC236}">
                <a16:creationId xmlns:a16="http://schemas.microsoft.com/office/drawing/2014/main" id="{567B1BB9-86E8-9224-8E43-18E3334FD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9918" y="0"/>
            <a:ext cx="5872163" cy="6597121"/>
          </a:xfrm>
        </p:spPr>
      </p:pic>
    </p:spTree>
    <p:extLst>
      <p:ext uri="{BB962C8B-B14F-4D97-AF65-F5344CB8AC3E}">
        <p14:creationId xmlns:p14="http://schemas.microsoft.com/office/powerpoint/2010/main" val="51882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teksti, kuvakaappaus, Fontti, viiva&#10;&#10;Kuvaus luotu automaattisesti">
            <a:extLst>
              <a:ext uri="{FF2B5EF4-FFF2-40B4-BE49-F238E27FC236}">
                <a16:creationId xmlns:a16="http://schemas.microsoft.com/office/drawing/2014/main" id="{8714AEC4-43EF-AB99-74E5-3F09E4870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311" y="923528"/>
            <a:ext cx="11071378" cy="5010944"/>
          </a:xfrm>
        </p:spPr>
      </p:pic>
    </p:spTree>
    <p:extLst>
      <p:ext uri="{BB962C8B-B14F-4D97-AF65-F5344CB8AC3E}">
        <p14:creationId xmlns:p14="http://schemas.microsoft.com/office/powerpoint/2010/main" val="1934114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136</Words>
  <Application>Microsoft Macintosh PowerPoint</Application>
  <PresentationFormat>Laajakuva</PresentationFormat>
  <Paragraphs>31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Wingdings</vt:lpstr>
      <vt:lpstr>Office-teema</vt:lpstr>
      <vt:lpstr>Makroevoluutio eli lajiutuminen</vt:lpstr>
      <vt:lpstr>Populaatioista syntyy uusia lajeja</vt:lpstr>
      <vt:lpstr>Maantieteellinen isolaatio</vt:lpstr>
      <vt:lpstr>PowerPoint-esitys</vt:lpstr>
      <vt:lpstr>Risteytyminen voi johtaa lajiutumiseen</vt:lpstr>
      <vt:lpstr>Sopeutumislevittäytyminen</vt:lpstr>
      <vt:lpstr>Lisääntymisesteet</vt:lpstr>
      <vt:lpstr>PowerPoint-esitys</vt:lpstr>
      <vt:lpstr>PowerPoint-esitys</vt:lpstr>
      <vt:lpstr>Joukkosukupuutot</vt:lpstr>
      <vt:lpstr>PowerPoint-esitys</vt:lpstr>
      <vt:lpstr>Tehtäviä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Forssas Moona Maarit</cp:lastModifiedBy>
  <cp:revision>2</cp:revision>
  <dcterms:created xsi:type="dcterms:W3CDTF">2024-10-15T17:23:39Z</dcterms:created>
  <dcterms:modified xsi:type="dcterms:W3CDTF">2024-10-16T11:26:19Z</dcterms:modified>
</cp:coreProperties>
</file>