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4" r:id="rId3"/>
    <p:sldId id="268" r:id="rId4"/>
    <p:sldId id="261" r:id="rId5"/>
    <p:sldId id="267" r:id="rId6"/>
    <p:sldId id="263" r:id="rId7"/>
    <p:sldId id="265" r:id="rId8"/>
    <p:sldId id="262" r:id="rId9"/>
    <p:sldId id="269" r:id="rId10"/>
    <p:sldId id="25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3A9A4-0CEF-5C40-9607-61D781192672}" v="39" dt="2024-10-03T08:48:00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F9A6E0-E740-D7E3-7379-4FEC04FB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4BA473-6647-3F70-4BC2-10B1D3D32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D7667-AA54-643E-BC46-7E33E902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9487ED-D8AD-4E57-C220-24C686C9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D77E7B-06C3-A602-22E7-9BD42BF7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91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6C8F4-8DA0-E09D-CA95-3EAAEA0B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C66299-538B-2608-2883-116171C5D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A86BA7-9A16-AF14-C2ED-DEBFC898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5720F-484A-A8C6-5CD5-2B63384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0436A6-04C8-4ACD-3274-F292691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6E68015-FDAE-9F96-612C-F9FD3A2AD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322D7B8-C39E-C5F1-2839-3505189FE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ABF749-839A-81FF-E59B-91CB4CE8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7759DD-5101-7B49-FDE5-64B55572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B9D2F4-5D34-1BFB-790B-CB18C7EC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9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63A9A-AE1A-5771-9F6B-25B551AA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15D9F5-B6A6-E4B7-57E9-78866F72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F2C6CC-AC83-0D2D-289C-BDBE3D89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38E97E-B082-57CA-1F8F-1F3E84E7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08F8F2-F7BE-F14E-B2B1-35573231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89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5C635A-B372-008B-C334-EE0357B1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4BF5D0-05A2-2002-2B83-02B3D0CE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D361A0-0955-F0A1-8619-972E5C7C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A25729-39E6-4D4E-2BB7-97187FAA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A38308-8A0E-6F7F-AD8F-7C14FF6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37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E155DA-F5EE-DA4B-497B-5F36961F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7784C2-A2FB-C904-305C-E28094C7D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688CA7-6270-F705-E8BC-453CEC74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BBDB09-BAF4-3396-2DD4-8AF610D3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627AAE-CFA1-37FE-B950-F1B8C119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7A18C1-BE40-DD17-06F5-F742131F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92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5F7A6-E860-CFD4-FA5C-18510EF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FCE95C-9289-3FF9-1A54-8531DD0E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2B6A095-BC83-9B36-F1F8-4EEA40968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CC74BA4-E5F2-F218-64F6-7975C501D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32D849-7844-F3CD-29E4-A37C1417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546A85F-9031-8090-89D5-26C257BA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39BE2F0-C00B-2F3A-8B58-7BDA9987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F348CE-F7C4-2D6E-053E-750F91C4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17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14EE0-BBF5-249B-12E7-23FEBE07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2C4E06-C752-0467-D58E-F77869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552D2-CE1E-9D5E-2859-64DDA780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2CA184-18EF-9FB1-8523-A66CBC7D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10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96AB6E3-492F-3F77-4023-0A093133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D6EFCA-ACEC-56CE-7DC4-36CBCC58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6821B2-D376-4F52-C38D-B01D4C2B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7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59603D-C2A9-7844-864A-DD3C5E56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B08586-CF9A-3185-0746-75F3A155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21B3D5-7A86-BA45-7511-92FA1CE0B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E53104-F1DE-72BC-7A77-88EB9122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165620-C9B1-ACDF-F803-A347BCD1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CAD870-EE03-779A-42B2-49418752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8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D961E-67C1-26D8-28FF-147F4F8B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1C5E39-8B94-6803-AB2B-BD7188924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4A924D-6F43-DCEE-126E-16435185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E044F1-8A17-4111-FED5-FEC0EB2B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D7407F-BD1A-67B8-6F29-260196FE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95268B-8BAA-CD84-989C-F3E88B7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6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92DF726-CFC5-0299-47B5-CFB868F6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BD7653-0068-59FF-A30B-7AC6D8CB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4B62C9-B508-12E5-1C2D-FEB7F3E16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F9DFA-2352-6940-AC43-CDE3572124D5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A60036-443D-0C2C-DE14-621A27519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AA6221-44FE-4F52-C2B9-1A6D32738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FD661-6555-B441-A19C-BBFF87FD0D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3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1AB53A-0C0E-B333-ADCF-FBB762D5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66" y="134112"/>
            <a:ext cx="10835068" cy="1493520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Lisääntyminen ja perinnöllisyys ovat elämän tunnusmerkkejä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9071D-7FA9-09CF-2F79-0F4352DB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2429349"/>
            <a:ext cx="11655552" cy="4562759"/>
          </a:xfrm>
        </p:spPr>
        <p:txBody>
          <a:bodyPr anchor="ctr">
            <a:normAutofit/>
          </a:bodyPr>
          <a:lstStyle/>
          <a:p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Kaikki eliöt koostuvat yhdestä tai useammasta solusta</a:t>
            </a:r>
          </a:p>
          <a:p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Solujen sisältämä informaatio on </a:t>
            </a:r>
            <a:r>
              <a:rPr lang="fi-FI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geeneissä</a:t>
            </a:r>
          </a:p>
          <a:p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Geenit sijaitsevat </a:t>
            </a:r>
            <a:r>
              <a:rPr lang="fi-FI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kromosomeissa, </a:t>
            </a:r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joiden rakennusaine on </a:t>
            </a:r>
            <a:r>
              <a:rPr lang="fi-FI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DNA, </a:t>
            </a:r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eli deoksiribonukleiinihappo</a:t>
            </a:r>
            <a:endParaRPr lang="fi-FI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2F359D-22FC-ED16-57C1-3E2C758B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CC25B2-F685-00A1-C61E-627A426A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Tehtävä 2 s. 52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63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40E2FF-64EA-83C7-2ED2-DEFBDA010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425" y="31038"/>
            <a:ext cx="6915149" cy="6795923"/>
          </a:xfrm>
        </p:spPr>
      </p:pic>
    </p:spTree>
    <p:extLst>
      <p:ext uri="{BB962C8B-B14F-4D97-AF65-F5344CB8AC3E}">
        <p14:creationId xmlns:p14="http://schemas.microsoft.com/office/powerpoint/2010/main" val="9163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diagrammi, muotoilu&#10;&#10;Kuvaus luotu automaattisesti">
            <a:extLst>
              <a:ext uri="{FF2B5EF4-FFF2-40B4-BE49-F238E27FC236}">
                <a16:creationId xmlns:a16="http://schemas.microsoft.com/office/drawing/2014/main" id="{41E9F52E-89F9-9262-3F56-C137E4D9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75" y="301420"/>
            <a:ext cx="8049038" cy="37467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C456BDC-C10A-5924-DE38-BD44317A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8350"/>
            <a:ext cx="2762250" cy="1430412"/>
          </a:xfrm>
        </p:spPr>
        <p:txBody>
          <a:bodyPr/>
          <a:lstStyle/>
          <a:p>
            <a:r>
              <a:rPr lang="fi-FI" dirty="0"/>
              <a:t>DNA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EDA1D4-EF4B-1EE2-1369-B3100A3C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67593"/>
            <a:ext cx="4633913" cy="5790407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sz="3200" dirty="0"/>
              <a:t>Nukleiinihappoihin kuuluva orgaaninen molekyyli</a:t>
            </a:r>
          </a:p>
          <a:p>
            <a:r>
              <a:rPr lang="fi-FI" sz="3200" dirty="0"/>
              <a:t>Elämän kannalta ainutlaatuinen molekyyli: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Sisältää informaatiota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Sisältämä informaatio voi muuttua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Pystyy tekemään itsestään kopioita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4A81A1-910D-F584-E243-64A74E1FB846}"/>
              </a:ext>
            </a:extLst>
          </p:cNvPr>
          <p:cNvSpPr txBox="1"/>
          <p:nvPr/>
        </p:nvSpPr>
        <p:spPr>
          <a:xfrm>
            <a:off x="5059764" y="4499799"/>
            <a:ext cx="512722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Geneettinen koodi sama kaikilla eliöillä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 todiste yhteisestä alkuperästä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7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2A1A3A-D2CA-A9F6-009C-8EE22D42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4" y="13782"/>
            <a:ext cx="6520348" cy="1800526"/>
          </a:xfrm>
        </p:spPr>
        <p:txBody>
          <a:bodyPr>
            <a:normAutofit/>
          </a:bodyPr>
          <a:lstStyle/>
          <a:p>
            <a:r>
              <a:rPr lang="fi-FI" sz="3200" dirty="0"/>
              <a:t>Solut jaetaan kahteen ryhmään niiden rakenteen perusteella</a:t>
            </a:r>
            <a:br>
              <a:rPr lang="fi-FI" sz="3100" dirty="0"/>
            </a:b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22F7DC-0E76-4988-1491-F0DF8207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4" y="1514580"/>
            <a:ext cx="6619876" cy="5243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Tumattomat, </a:t>
            </a:r>
            <a:r>
              <a:rPr lang="fi-FI" b="1" dirty="0" err="1"/>
              <a:t>prokaryootit</a:t>
            </a:r>
            <a:endParaRPr lang="fi-FI" b="1" dirty="0"/>
          </a:p>
          <a:p>
            <a:r>
              <a:rPr lang="fi-FI" sz="3000" dirty="0"/>
              <a:t>Eliöt, joilla ei ole tumaa</a:t>
            </a:r>
          </a:p>
          <a:p>
            <a:r>
              <a:rPr lang="fi-FI" sz="3000" dirty="0"/>
              <a:t>Vain yksi kromosomi, joka vapaana solulimassa</a:t>
            </a:r>
          </a:p>
          <a:p>
            <a:r>
              <a:rPr lang="fi-FI" sz="3000" dirty="0"/>
              <a:t>Bakteerit ja </a:t>
            </a:r>
            <a:r>
              <a:rPr lang="fi-FI" sz="3000" dirty="0" err="1"/>
              <a:t>arkeonit</a:t>
            </a:r>
            <a:endParaRPr lang="fi-FI" sz="3000" dirty="0"/>
          </a:p>
          <a:p>
            <a:pPr lvl="1"/>
            <a:endParaRPr lang="fi-FI" sz="2800" dirty="0"/>
          </a:p>
          <a:p>
            <a:pPr marL="0" indent="0">
              <a:buNone/>
            </a:pPr>
            <a:r>
              <a:rPr lang="fi-FI" b="1" dirty="0"/>
              <a:t>Tumalliset, </a:t>
            </a:r>
            <a:r>
              <a:rPr lang="fi-FI" b="1" dirty="0" err="1"/>
              <a:t>eukaryootit</a:t>
            </a:r>
            <a:endParaRPr lang="fi-FI" b="1" dirty="0"/>
          </a:p>
          <a:p>
            <a:r>
              <a:rPr lang="fi-FI" sz="3000" dirty="0"/>
              <a:t>Eliöt, joilla on tuma</a:t>
            </a:r>
          </a:p>
          <a:p>
            <a:r>
              <a:rPr lang="fi-FI" sz="3000" dirty="0"/>
              <a:t>Perintöaines tumassa (+ mitokondriot ja viherhiukkaset)</a:t>
            </a:r>
          </a:p>
          <a:p>
            <a:r>
              <a:rPr lang="fi-FI" sz="3000" dirty="0"/>
              <a:t>Solut suurempia kuin tumattomilla</a:t>
            </a:r>
          </a:p>
          <a:p>
            <a:pPr lvl="1"/>
            <a:endParaRPr lang="fi-FI" sz="1900" dirty="0"/>
          </a:p>
          <a:p>
            <a:pPr lvl="1"/>
            <a:endParaRPr lang="fi-FI" sz="1900" dirty="0"/>
          </a:p>
        </p:txBody>
      </p:sp>
      <p:pic>
        <p:nvPicPr>
          <p:cNvPr id="4" name="Sisällön paikkamerkki 4" descr="Kuva, joka sisältää kohteen piirros, Lapsitaide, luonnos, animaatio&#10;&#10;Kuvaus luotu automaattisesti">
            <a:extLst>
              <a:ext uri="{FF2B5EF4-FFF2-40B4-BE49-F238E27FC236}">
                <a16:creationId xmlns:a16="http://schemas.microsoft.com/office/drawing/2014/main" id="{169849F4-2559-6DFC-63EF-4E25174E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028" y="334152"/>
            <a:ext cx="3818488" cy="2854321"/>
          </a:xfrm>
          <a:prstGeom prst="rect">
            <a:avLst/>
          </a:prstGeom>
        </p:spPr>
      </p:pic>
      <p:pic>
        <p:nvPicPr>
          <p:cNvPr id="6" name="Kuva 5" descr="Kuva, joka sisältää kohteen piirros, taide, kuvitus, animaatio&#10;&#10;Kuvaus luotu automaattisesti">
            <a:extLst>
              <a:ext uri="{FF2B5EF4-FFF2-40B4-BE49-F238E27FC236}">
                <a16:creationId xmlns:a16="http://schemas.microsoft.com/office/drawing/2014/main" id="{E9FFF75B-0B85-49D3-934A-EF7656A4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356" y="3268796"/>
            <a:ext cx="3304621" cy="32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68BF46-C5E7-A4D2-69DC-275C3698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2" y="1987127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fi-FI" sz="3700" dirty="0"/>
              <a:t>Geenit sisältävät ohjeen proteiinien rakentamiseksi</a:t>
            </a:r>
          </a:p>
        </p:txBody>
      </p:sp>
      <p:pic>
        <p:nvPicPr>
          <p:cNvPr id="7" name="Graphic 6" descr="DNA">
            <a:extLst>
              <a:ext uri="{FF2B5EF4-FFF2-40B4-BE49-F238E27FC236}">
                <a16:creationId xmlns:a16="http://schemas.microsoft.com/office/drawing/2014/main" id="{480CCCAD-6EE6-3647-3A6A-60B97031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5AADD-6D0B-2C53-4594-0505C6A1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919" y="3717160"/>
            <a:ext cx="10500162" cy="2596847"/>
          </a:xfrm>
        </p:spPr>
        <p:txBody>
          <a:bodyPr anchor="t">
            <a:normAutofit/>
          </a:bodyPr>
          <a:lstStyle/>
          <a:p>
            <a:pPr algn="ctr"/>
            <a:r>
              <a:rPr lang="fi-FI" dirty="0"/>
              <a:t>Proteiinit solun toiminnan kannalta tärkeitä molekyylejä</a:t>
            </a:r>
          </a:p>
          <a:p>
            <a:pPr lvl="1" algn="ctr"/>
            <a:r>
              <a:rPr lang="fi-FI" sz="2800" dirty="0"/>
              <a:t>toimivat esim. entsyymeinä</a:t>
            </a:r>
          </a:p>
          <a:p>
            <a:pPr algn="ctr"/>
            <a:r>
              <a:rPr lang="fi-FI" dirty="0"/>
              <a:t>Proteiinit rakentuvat aminohapoista proteiinisynteesissä</a:t>
            </a:r>
          </a:p>
          <a:p>
            <a:pPr algn="ctr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982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10C662-EF5D-1A06-38C3-916DC71C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Kromosomien ja geenien määrä on lajityypillinen ominaisuus</a:t>
            </a:r>
          </a:p>
        </p:txBody>
      </p:sp>
      <p:pic>
        <p:nvPicPr>
          <p:cNvPr id="4" name="Sisällön paikkamerkki 3" descr="Kuva, joka sisältää kohteen teksti, kuvakaappaus, diagrammi, Fontti&#10;&#10;Kuvaus luotu automaattisesti">
            <a:extLst>
              <a:ext uri="{FF2B5EF4-FFF2-40B4-BE49-F238E27FC236}">
                <a16:creationId xmlns:a16="http://schemas.microsoft.com/office/drawing/2014/main" id="{3B4AB2FC-0F06-2FE0-88A8-B69A431E1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491" y="2157984"/>
            <a:ext cx="9399017" cy="43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288BA-EA49-951D-756F-E4003351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406"/>
            <a:ext cx="10515600" cy="1325563"/>
          </a:xfrm>
        </p:spPr>
        <p:txBody>
          <a:bodyPr/>
          <a:lstStyle/>
          <a:p>
            <a:r>
              <a:rPr lang="fi-FI" dirty="0"/>
              <a:t>Solut syntyvät jakautumalla olemassa olevista soluista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0C25B9-D280-7C34-CC4E-EDCDC331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1" y="1800224"/>
            <a:ext cx="10863263" cy="4481513"/>
          </a:xfrm>
        </p:spPr>
        <p:txBody>
          <a:bodyPr/>
          <a:lstStyle/>
          <a:p>
            <a:r>
              <a:rPr lang="fi-FI" dirty="0"/>
              <a:t>Solun DNA-molekyylit kahdentuvat ennen solun jakautumista</a:t>
            </a:r>
          </a:p>
          <a:p>
            <a:r>
              <a:rPr lang="fi-FI" dirty="0"/>
              <a:t>Kahdentuneen kromosomin puoliskot irtoavat toisistaan ja siirtyvät tytärkromosomeina uusiin soluihin</a:t>
            </a:r>
          </a:p>
        </p:txBody>
      </p:sp>
      <p:pic>
        <p:nvPicPr>
          <p:cNvPr id="5" name="Kuva 4" descr="Kuva, joka sisältää kohteen teksti, diagrammi&#10;&#10;Kuvaus luotu automaattisesti">
            <a:extLst>
              <a:ext uri="{FF2B5EF4-FFF2-40B4-BE49-F238E27FC236}">
                <a16:creationId xmlns:a16="http://schemas.microsoft.com/office/drawing/2014/main" id="{C6937450-D94A-AB72-94B8-54D6A2D8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74" y="3429000"/>
            <a:ext cx="6154452" cy="32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ympyrä&#10;&#10;Kuvaus luotu automaattisesti">
            <a:extLst>
              <a:ext uri="{FF2B5EF4-FFF2-40B4-BE49-F238E27FC236}">
                <a16:creationId xmlns:a16="http://schemas.microsoft.com/office/drawing/2014/main" id="{92DF24E9-5867-6D8C-9EAD-5260D68CB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564" y="122158"/>
            <a:ext cx="3420871" cy="6613684"/>
          </a:xfrm>
        </p:spPr>
      </p:pic>
    </p:spTree>
    <p:extLst>
      <p:ext uri="{BB962C8B-B14F-4D97-AF65-F5344CB8AC3E}">
        <p14:creationId xmlns:p14="http://schemas.microsoft.com/office/powerpoint/2010/main" val="21107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 descr="Kuva, joka sisältää kohteen teksti, kuvakaappaus, ympyrä, vaaleanpunainen&#10;&#10;Kuvaus luotu automaattisesti">
            <a:extLst>
              <a:ext uri="{FF2B5EF4-FFF2-40B4-BE49-F238E27FC236}">
                <a16:creationId xmlns:a16="http://schemas.microsoft.com/office/drawing/2014/main" id="{555026F3-A22F-E8A8-7D57-500057F57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506" y="0"/>
            <a:ext cx="4244988" cy="67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8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158</Words>
  <Application>Microsoft Macintosh PowerPoint</Application>
  <PresentationFormat>Laajakuva</PresentationFormat>
  <Paragraphs>34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Office-teema</vt:lpstr>
      <vt:lpstr>Lisääntyminen ja perinnöllisyys ovat elämän tunnusmerkkejä</vt:lpstr>
      <vt:lpstr>PowerPoint-esitys</vt:lpstr>
      <vt:lpstr>DNA </vt:lpstr>
      <vt:lpstr>Solut jaetaan kahteen ryhmään niiden rakenteen perusteella </vt:lpstr>
      <vt:lpstr>Geenit sisältävät ohjeen proteiinien rakentamiseksi</vt:lpstr>
      <vt:lpstr>Kromosomien ja geenien määrä on lajityypillinen ominaisuus</vt:lpstr>
      <vt:lpstr>Solut syntyvät jakautumalla olemassa olevista soluista</vt:lpstr>
      <vt:lpstr>PowerPoint-esitys</vt:lpstr>
      <vt:lpstr>PowerPoint-esitys</vt:lpstr>
      <vt:lpstr>Tehtäviä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Moona Forssas</dc:creator>
  <cp:lastModifiedBy>Moona Forssas</cp:lastModifiedBy>
  <cp:revision>2</cp:revision>
  <dcterms:created xsi:type="dcterms:W3CDTF">2024-09-16T16:02:34Z</dcterms:created>
  <dcterms:modified xsi:type="dcterms:W3CDTF">2024-10-03T15:31:34Z</dcterms:modified>
</cp:coreProperties>
</file>