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2" r:id="rId3"/>
    <p:sldId id="272" r:id="rId4"/>
    <p:sldId id="257" r:id="rId5"/>
    <p:sldId id="266" r:id="rId6"/>
    <p:sldId id="264" r:id="rId7"/>
    <p:sldId id="263" r:id="rId8"/>
    <p:sldId id="259" r:id="rId9"/>
    <p:sldId id="260" r:id="rId10"/>
    <p:sldId id="267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5AA65F-3F55-884D-8A81-1FF2FAA6B81E}" v="39" dt="2024-10-02T11:42:43.2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0"/>
  </p:normalViewPr>
  <p:slideViewPr>
    <p:cSldViewPr snapToGrid="0">
      <p:cViewPr varScale="1">
        <p:scale>
          <a:sx n="107" d="100"/>
          <a:sy n="107" d="100"/>
        </p:scale>
        <p:origin x="73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C66060-9A96-E861-E972-4C898D7BF9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AD2A61C-32DE-57B0-14C0-3CDA446B39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C0CB4D0-4B20-4122-11B7-000DDAD5F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0BEE0-2381-434F-932B-12B1BEE61C21}" type="datetimeFigureOut">
              <a:rPr lang="fi-FI" smtClean="0"/>
              <a:t>2.10.2024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B0E169D-0A91-2EB5-C7FE-D6F8D4C6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C00E910-8AEF-2845-0289-84A76C62D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8E4F-B128-2846-B93F-8487DE72F5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5018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9B10FD-CEB5-BAD3-D674-2D96F3190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1F84EAC-0EBE-B5B2-CC62-A40491EE7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C0B6916-38E6-752D-56FE-7D89774DE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0BEE0-2381-434F-932B-12B1BEE61C21}" type="datetimeFigureOut">
              <a:rPr lang="fi-FI" smtClean="0"/>
              <a:t>2.10.2024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E1C8AC7-DF0C-2E3E-9F24-468583F21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A6B545B-1DDC-C07F-7BF0-38C7C677B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8E4F-B128-2846-B93F-8487DE72F5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0555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8320F5-79C1-C0A0-A039-661AA5960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71E0EC5-8553-8254-1AFB-3E6AD0F2ED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A789B28-D3F7-87EC-66FC-4CAFF6115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0BEE0-2381-434F-932B-12B1BEE61C21}" type="datetimeFigureOut">
              <a:rPr lang="fi-FI" smtClean="0"/>
              <a:t>2.10.2024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A34C534-454F-69F9-3205-646DEBC52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C10A3D4-4DD2-F867-0488-4F77AA557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8E4F-B128-2846-B93F-8487DE72F5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7907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4C8336-A5C3-8A03-9F91-515DD452D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1F11075-F7D8-76A3-1798-CC66B63723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6611D80-DE0A-43C6-9F63-D6A1842AD3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FAA69CC-A873-E738-75AF-8741EC08D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0BEE0-2381-434F-932B-12B1BEE61C21}" type="datetimeFigureOut">
              <a:rPr lang="fi-FI" smtClean="0"/>
              <a:t>2.10.2024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B4DC1C7-33D2-2354-3BA7-9B824F93D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E58A20B-21FC-6B4A-91F7-47E777AEA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8E4F-B128-2846-B93F-8487DE72F5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2227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7CF142-BC4B-4153-78F7-D54535893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133EB9F-BD84-1CDC-F3D2-1567631AA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AFFB410-FF7F-067F-E432-EEDF571FC6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E99A156-0103-B118-5E86-192D4310E3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07CD58F2-4141-F0F8-FFF4-4BFD247114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E2949BD6-F859-7C16-4E59-C727FEA06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0BEE0-2381-434F-932B-12B1BEE61C21}" type="datetimeFigureOut">
              <a:rPr lang="fi-FI" smtClean="0"/>
              <a:t>2.10.2024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6442F8EE-0182-63CB-45B0-3BF045B75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121AF0FA-E700-D900-21F9-ABF69CB5D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8E4F-B128-2846-B93F-8487DE72F5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2742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F30DA3-8139-D8ED-D4A1-8FCC6F89D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ED54EDD-F819-6FBD-55D6-929CFF35C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0BEE0-2381-434F-932B-12B1BEE61C21}" type="datetimeFigureOut">
              <a:rPr lang="fi-FI" smtClean="0"/>
              <a:t>2.10.2024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C6F3A0B-BBF3-45EB-4904-AE78DD911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E5FFDAA-38ED-9323-F292-B8321D9DE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8E4F-B128-2846-B93F-8487DE72F5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8978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1220289-F9C4-6D61-69F2-4A63E9708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0BEE0-2381-434F-932B-12B1BEE61C21}" type="datetimeFigureOut">
              <a:rPr lang="fi-FI" smtClean="0"/>
              <a:t>2.10.2024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F9385F18-D292-E068-D5B5-4732A7050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4031425-BF18-247D-4D71-C9187B64A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8E4F-B128-2846-B93F-8487DE72F5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70797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E1AD43-29CD-DE5D-6D7A-714A52DC3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E87C0D8-D97D-A2A6-714F-F2927694C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A1E8C42-66B2-54B4-0586-F5AA66327A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893E25B-0401-86DF-6706-57404DA51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0BEE0-2381-434F-932B-12B1BEE61C21}" type="datetimeFigureOut">
              <a:rPr lang="fi-FI" smtClean="0"/>
              <a:t>2.10.2024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C5AFAD1-B466-BF76-EA7B-1199CB2AA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FA3351F-9E4F-CC05-12AE-44EC79CFF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8E4F-B128-2846-B93F-8487DE72F5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266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D3B41C-5478-46E0-6881-44E7F992B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0C73AB5-BD47-8B59-FA2D-02DB10B1C5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624AE82-DE09-B602-D80B-85739BB0CD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33654A7-E850-E52C-EA4E-6D79574DB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0BEE0-2381-434F-932B-12B1BEE61C21}" type="datetimeFigureOut">
              <a:rPr lang="fi-FI" smtClean="0"/>
              <a:t>2.10.2024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78605AA-65AA-333F-FDB7-91B7CC367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DDB3258-D139-796F-E51C-2F5ECE111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8E4F-B128-2846-B93F-8487DE72F5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35779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0DA5AB-97F6-11A1-C1F0-D81AD56D0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0EB6128-A958-D05F-3438-28C48EF7F7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41BA931-5CF4-C88F-4F7E-9AE41E1B5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0BEE0-2381-434F-932B-12B1BEE61C21}" type="datetimeFigureOut">
              <a:rPr lang="fi-FI" smtClean="0"/>
              <a:t>2.10.2024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39E548A-C567-DD93-ADE7-4FAC53903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D1062EB-3F88-FE25-1380-99A982033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8E4F-B128-2846-B93F-8487DE72F5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73813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6A508562-EF81-4925-E97D-8A84FAB39C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12A6393-FDB6-0433-F66A-889E43621C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8D22F6B-93EB-9D53-8117-30C466202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0BEE0-2381-434F-932B-12B1BEE61C21}" type="datetimeFigureOut">
              <a:rPr lang="fi-FI" smtClean="0"/>
              <a:t>2.10.2024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69BF6C3-29CE-912A-4319-E0C61817D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5C97DE-78FD-24AC-CD4D-ECD48B429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8E4F-B128-2846-B93F-8487DE72F5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4799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2.10.2024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2.10.2024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2.10.2024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2.10.2024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2.10.2024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2.10.2024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2.10.2024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0761B49E-B706-90FD-7878-CE62F202E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E231DB5-3F2B-89B0-8218-0F9D2CBE2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A3E76ED-AA6B-B7D2-A419-F829E24C7E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F0BEE0-2381-434F-932B-12B1BEE61C21}" type="datetimeFigureOut">
              <a:rPr lang="fi-FI" smtClean="0"/>
              <a:t>2.10.2024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0C773CF-F4E0-9DA1-AD4C-16A96E2876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7E94DA0-9B32-0D29-A6FE-43AD45144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F28E4F-B128-2846-B93F-8487DE72F5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3583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09EE254-20FA-BF01-48EA-C0451D4A9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fi-FI" sz="4000">
                <a:solidFill>
                  <a:schemeClr val="bg1"/>
                </a:solidFill>
              </a:rPr>
              <a:t>Tänään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4429C05-A2F9-CB74-B376-11DA017B0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3959619"/>
          </a:xfrm>
        </p:spPr>
        <p:txBody>
          <a:bodyPr>
            <a:normAutofit/>
          </a:bodyPr>
          <a:lstStyle/>
          <a:p>
            <a:r>
              <a:rPr lang="fi-FI" sz="3600"/>
              <a:t>Biologinen tutkimus</a:t>
            </a:r>
          </a:p>
          <a:p>
            <a:r>
              <a:rPr lang="fi-FI" sz="3600"/>
              <a:t>Elämän tunnusmerkit</a:t>
            </a:r>
          </a:p>
          <a:p>
            <a:r>
              <a:rPr lang="fi-FI" sz="3600"/>
              <a:t>Elämän edellytykset</a:t>
            </a:r>
          </a:p>
        </p:txBody>
      </p:sp>
    </p:spTree>
    <p:extLst>
      <p:ext uri="{BB962C8B-B14F-4D97-AF65-F5344CB8AC3E}">
        <p14:creationId xmlns:p14="http://schemas.microsoft.com/office/powerpoint/2010/main" val="146344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23DB76-4283-B4DA-3481-2A8FC516C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91" y="0"/>
            <a:ext cx="10515600" cy="1325563"/>
          </a:xfrm>
        </p:spPr>
        <p:txBody>
          <a:bodyPr/>
          <a:lstStyle/>
          <a:p>
            <a:r>
              <a:rPr lang="fi-FI"/>
              <a:t>Biologian tutkimus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BF4B94C-96B4-22F8-15DA-279398C88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891" y="1551709"/>
            <a:ext cx="10771909" cy="4625254"/>
          </a:xfrm>
        </p:spPr>
        <p:txBody>
          <a:bodyPr/>
          <a:lstStyle/>
          <a:p>
            <a:r>
              <a:rPr lang="fi-FI"/>
              <a:t>Etsikää ajankohtainen biologian alan tutkimus</a:t>
            </a:r>
          </a:p>
          <a:p>
            <a:pPr lvl="1"/>
            <a:r>
              <a:rPr lang="fi-FI"/>
              <a:t>Voi olla esim. uutisartikkeli tehdystä tutkimuksesta</a:t>
            </a:r>
          </a:p>
          <a:p>
            <a:pPr lvl="1"/>
            <a:endParaRPr lang="fi-FI"/>
          </a:p>
          <a:p>
            <a:pPr marL="514350" indent="-514350">
              <a:buFont typeface="+mj-lt"/>
              <a:buAutoNum type="arabicPeriod"/>
            </a:pPr>
            <a:r>
              <a:rPr lang="fi-FI"/>
              <a:t>Mitä on tutkittu?</a:t>
            </a:r>
          </a:p>
          <a:p>
            <a:pPr marL="514350" indent="-514350">
              <a:buFont typeface="+mj-lt"/>
              <a:buAutoNum type="arabicPeriod"/>
            </a:pPr>
            <a:r>
              <a:rPr lang="fi-FI"/>
              <a:t>Milloin ja missä tutkimus on tehty?</a:t>
            </a:r>
          </a:p>
          <a:p>
            <a:pPr marL="514350" indent="-514350">
              <a:buFont typeface="+mj-lt"/>
              <a:buAutoNum type="arabicPeriod"/>
            </a:pPr>
            <a:r>
              <a:rPr lang="fi-FI"/>
              <a:t>Mitkä olivat tulokset?</a:t>
            </a:r>
          </a:p>
          <a:p>
            <a:pPr marL="514350" indent="-514350">
              <a:buFont typeface="+mj-lt"/>
              <a:buAutoNum type="arabicPeriod"/>
            </a:pPr>
            <a:r>
              <a:rPr lang="fi-FI"/>
              <a:t>Millaisia johtopäätöksiä tuloksista saatiin?</a:t>
            </a:r>
          </a:p>
        </p:txBody>
      </p:sp>
    </p:spTree>
    <p:extLst>
      <p:ext uri="{BB962C8B-B14F-4D97-AF65-F5344CB8AC3E}">
        <p14:creationId xmlns:p14="http://schemas.microsoft.com/office/powerpoint/2010/main" val="936187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5B33F63E-0EAF-96B5-D23E-AC12864DE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896" y="266786"/>
            <a:ext cx="7756208" cy="632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C3FF327B-A5A7-E062-53A1-9D91E5059F56}"/>
              </a:ext>
            </a:extLst>
          </p:cNvPr>
          <p:cNvSpPr txBox="1"/>
          <p:nvPr/>
        </p:nvSpPr>
        <p:spPr>
          <a:xfrm>
            <a:off x="1233298" y="-257176"/>
            <a:ext cx="788917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2800">
              <a:latin typeface="Aptos" panose="020B0004020202020204" pitchFamily="34" charset="0"/>
            </a:endParaRPr>
          </a:p>
          <a:p>
            <a:pPr algn="ctr"/>
            <a:r>
              <a:rPr lang="fi-FI" sz="3200" b="0" u="none" strike="noStrike">
                <a:solidFill>
                  <a:srgbClr val="0E0E0F"/>
                </a:solidFill>
                <a:effectLst/>
                <a:latin typeface="Aptos" panose="020B0004020202020204" pitchFamily="34" charset="0"/>
              </a:rPr>
              <a:t>Miten ulkoavaruuden henkilö voi päätellä, että auto ei ole elävä eliö, mutta sen sijaan ihminen, koira ja kasvi ovat?</a:t>
            </a:r>
            <a:endParaRPr lang="fi-FI" sz="3200">
              <a:latin typeface="Aptos" panose="020B0004020202020204" pitchFamily="34" charset="0"/>
            </a:endParaRP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1840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8FD0A8F-CA7B-402E-3EEE-2ED3A47A2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fi-FI" sz="4000">
                <a:solidFill>
                  <a:schemeClr val="bg1"/>
                </a:solidFill>
              </a:rPr>
              <a:t>Elämän tunnusmerkit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8115D48-1307-9BEE-ACC8-BF8D8377F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736" y="2192630"/>
            <a:ext cx="11082528" cy="4847242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/>
              <a:t>Järjestyneisyys</a:t>
            </a:r>
          </a:p>
          <a:p>
            <a:pPr lvl="1"/>
            <a:r>
              <a:rPr lang="fi-FI" sz="2800"/>
              <a:t>Elämän eri organisaatiotasot</a:t>
            </a:r>
          </a:p>
          <a:p>
            <a:pPr marL="514350" indent="-514350">
              <a:buFont typeface="+mj-lt"/>
              <a:buAutoNum type="arabicPeriod"/>
            </a:pPr>
            <a:r>
              <a:rPr lang="fi-FI"/>
              <a:t>Solurakenne</a:t>
            </a:r>
          </a:p>
          <a:p>
            <a:pPr lvl="1"/>
            <a:r>
              <a:rPr lang="fi-FI" sz="2800"/>
              <a:t>Solu on elämän perusyksikkö</a:t>
            </a:r>
          </a:p>
          <a:p>
            <a:pPr lvl="1"/>
            <a:r>
              <a:rPr lang="fi-FI" sz="2800"/>
              <a:t>Solut voivat olla rakenteeltaan erilaisia, mutta aineenvaihduntareaktiot ovat samankaltaisia.</a:t>
            </a:r>
          </a:p>
          <a:p>
            <a:pPr lvl="1"/>
            <a:r>
              <a:rPr lang="fi-FI" sz="2800"/>
              <a:t>Solujen määrä vaihtelee eliölajeittain</a:t>
            </a:r>
          </a:p>
          <a:p>
            <a:pPr marL="514350" indent="-514350">
              <a:buFont typeface="+mj-lt"/>
              <a:buAutoNum type="arabicPeriod"/>
            </a:pPr>
            <a:r>
              <a:rPr lang="fi-FI"/>
              <a:t>Samankaltaiset kemialliset ominaisuudet</a:t>
            </a:r>
          </a:p>
          <a:p>
            <a:pPr lvl="1"/>
            <a:r>
              <a:rPr lang="fi-FI" sz="2800"/>
              <a:t>Kaikista eliöistä löytyvät samat alkuaineet, epäorgaaniset aineet ja orgaaniset yhdisteet</a:t>
            </a:r>
          </a:p>
          <a:p>
            <a:pPr lvl="1"/>
            <a:r>
              <a:rPr lang="fi-FI" sz="2800"/>
              <a:t>Hiili elämän kannalta tärkein alkuaine</a:t>
            </a:r>
          </a:p>
        </p:txBody>
      </p:sp>
    </p:spTree>
    <p:extLst>
      <p:ext uri="{BB962C8B-B14F-4D97-AF65-F5344CB8AC3E}">
        <p14:creationId xmlns:p14="http://schemas.microsoft.com/office/powerpoint/2010/main" val="426447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72F0644-B923-FFE5-3194-961C70EDE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185738"/>
            <a:ext cx="11787186" cy="6286500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fi-FI" sz="3200"/>
              <a:t>Informaatiota sisältävät makromolekyylit, kuten DNA</a:t>
            </a:r>
          </a:p>
          <a:p>
            <a:pPr lvl="1"/>
            <a:r>
              <a:rPr lang="fi-FI" sz="2800"/>
              <a:t>Geenit sisältävät informaation solujen toimintaan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fi-FI" sz="3200"/>
              <a:t>Lisääntyminen</a:t>
            </a:r>
          </a:p>
          <a:p>
            <a:pPr lvl="1"/>
            <a:r>
              <a:rPr lang="fi-FI" sz="2800"/>
              <a:t>Geenien sisältämä informaatio siirtyy seuraavalle sukupolvelle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fi-FI" sz="3200"/>
              <a:t>Elinkaari</a:t>
            </a:r>
          </a:p>
          <a:p>
            <a:pPr lvl="1"/>
            <a:r>
              <a:rPr lang="fi-FI" sz="2800"/>
              <a:t>Syntyminen </a:t>
            </a:r>
            <a:r>
              <a:rPr lang="fi-FI" sz="2800">
                <a:sym typeface="Wingdings" pitchFamily="2" charset="2"/>
              </a:rPr>
              <a:t> </a:t>
            </a:r>
            <a:r>
              <a:rPr lang="fi-FI" sz="2800"/>
              <a:t> kasvaminen </a:t>
            </a:r>
            <a:r>
              <a:rPr lang="fi-FI" sz="2800">
                <a:sym typeface="Wingdings" pitchFamily="2" charset="2"/>
              </a:rPr>
              <a:t></a:t>
            </a:r>
            <a:r>
              <a:rPr lang="fi-FI" sz="2800"/>
              <a:t> kuoleminen</a:t>
            </a:r>
          </a:p>
          <a:p>
            <a:pPr lvl="1"/>
            <a:r>
              <a:rPr lang="fi-FI" sz="2800"/>
              <a:t>Erot pituudessa vaihtelevat huomattavasti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fi-FI" sz="3200"/>
              <a:t>Aineenvaihdunta ja energiantarve</a:t>
            </a:r>
          </a:p>
          <a:p>
            <a:pPr lvl="1"/>
            <a:r>
              <a:rPr lang="fi-FI" sz="2800"/>
              <a:t>Aineita tarvitaan rakennusaineiksi, energianlähteiksi ja järjestyneisyyden ylläpitoon</a:t>
            </a:r>
          </a:p>
          <a:p>
            <a:pPr marL="457200" lvl="1" indent="0">
              <a:buNone/>
            </a:pPr>
            <a:endParaRPr lang="fi-FI" sz="2800"/>
          </a:p>
          <a:p>
            <a:pPr lvl="1"/>
            <a:endParaRPr lang="fi-FI" sz="2800"/>
          </a:p>
          <a:p>
            <a:pPr lvl="1"/>
            <a:endParaRPr lang="fi-FI"/>
          </a:p>
          <a:p>
            <a:pPr lvl="1"/>
            <a:endParaRPr lang="fi-FI"/>
          </a:p>
          <a:p>
            <a:pPr lvl="1"/>
            <a:endParaRPr lang="fi-FI"/>
          </a:p>
          <a:p>
            <a:pPr lvl="1"/>
            <a:endParaRPr lang="fi-FI"/>
          </a:p>
          <a:p>
            <a:pPr lvl="1"/>
            <a:endParaRPr lang="fi-FI"/>
          </a:p>
          <a:p>
            <a:endParaRPr lang="fi-FI"/>
          </a:p>
        </p:txBody>
      </p:sp>
      <p:pic>
        <p:nvPicPr>
          <p:cNvPr id="5" name="Kuva 4" descr="DNA-helix abstraktissa muodossa">
            <a:extLst>
              <a:ext uri="{FF2B5EF4-FFF2-40B4-BE49-F238E27FC236}">
                <a16:creationId xmlns:a16="http://schemas.microsoft.com/office/drawing/2014/main" id="{6957AEDF-CF38-1FF4-3ED0-C41E09377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9175740" y="2925776"/>
            <a:ext cx="3341520" cy="2004824"/>
          </a:xfrm>
          <a:prstGeom prst="rect">
            <a:avLst/>
          </a:prstGeom>
        </p:spPr>
      </p:pic>
      <p:pic>
        <p:nvPicPr>
          <p:cNvPr id="7" name="Kuva 6" descr="Mehiläinen varastoimassa hunajakennoon">
            <a:extLst>
              <a:ext uri="{FF2B5EF4-FFF2-40B4-BE49-F238E27FC236}">
                <a16:creationId xmlns:a16="http://schemas.microsoft.com/office/drawing/2014/main" id="{9B4409C8-C97C-0ADF-628D-3897248AD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371" y="4855334"/>
            <a:ext cx="2981591" cy="198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63360-C618-8E22-58DB-EE2BCA47B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07174"/>
            <a:ext cx="11564112" cy="4491418"/>
          </a:xfrm>
        </p:spPr>
        <p:txBody>
          <a:bodyPr/>
          <a:lstStyle/>
          <a:p>
            <a:pPr marL="514350" indent="-514350">
              <a:buFont typeface="+mj-lt"/>
              <a:buAutoNum type="arabicPeriod" startAt="8"/>
            </a:pPr>
            <a:r>
              <a:rPr lang="fi-FI" sz="3200" err="1"/>
              <a:t>Homeostasia</a:t>
            </a:r>
            <a:r>
              <a:rPr lang="fi-FI" sz="3200"/>
              <a:t>, eli sisäinen tasapainotila</a:t>
            </a:r>
          </a:p>
          <a:p>
            <a:pPr lvl="1"/>
            <a:r>
              <a:rPr lang="fi-FI" sz="2800"/>
              <a:t>Esim. lämmönsäätely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fi-FI" sz="3200"/>
              <a:t>Reagointi</a:t>
            </a:r>
          </a:p>
          <a:p>
            <a:pPr lvl="1"/>
            <a:r>
              <a:rPr lang="fi-FI" sz="2800"/>
              <a:t>Tiedon saanti ympäristöstä ja reagointi tarpeen mukaisesti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fi-FI" sz="3200"/>
              <a:t> Evoluutio eli lajinkehitys</a:t>
            </a:r>
          </a:p>
          <a:p>
            <a:pPr lvl="1"/>
            <a:r>
              <a:rPr lang="fi-FI" sz="2800"/>
              <a:t>Sukupolvien aikana tapahtuva kehitys</a:t>
            </a:r>
          </a:p>
          <a:p>
            <a:pPr lvl="1"/>
            <a:r>
              <a:rPr lang="fi-FI" sz="2800"/>
              <a:t>Geeneissä tapahtuu muutoksia </a:t>
            </a:r>
            <a:r>
              <a:rPr lang="fi-FI" sz="2800">
                <a:sym typeface="Wingdings" pitchFamily="2" charset="2"/>
              </a:rPr>
              <a:t> </a:t>
            </a:r>
            <a:r>
              <a:rPr lang="fi-FI" sz="2800" b="1">
                <a:sym typeface="Wingdings" pitchFamily="2" charset="2"/>
              </a:rPr>
              <a:t>uusia alleeleja </a:t>
            </a:r>
            <a:r>
              <a:rPr lang="fi-FI" sz="2800">
                <a:sym typeface="Wingdings" pitchFamily="2" charset="2"/>
              </a:rPr>
              <a:t>eli saman geenin eri muotoja  sopeutuminen ympäristöoloihin ja ympäristön muutoksiin</a:t>
            </a:r>
          </a:p>
          <a:p>
            <a:pPr lvl="1"/>
            <a:endParaRPr lang="fi-FI" sz="2800"/>
          </a:p>
          <a:p>
            <a:pPr lvl="1"/>
            <a:endParaRPr lang="fi-FI"/>
          </a:p>
          <a:p>
            <a:pPr lvl="1"/>
            <a:endParaRPr lang="fi-FI"/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244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A18368-13FA-415D-D769-62280F5FA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9816" y="-332836"/>
            <a:ext cx="5730240" cy="1490122"/>
          </a:xfrm>
        </p:spPr>
        <p:txBody>
          <a:bodyPr/>
          <a:lstStyle/>
          <a:p>
            <a:r>
              <a:rPr lang="fi-FI"/>
              <a:t>Elämän edellytykset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7690DBF-5614-7DCB-89B0-C5F4F1A05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885" y="949149"/>
            <a:ext cx="6042448" cy="57903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3200"/>
              <a:t>Valo ja lämpöenergia</a:t>
            </a:r>
          </a:p>
          <a:p>
            <a:pPr lvl="1"/>
            <a:r>
              <a:rPr lang="fi-FI" sz="2800">
                <a:latin typeface="Aptos" panose="020B0004020202020204" pitchFamily="34" charset="0"/>
              </a:rPr>
              <a:t>Lähes kaikki eliöiden käyttämä energia on peräisin Auringosta</a:t>
            </a:r>
          </a:p>
          <a:p>
            <a:pPr lvl="1"/>
            <a:r>
              <a:rPr lang="fi-FI" sz="2800" b="0" i="0" u="none">
                <a:latin typeface="Aptos" panose="020B0004020202020204" pitchFamily="34" charset="0"/>
              </a:rPr>
              <a:t>Tuottajat, kuten kasvit, sitovat energiaa näkyvästä valosta fotosynteesillä</a:t>
            </a:r>
            <a:r>
              <a:rPr lang="fi-FI" sz="2800" b="0" i="0">
                <a:latin typeface="Aptos" panose="020B0004020202020204" pitchFamily="34" charset="0"/>
              </a:rPr>
              <a:t>​</a:t>
            </a:r>
            <a:endParaRPr lang="en-US" sz="2800">
              <a:latin typeface="Aptos" panose="020B0004020202020204" pitchFamily="34" charset="0"/>
            </a:endParaRPr>
          </a:p>
          <a:p>
            <a:pPr lvl="1"/>
            <a:r>
              <a:rPr lang="fi-FI" sz="2800" b="0" i="0" u="none">
                <a:latin typeface="Aptos" panose="020B0004020202020204" pitchFamily="34" charset="0"/>
              </a:rPr>
              <a:t>Kuluttajat, kuten eläimet, ovat riippuvaisia fotosynteesiin kykenevien eliöiden tuottamasta hapesta ja sokereista</a:t>
            </a:r>
            <a:r>
              <a:rPr lang="fi-FI" sz="2800" b="0" i="0">
                <a:latin typeface="Aptos" panose="020B0004020202020204" pitchFamily="34" charset="0"/>
              </a:rPr>
              <a:t>​</a:t>
            </a:r>
          </a:p>
          <a:p>
            <a:pPr lvl="1"/>
            <a:r>
              <a:rPr lang="en-US" sz="2800" err="1">
                <a:latin typeface="Aptos" panose="020B0004020202020204" pitchFamily="34" charset="0"/>
              </a:rPr>
              <a:t>Auringon</a:t>
            </a:r>
            <a:r>
              <a:rPr lang="en-US" sz="2800">
                <a:latin typeface="Aptos" panose="020B0004020202020204" pitchFamily="34" charset="0"/>
              </a:rPr>
              <a:t> lämpösäteily </a:t>
            </a:r>
            <a:r>
              <a:rPr lang="en-US" sz="2800" err="1">
                <a:latin typeface="Aptos" panose="020B0004020202020204" pitchFamily="34" charset="0"/>
              </a:rPr>
              <a:t>yhdessä</a:t>
            </a:r>
            <a:r>
              <a:rPr lang="en-US" sz="2800">
                <a:latin typeface="Aptos" panose="020B0004020202020204" pitchFamily="34" charset="0"/>
              </a:rPr>
              <a:t> </a:t>
            </a:r>
            <a:r>
              <a:rPr lang="en-US" sz="2800" err="1">
                <a:latin typeface="Aptos" panose="020B0004020202020204" pitchFamily="34" charset="0"/>
              </a:rPr>
              <a:t>ilmakehän</a:t>
            </a:r>
            <a:r>
              <a:rPr lang="en-US" sz="2800">
                <a:latin typeface="Aptos" panose="020B0004020202020204" pitchFamily="34" charset="0"/>
              </a:rPr>
              <a:t> </a:t>
            </a:r>
            <a:r>
              <a:rPr lang="en-US" sz="2800" err="1">
                <a:latin typeface="Aptos" panose="020B0004020202020204" pitchFamily="34" charset="0"/>
              </a:rPr>
              <a:t>kanssa</a:t>
            </a:r>
            <a:r>
              <a:rPr lang="en-US" sz="2800">
                <a:latin typeface="Aptos" panose="020B0004020202020204" pitchFamily="34" charset="0"/>
              </a:rPr>
              <a:t> </a:t>
            </a:r>
            <a:r>
              <a:rPr lang="en-US" sz="2800" err="1">
                <a:latin typeface="Aptos" panose="020B0004020202020204" pitchFamily="34" charset="0"/>
              </a:rPr>
              <a:t>luo</a:t>
            </a:r>
            <a:r>
              <a:rPr lang="en-US" sz="2800">
                <a:latin typeface="Aptos" panose="020B0004020202020204" pitchFamily="34" charset="0"/>
              </a:rPr>
              <a:t> </a:t>
            </a:r>
            <a:r>
              <a:rPr lang="en-US" sz="2800" err="1">
                <a:latin typeface="Aptos" panose="020B0004020202020204" pitchFamily="34" charset="0"/>
              </a:rPr>
              <a:t>elämälle</a:t>
            </a:r>
            <a:r>
              <a:rPr lang="en-US" sz="2800">
                <a:latin typeface="Aptos" panose="020B0004020202020204" pitchFamily="34" charset="0"/>
              </a:rPr>
              <a:t> </a:t>
            </a:r>
            <a:r>
              <a:rPr lang="en-US" sz="2800" err="1">
                <a:latin typeface="Aptos" panose="020B0004020202020204" pitchFamily="34" charset="0"/>
              </a:rPr>
              <a:t>sopivat</a:t>
            </a:r>
            <a:r>
              <a:rPr lang="en-US" sz="2800">
                <a:latin typeface="Aptos" panose="020B0004020202020204" pitchFamily="34" charset="0"/>
              </a:rPr>
              <a:t> </a:t>
            </a:r>
            <a:r>
              <a:rPr lang="en-US" sz="2800" err="1">
                <a:latin typeface="Aptos" panose="020B0004020202020204" pitchFamily="34" charset="0"/>
              </a:rPr>
              <a:t>olosuhteet</a:t>
            </a:r>
            <a:r>
              <a:rPr lang="en-US" sz="2800">
                <a:latin typeface="Aptos" panose="020B0004020202020204" pitchFamily="34" charset="0"/>
              </a:rPr>
              <a:t> </a:t>
            </a:r>
            <a:r>
              <a:rPr lang="en-US" sz="2800" err="1">
                <a:latin typeface="Aptos" panose="020B0004020202020204" pitchFamily="34" charset="0"/>
              </a:rPr>
              <a:t>maapallolle</a:t>
            </a:r>
            <a:endParaRPr lang="en-US" sz="2800">
              <a:latin typeface="Aptos" panose="020B0004020202020204" pitchFamily="34" charset="0"/>
            </a:endParaRPr>
          </a:p>
          <a:p>
            <a:pPr lvl="1"/>
            <a:endParaRPr lang="fi-FI"/>
          </a:p>
        </p:txBody>
      </p:sp>
      <p:pic>
        <p:nvPicPr>
          <p:cNvPr id="6" name="Kuva 5" descr="Kuva, joka sisältää kohteen teksti, kuvakaappaus, viiva, Fontti&#10;&#10;Kuvaus luotu automaattisesti">
            <a:extLst>
              <a:ext uri="{FF2B5EF4-FFF2-40B4-BE49-F238E27FC236}">
                <a16:creationId xmlns:a16="http://schemas.microsoft.com/office/drawing/2014/main" id="{4080EFC1-3969-B2BA-387B-48F3D60349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1878773"/>
            <a:ext cx="5730240" cy="296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70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BF31445-1143-AAB0-8E42-320548199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648" y="140208"/>
            <a:ext cx="7440169" cy="6577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3600"/>
              <a:t>Vesi</a:t>
            </a:r>
          </a:p>
          <a:p>
            <a:pPr marL="0" indent="0">
              <a:buNone/>
            </a:pPr>
            <a:endParaRPr lang="fi-FI" sz="3600"/>
          </a:p>
          <a:p>
            <a:r>
              <a:rPr lang="fi-FI" sz="3200" b="0" i="0" u="none">
                <a:solidFill>
                  <a:schemeClr val="tx1"/>
                </a:solidFill>
                <a:latin typeface="Aptos" panose="020B0004020202020204" pitchFamily="34" charset="0"/>
              </a:rPr>
              <a:t>Vedellä on erityiset fysikaaliset ja kemialliset ominaisuudet, mikä tekee siitä elämälle elintärkeän:</a:t>
            </a:r>
            <a:r>
              <a:rPr lang="fi-FI" sz="3200" b="0" i="0">
                <a:solidFill>
                  <a:schemeClr val="tx1"/>
                </a:solidFill>
                <a:latin typeface="Aptos" panose="020B0004020202020204" pitchFamily="34" charset="0"/>
              </a:rPr>
              <a:t>​</a:t>
            </a:r>
          </a:p>
          <a:p>
            <a:pPr lvl="1"/>
            <a:r>
              <a:rPr lang="fi-FI" sz="3200" b="0" i="0" u="none">
                <a:latin typeface="Aptos" panose="020B0004020202020204" pitchFamily="34" charset="0"/>
              </a:rPr>
              <a:t>suuri ominaislämpökapasiteetti</a:t>
            </a:r>
            <a:r>
              <a:rPr lang="en-US" sz="3200" b="0" i="0">
                <a:latin typeface="Aptos" panose="020B0004020202020204" pitchFamily="34" charset="0"/>
              </a:rPr>
              <a:t>​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Aptos" panose="020B0004020202020204" pitchFamily="34" charset="0"/>
            </a:endParaRPr>
          </a:p>
          <a:p>
            <a:pPr lvl="2"/>
            <a:r>
              <a:rPr lang="fi-FI" sz="2800">
                <a:latin typeface="Aptos" panose="020B0004020202020204" pitchFamily="34" charset="0"/>
              </a:rPr>
              <a:t>p</a:t>
            </a:r>
            <a:r>
              <a:rPr lang="fi-FI" sz="2800" b="0" i="0" u="none">
                <a:latin typeface="Aptos" panose="020B0004020202020204" pitchFamily="34" charset="0"/>
              </a:rPr>
              <a:t>ystyy sitomaan ja luovuttamaan paljon lämpöenergiaa ilman, että sen lämpötila huomattavasti muuttuu</a:t>
            </a:r>
            <a:r>
              <a:rPr lang="en-US" sz="2800" b="0" i="0">
                <a:latin typeface="Aptos" panose="020B0004020202020204" pitchFamily="34" charset="0"/>
              </a:rPr>
              <a:t>​</a:t>
            </a:r>
          </a:p>
          <a:p>
            <a:pPr lvl="1"/>
            <a:r>
              <a:rPr lang="fi-FI" sz="3200" b="0" i="0" u="none">
                <a:latin typeface="Aptos" panose="020B0004020202020204" pitchFamily="34" charset="0"/>
              </a:rPr>
              <a:t>hyvä liuotin</a:t>
            </a:r>
            <a:r>
              <a:rPr lang="en-US" sz="3200" b="0" i="0">
                <a:latin typeface="Aptos" panose="020B0004020202020204" pitchFamily="34" charset="0"/>
              </a:rPr>
              <a:t>​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Aptos" panose="020B0004020202020204" pitchFamily="34" charset="0"/>
            </a:endParaRPr>
          </a:p>
          <a:p>
            <a:pPr lvl="2"/>
            <a:r>
              <a:rPr lang="fi-FI" sz="2800" b="0" i="0" u="none">
                <a:latin typeface="Aptos" panose="020B0004020202020204" pitchFamily="34" charset="0"/>
              </a:rPr>
              <a:t>elämälle välttämättömät kemialliset reaktiot tapahtuvat vedessä</a:t>
            </a:r>
            <a:r>
              <a:rPr lang="en-US" sz="2800" b="0" i="0">
                <a:latin typeface="Aptos" panose="020B0004020202020204" pitchFamily="34" charset="0"/>
              </a:rPr>
              <a:t>​</a:t>
            </a:r>
          </a:p>
          <a:p>
            <a:pPr lvl="1"/>
            <a:endParaRPr lang="en-US">
              <a:solidFill>
                <a:schemeClr val="tx1"/>
              </a:solidFill>
              <a:latin typeface="Aptos" panose="020B0004020202020204" pitchFamily="34" charset="0"/>
            </a:endParaRPr>
          </a:p>
          <a:p>
            <a:endParaRPr lang="fi-FI"/>
          </a:p>
        </p:txBody>
      </p:sp>
      <p:pic>
        <p:nvPicPr>
          <p:cNvPr id="2" name="Kuva 1" descr="Kuva, joka sisältää kohteen teksti, kuvakaappaus, Fontti, numero&#10;&#10;Kuvaus luotu automaattisesti">
            <a:extLst>
              <a:ext uri="{FF2B5EF4-FFF2-40B4-BE49-F238E27FC236}">
                <a16:creationId xmlns:a16="http://schemas.microsoft.com/office/drawing/2014/main" id="{145ECBB5-B094-0D65-8FF6-822DE3B3C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27629"/>
            <a:ext cx="4191000" cy="683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05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0618903-827E-A331-175A-A46048482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267" y="406400"/>
            <a:ext cx="10913533" cy="5770563"/>
          </a:xfrm>
        </p:spPr>
        <p:txBody>
          <a:bodyPr/>
          <a:lstStyle/>
          <a:p>
            <a:r>
              <a:rPr lang="fi-FI" sz="3200"/>
              <a:t>Sopiva paine</a:t>
            </a:r>
          </a:p>
          <a:p>
            <a:pPr lvl="1"/>
            <a:r>
              <a:rPr lang="fi-FI" sz="2800"/>
              <a:t>Merenpinnan alapuolella &gt; merenpinnan tason yläpuolella</a:t>
            </a:r>
          </a:p>
          <a:p>
            <a:r>
              <a:rPr lang="fi-FI" sz="3200"/>
              <a:t>Sopiva happamuus, eli pH</a:t>
            </a:r>
          </a:p>
          <a:p>
            <a:pPr lvl="1"/>
            <a:r>
              <a:rPr lang="fi-FI" sz="2800"/>
              <a:t>Solujen aineenvaihduntareaktiot tapahtuu tiettyjen pH-arvojen rajoissa</a:t>
            </a:r>
          </a:p>
          <a:p>
            <a:r>
              <a:rPr lang="fi-FI" sz="3200"/>
              <a:t>Sopiva suolapitoisuus</a:t>
            </a:r>
          </a:p>
          <a:p>
            <a:pPr lvl="1"/>
            <a:r>
              <a:rPr lang="fi-FI" sz="2800"/>
              <a:t>Solujen nestetasapaino</a:t>
            </a:r>
          </a:p>
          <a:p>
            <a:pPr lvl="1"/>
            <a:endParaRPr lang="fi-FI"/>
          </a:p>
        </p:txBody>
      </p:sp>
      <p:pic>
        <p:nvPicPr>
          <p:cNvPr id="5" name="Kuva 4" descr="Kuva, joka sisältää kohteen kala, Meribiologia, Kalatuotteet, akvaario&#10;&#10;Kuvaus luotu automaattisesti">
            <a:extLst>
              <a:ext uri="{FF2B5EF4-FFF2-40B4-BE49-F238E27FC236}">
                <a16:creationId xmlns:a16="http://schemas.microsoft.com/office/drawing/2014/main" id="{5BBE6B02-8625-738F-7414-932DD7983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327" y="3949700"/>
            <a:ext cx="2946400" cy="2501900"/>
          </a:xfrm>
          <a:prstGeom prst="rect">
            <a:avLst/>
          </a:prstGeom>
        </p:spPr>
      </p:pic>
      <p:pic>
        <p:nvPicPr>
          <p:cNvPr id="7" name="Kuva 6" descr="Kuva, joka sisältää kohteen vesi, urheilu, uinti, piha-&#10;&#10;Kuvaus luotu automaattisesti">
            <a:extLst>
              <a:ext uri="{FF2B5EF4-FFF2-40B4-BE49-F238E27FC236}">
                <a16:creationId xmlns:a16="http://schemas.microsoft.com/office/drawing/2014/main" id="{11D45B2E-7553-C513-8CDC-FA860838C0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09" y="2954759"/>
            <a:ext cx="4562764" cy="267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45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297</Words>
  <Application>Microsoft Macintosh PowerPoint</Application>
  <PresentationFormat>Laajakuva</PresentationFormat>
  <Paragraphs>67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9</vt:i4>
      </vt:variant>
    </vt:vector>
  </HeadingPairs>
  <TitlesOfParts>
    <vt:vector size="15" baseType="lpstr">
      <vt:lpstr>Aptos</vt:lpstr>
      <vt:lpstr>Aptos Display</vt:lpstr>
      <vt:lpstr>Arial</vt:lpstr>
      <vt:lpstr>Wingdings</vt:lpstr>
      <vt:lpstr>Office-teema</vt:lpstr>
      <vt:lpstr>1_Office-teema</vt:lpstr>
      <vt:lpstr>Tänään</vt:lpstr>
      <vt:lpstr>Biologian tutkimus</vt:lpstr>
      <vt:lpstr>PowerPoint-esitys</vt:lpstr>
      <vt:lpstr>Elämän tunnusmerkit</vt:lpstr>
      <vt:lpstr>PowerPoint-esitys</vt:lpstr>
      <vt:lpstr>PowerPoint-esitys</vt:lpstr>
      <vt:lpstr>Elämän edellytykset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Forssas Moona Maarit</cp:lastModifiedBy>
  <cp:revision>2</cp:revision>
  <dcterms:created xsi:type="dcterms:W3CDTF">2024-10-01T08:50:35Z</dcterms:created>
  <dcterms:modified xsi:type="dcterms:W3CDTF">2024-10-02T11:50:55Z</dcterms:modified>
</cp:coreProperties>
</file>