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64" r:id="rId4"/>
    <p:sldId id="286" r:id="rId5"/>
    <p:sldId id="260" r:id="rId6"/>
    <p:sldId id="292" r:id="rId7"/>
    <p:sldId id="290" r:id="rId8"/>
    <p:sldId id="304" r:id="rId9"/>
    <p:sldId id="302" r:id="rId10"/>
    <p:sldId id="293" r:id="rId11"/>
    <p:sldId id="297" r:id="rId12"/>
    <p:sldId id="296" r:id="rId13"/>
    <p:sldId id="303" r:id="rId14"/>
    <p:sldId id="288" r:id="rId15"/>
    <p:sldId id="301" r:id="rId16"/>
    <p:sldId id="294" r:id="rId17"/>
    <p:sldId id="298" r:id="rId18"/>
    <p:sldId id="305" r:id="rId19"/>
    <p:sldId id="262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1A1F9-4431-0341-86F4-ABC7C0834D73}" v="335" dt="2024-11-14T09:03:34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0"/>
  </p:normalViewPr>
  <p:slideViewPr>
    <p:cSldViewPr snapToGrid="0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22766C-3522-9C3B-D78D-47EE61E5C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BBFA8D2-8A65-34AA-6EA1-8E4360B16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3B4CD5-FEDE-09D2-F328-A3634B34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8B8973-86E0-3881-E555-9A36BDA9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D791FC-DDE3-0A83-2834-D94CBAB8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764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D8AEAE-2EF4-7414-5D55-6B2F4ECF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FC1548B-9C74-FC0B-A33A-34973ADE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CDC3BA-C863-C504-B7A4-BF97CF5F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49DC7C6-84AD-6441-0F43-3EFE5759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133818-D575-4A33-31B1-65EAACEE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872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91A5324-413D-0DF3-9978-271A0BA50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F3E00A8-1978-D77C-42FE-901C9E88F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FF7F2-AF8A-BC27-244C-598A8D09E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510F20C-7358-2305-2BD1-A51DB29F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B539714-9FAF-C41B-A762-EAFEE932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362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2C724A-129D-6246-E6CE-D70F9AFF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43CC27-AF48-1A3F-8E5C-07F5BE9A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74EF3C-2931-0253-C547-8AF1A67E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FBA758-5E6A-4F7B-600E-55E365D5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F54230-C090-7F14-2DF2-EC60D138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594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98F034-D679-3780-9B48-73117ED8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9ECD19-3C0F-5A3D-A414-FC076454C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CBDC4B-7ED4-7BAF-0A7F-216171F9B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86FBF8-1B4A-950E-21FE-4A31BF08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D5275D5-FAEA-630B-7F70-3DFC7053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850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FDFC37-CED2-0836-4C3F-E59EBBD5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5CE988-7CFA-3BD6-D11C-A63739F2E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11D8E42-934A-2F13-8F21-1A6CB5C50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DFDEEB7-D0A8-5703-B46E-F5BDD85A1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4F69E1B-F9DC-3761-A42C-741C6140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7D1395A-9295-2935-894F-863B9B77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006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020C12-4E1D-F75F-7D15-1B0852DE2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D63045E-7AA6-A67D-2848-653B0A8BA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1E4D76D-80CD-3984-3345-AB9396FA7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D9919C4-B5CD-A342-E6FF-93D85885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BE385A2-DD45-D751-4E90-715F84B22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938FEA7-6072-1308-7E78-482D4F35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217E318-900E-AB47-7F8C-AEA197E51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F52C377-6688-CD46-A864-EB1D5E77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998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F2E5BF-429B-E6E2-718B-393943F1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84D33C7-10F5-0EAD-D4C6-EE1D75EA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B91760-B540-CAAE-8AFE-943DFEF3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F1664B4-49DF-9308-2130-281C6BA2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679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1AF0B0-045E-0ED1-69A0-633D0D45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4E1982A-E531-E22C-38B9-C22ADDCB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0062B50-4AE3-4C30-8564-D4F6C5FB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266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981279-0878-E80C-8DF2-A19E6241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4FDAE3-7F16-9A17-8ADF-E7B221E83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A1005F2-0F98-D6E9-EBCF-69BC8C562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3C8411-E82E-3F66-F466-95647F42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EEE033D-C9A8-8A10-8907-875B1A97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BA6331F-88F7-FC13-20AB-35D168EC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656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5AE29F-EE84-DBF0-0DEF-FA38E180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74AEC38-1ABE-94FD-320D-2B47C5D08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745CD0C-B2BE-D7E2-D862-0A2EF7CEC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D31B1EE-C26A-66A8-1111-2BD676E9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0B2CA41-A3B3-F017-BC8A-2DE87540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B36DB92-B4CF-B88A-31AF-448C788A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8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8608C6-F22E-1984-C4B8-B6C47750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16E4A0B-BB52-D6D5-1084-192445FD8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5B6EE0-D54C-CFB9-DB4C-07A8AED58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A32E05-15C1-BE4E-AEAB-23C4C08ED365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7E4471-9364-5419-4E3D-B2679233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DADBCE-75E7-4766-C004-EE66860B1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D8729-103B-7D4F-AF02-C1D396D76F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706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6D2C00-099F-E157-8B41-25DE0AD79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Ihmisen evoluutio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E80B60-7C13-5E8D-3EB5-D965A0879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014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EF170F-CE57-BBA2-E848-570AEEC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053"/>
            <a:ext cx="10515600" cy="1325563"/>
          </a:xfrm>
        </p:spPr>
        <p:txBody>
          <a:bodyPr/>
          <a:lstStyle/>
          <a:p>
            <a:r>
              <a:rPr lang="fi-FI" dirty="0"/>
              <a:t>Varhaiset ihmiset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6F8BD4-1414-A940-6E2E-3D1764D66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5218175"/>
          </a:xfrm>
        </p:spPr>
        <p:txBody>
          <a:bodyPr/>
          <a:lstStyle/>
          <a:p>
            <a:r>
              <a:rPr lang="fi-FI" dirty="0"/>
              <a:t>n. 2,8milj.v.sitten ilmasto muuttui</a:t>
            </a:r>
          </a:p>
          <a:p>
            <a:pPr>
              <a:buFont typeface="Wingdings" pitchFamily="2" charset="2"/>
              <a:buChar char="à"/>
            </a:pPr>
            <a:r>
              <a:rPr lang="fi-FI" dirty="0">
                <a:sym typeface="Wingdings" pitchFamily="2" charset="2"/>
              </a:rPr>
              <a:t> Metsäsavanneista ruohosavanneja</a:t>
            </a:r>
          </a:p>
          <a:p>
            <a:r>
              <a:rPr lang="fi-FI" dirty="0">
                <a:sym typeface="Wingdings" pitchFamily="2" charset="2"/>
              </a:rPr>
              <a:t>Yksi apinaihmisten kehityshaara johti </a:t>
            </a:r>
            <a:r>
              <a:rPr lang="fi-FI" b="1" dirty="0">
                <a:sym typeface="Wingdings" pitchFamily="2" charset="2"/>
              </a:rPr>
              <a:t>varhaisten ihmisten </a:t>
            </a:r>
            <a:r>
              <a:rPr lang="fi-FI" dirty="0">
                <a:sym typeface="Wingdings" pitchFamily="2" charset="2"/>
              </a:rPr>
              <a:t>kehitykseen  (</a:t>
            </a:r>
            <a:r>
              <a:rPr lang="fi-FI" i="1" dirty="0">
                <a:sym typeface="Wingdings" pitchFamily="2" charset="2"/>
              </a:rPr>
              <a:t>Homo-</a:t>
            </a:r>
            <a:r>
              <a:rPr lang="fi-FI" dirty="0">
                <a:sym typeface="Wingdings" pitchFamily="2" charset="2"/>
              </a:rPr>
              <a:t>suku)</a:t>
            </a:r>
          </a:p>
          <a:p>
            <a:r>
              <a:rPr lang="fi-FI" dirty="0"/>
              <a:t>Aivojen koko kaksinkertaistui </a:t>
            </a:r>
            <a:r>
              <a:rPr lang="fi-FI" dirty="0">
                <a:sym typeface="Wingdings" pitchFamily="2" charset="2"/>
              </a:rPr>
              <a:t> muutokset käyttäytymisessä</a:t>
            </a:r>
            <a:endParaRPr lang="fi-FI" dirty="0"/>
          </a:p>
          <a:p>
            <a:r>
              <a:rPr lang="fi-FI" dirty="0"/>
              <a:t>Alkeellinen puhekyky, sosiaalisuus</a:t>
            </a:r>
          </a:p>
          <a:p>
            <a:r>
              <a:rPr lang="fi-FI" dirty="0"/>
              <a:t>Tulenteko (0,8-1,8 </a:t>
            </a:r>
            <a:r>
              <a:rPr lang="fi-FI" dirty="0" err="1"/>
              <a:t>milj.v</a:t>
            </a:r>
            <a:r>
              <a:rPr lang="fi-FI" dirty="0"/>
              <a:t>. sitten)</a:t>
            </a:r>
          </a:p>
          <a:p>
            <a:pPr lvl="1">
              <a:buFont typeface="Wingdings" pitchFamily="2" charset="2"/>
              <a:buChar char="à"/>
            </a:pPr>
            <a:r>
              <a:rPr lang="fi-FI" sz="2800" dirty="0">
                <a:sym typeface="Wingdings" pitchFamily="2" charset="2"/>
              </a:rPr>
              <a:t>Ravintoaineiden parempi imeytyminen kypsennetystä lihasta</a:t>
            </a:r>
          </a:p>
          <a:p>
            <a:pPr lvl="2">
              <a:buFont typeface="Wingdings" pitchFamily="2" charset="2"/>
              <a:buChar char="à"/>
            </a:pPr>
            <a:r>
              <a:rPr lang="fi-FI" sz="2800" dirty="0">
                <a:sym typeface="Wingdings" pitchFamily="2" charset="2"/>
              </a:rPr>
              <a:t>Aivojen ja vartalon koon kasvu, hampaat pieneni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237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A84A90-E939-4254-28EC-3BA9E882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Pystyihminen (</a:t>
            </a:r>
            <a:r>
              <a:rPr lang="fi-FI" i="1" dirty="0"/>
              <a:t>Homo erectus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206674-9E7A-A8A2-EB2B-AF90890F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048500" cy="4486275"/>
          </a:xfrm>
        </p:spPr>
        <p:txBody>
          <a:bodyPr/>
          <a:lstStyle/>
          <a:p>
            <a:r>
              <a:rPr lang="fi-FI" dirty="0"/>
              <a:t>Eli 2 milj.–250 000 vuotta sitten</a:t>
            </a:r>
          </a:p>
          <a:p>
            <a:r>
              <a:rPr lang="fi-FI" dirty="0"/>
              <a:t>Levittäytyi Afrikasta Kiinaan ja Indonesiaan asti</a:t>
            </a:r>
          </a:p>
          <a:p>
            <a:r>
              <a:rPr lang="fi-FI" dirty="0"/>
              <a:t>Kehittyneet työkalut</a:t>
            </a:r>
          </a:p>
          <a:p>
            <a:r>
              <a:rPr lang="fi-FI" dirty="0"/>
              <a:t>Ihmismäinen vartalo</a:t>
            </a:r>
          </a:p>
          <a:p>
            <a:r>
              <a:rPr lang="fi-FI" dirty="0"/>
              <a:t>Metsästäminen ryhmänä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8B8686A-77F3-58EF-4D7F-BDC7D4D54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105" y="0"/>
            <a:ext cx="4401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56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834229-9497-6D51-0597-0142FD6B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Heidelberginihminen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5D2418-11B1-262D-DF30-F763DF87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952211" cy="4486275"/>
          </a:xfrm>
        </p:spPr>
        <p:txBody>
          <a:bodyPr/>
          <a:lstStyle/>
          <a:p>
            <a:r>
              <a:rPr lang="fi-FI" dirty="0"/>
              <a:t>Eli 700 000–200 000 vuotta sitten</a:t>
            </a:r>
          </a:p>
          <a:p>
            <a:r>
              <a:rPr lang="fi-FI" dirty="0" err="1"/>
              <a:t>Neandertalin</a:t>
            </a:r>
            <a:r>
              <a:rPr lang="fi-FI" dirty="0"/>
              <a:t>- ja nykyihmisen mahdollinen esi-isä</a:t>
            </a:r>
          </a:p>
          <a:p>
            <a:r>
              <a:rPr lang="fi-FI" dirty="0"/>
              <a:t>Yhtä suuret aivot kuin nykyihmisellä</a:t>
            </a:r>
          </a:p>
          <a:p>
            <a:r>
              <a:rPr lang="fi-FI" dirty="0"/>
              <a:t>Roteva, lihaksikas vartalo</a:t>
            </a:r>
          </a:p>
          <a:p>
            <a:r>
              <a:rPr lang="fi-FI" dirty="0"/>
              <a:t>Kehittyneet työkalut</a:t>
            </a:r>
          </a:p>
          <a:p>
            <a:r>
              <a:rPr lang="fi-FI" dirty="0"/>
              <a:t>Metsästäminen ryhmänä, vainajien hautaaminen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4337A55-5966-B3F5-BDAE-F50F960AF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411" y="0"/>
            <a:ext cx="4401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7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944EC5-D1DC-A74B-5ECF-48A702BB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Neandertalinihmiset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943BCC-9901-4925-0AFE-259B591B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245096" cy="4486275"/>
          </a:xfrm>
        </p:spPr>
        <p:txBody>
          <a:bodyPr/>
          <a:lstStyle/>
          <a:p>
            <a:r>
              <a:rPr lang="fi-FI" dirty="0"/>
              <a:t>Eli 500 000–30 000 vuotta sitten</a:t>
            </a:r>
          </a:p>
          <a:p>
            <a:pPr lvl="1"/>
            <a:r>
              <a:rPr lang="fi-FI" sz="2800" dirty="0"/>
              <a:t>Euroopassa ja Lähi-idässä samaan aikaan nykyihmisen kanssa</a:t>
            </a:r>
          </a:p>
          <a:p>
            <a:r>
              <a:rPr lang="fi-FI" dirty="0"/>
              <a:t>Aivojen koko suurempi kuin nykyihmisillä</a:t>
            </a:r>
          </a:p>
          <a:p>
            <a:r>
              <a:rPr lang="fi-FI" dirty="0"/>
              <a:t>Kehittyneet työkalut</a:t>
            </a:r>
          </a:p>
          <a:p>
            <a:r>
              <a:rPr lang="fi-FI" dirty="0"/>
              <a:t>Metsästäminen ryhmänä, vammaisista ja vanhuksista huolehtiminen, vainajien hautaaminen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9F10210-2F39-9EF3-5252-E941444B2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365" y="0"/>
            <a:ext cx="4401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88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43860B-6E1E-0700-7BEF-3E2D6F75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Nykyihminen (</a:t>
            </a:r>
            <a:r>
              <a:rPr lang="fi-FI" i="1" dirty="0"/>
              <a:t>Homo </a:t>
            </a:r>
            <a:r>
              <a:rPr lang="fi-FI" i="1" dirty="0" err="1"/>
              <a:t>Sapiens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E76A48-F40D-BC80-C8AE-08BDF62D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5591"/>
          </a:xfrm>
        </p:spPr>
        <p:txBody>
          <a:bodyPr>
            <a:normAutofit/>
          </a:bodyPr>
          <a:lstStyle/>
          <a:p>
            <a:r>
              <a:rPr lang="fi-FI" dirty="0"/>
              <a:t>Todennäköisimmin kehitys tapahtui </a:t>
            </a:r>
            <a:r>
              <a:rPr lang="fi-FI" dirty="0" err="1"/>
              <a:t>heidelberginihmisestä</a:t>
            </a:r>
            <a:r>
              <a:rPr lang="fi-FI" dirty="0"/>
              <a:t> 200 000–300 000 vuotta sitten Afrikassa.</a:t>
            </a:r>
          </a:p>
          <a:p>
            <a:pPr lvl="1"/>
            <a:r>
              <a:rPr lang="fi-FI" dirty="0"/>
              <a:t>Vanhimmat fossiilit 300 000 vuotta vanhoja</a:t>
            </a:r>
          </a:p>
          <a:p>
            <a:r>
              <a:rPr lang="fi-FI" dirty="0"/>
              <a:t>Eli samaan aikaan </a:t>
            </a:r>
            <a:r>
              <a:rPr lang="fi-FI" dirty="0" err="1"/>
              <a:t>Neandertalin</a:t>
            </a:r>
            <a:r>
              <a:rPr lang="fi-FI" dirty="0"/>
              <a:t>- ja </a:t>
            </a:r>
            <a:r>
              <a:rPr lang="fi-FI" dirty="0" err="1"/>
              <a:t>denisovanihmisen</a:t>
            </a:r>
            <a:r>
              <a:rPr lang="fi-FI" dirty="0"/>
              <a:t> kanssa, lisääntyi molempien kanssa</a:t>
            </a:r>
          </a:p>
          <a:p>
            <a:pPr lvl="1"/>
            <a:r>
              <a:rPr lang="fi-FI" dirty="0"/>
              <a:t>Euraasialaisten perimästä n. 2 % peräisin </a:t>
            </a:r>
            <a:r>
              <a:rPr lang="fi-FI" dirty="0" err="1"/>
              <a:t>neandertalinihmiseltä</a:t>
            </a:r>
            <a:endParaRPr lang="fi-FI" dirty="0"/>
          </a:p>
          <a:p>
            <a:r>
              <a:rPr lang="fi-FI" dirty="0"/>
              <a:t>Ihmislajin evoluution aikana tapahtunut useita pullonkaulailmiöitä</a:t>
            </a:r>
          </a:p>
          <a:p>
            <a:pPr lvl="1"/>
            <a:r>
              <a:rPr lang="fi-FI" dirty="0"/>
              <a:t>Nykyihmisen perimä varsin yhtenäinen</a:t>
            </a:r>
          </a:p>
          <a:p>
            <a:r>
              <a:rPr lang="fi-FI" dirty="0"/>
              <a:t>Nykyisin ainoa ihmislaji</a:t>
            </a:r>
          </a:p>
        </p:txBody>
      </p:sp>
    </p:spTree>
    <p:extLst>
      <p:ext uri="{BB962C8B-B14F-4D97-AF65-F5344CB8AC3E}">
        <p14:creationId xmlns:p14="http://schemas.microsoft.com/office/powerpoint/2010/main" val="26798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E240F056-D2A9-F2C6-2782-3BB396262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3488" y="23890"/>
            <a:ext cx="5163072" cy="68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4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C1A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67DB965-424A-16E5-B075-D82C0AF6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Kallojen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vertailua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F35CAAD-44ED-F088-BCF1-7B38B8F3C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908" y="-23502"/>
            <a:ext cx="6163067" cy="68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53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DE489D1-16D3-CF58-B9F6-0A3C3DACD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35" r="-1" b="-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97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537399-DC5D-344A-6FBA-3B340509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Nykyihminen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C9801D-B6CD-799B-5173-ED8BAF38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i-FI" sz="3200" dirty="0"/>
              <a:t>Sopeutuminen perustuu </a:t>
            </a:r>
            <a:r>
              <a:rPr lang="fi-FI" sz="3200" b="1" dirty="0"/>
              <a:t>kulttuurievoluutioon </a:t>
            </a:r>
            <a:r>
              <a:rPr lang="fi-FI" sz="3200" dirty="0"/>
              <a:t>= yhteisöön kertyneen tiedon siirtämistä sukupolvelta toiselle</a:t>
            </a:r>
          </a:p>
          <a:p>
            <a:pPr lvl="1"/>
            <a:r>
              <a:rPr lang="fi-FI" sz="3200" dirty="0"/>
              <a:t>Perustana kommunikointi, ajattelu ja oppiminen</a:t>
            </a:r>
          </a:p>
          <a:p>
            <a:pPr lvl="1"/>
            <a:r>
              <a:rPr lang="fi-FI" sz="3200" dirty="0"/>
              <a:t>Muovaa käyttäytymistä; yhteiset arvot ja tavat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7710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63B3B7-AA32-991C-629D-8135F30D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Dokumentti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BDCE04-6CB0-E868-B849-25C27C893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i-FI" dirty="0"/>
              <a:t>Miten ihmisen evoluutiota on tutkittu?</a:t>
            </a:r>
          </a:p>
          <a:p>
            <a:pPr lvl="1"/>
            <a:r>
              <a:rPr lang="fi-FI" dirty="0"/>
              <a:t>Fossiililöydöt</a:t>
            </a:r>
          </a:p>
          <a:p>
            <a:pPr lvl="2"/>
            <a:r>
              <a:rPr lang="fi-FI" dirty="0"/>
              <a:t>Fossiileiden radiohiiliajoitus, DNA-tutkimukset, hampaiden tutkiminen</a:t>
            </a:r>
          </a:p>
          <a:p>
            <a:pPr lvl="1"/>
            <a:r>
              <a:rPr lang="fi-FI" dirty="0"/>
              <a:t>Lähisukuisten lajien käyttäytymisen tarkkailu</a:t>
            </a:r>
          </a:p>
          <a:p>
            <a:pPr marL="457200" lvl="1" indent="0">
              <a:buNone/>
            </a:pPr>
            <a:endParaRPr lang="fi-FI" dirty="0"/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Millaisia haasteita tutkimiseen liittyy?</a:t>
            </a:r>
          </a:p>
          <a:p>
            <a:pPr lvl="1"/>
            <a:r>
              <a:rPr lang="fi-FI" dirty="0"/>
              <a:t>Vähän löytyneitä fossiileja</a:t>
            </a:r>
          </a:p>
          <a:p>
            <a:pPr lvl="1"/>
            <a:r>
              <a:rPr lang="fi-FI" dirty="0"/>
              <a:t>Huonosti säilyneet fossiilit</a:t>
            </a:r>
          </a:p>
          <a:p>
            <a:pPr lvl="1"/>
            <a:r>
              <a:rPr lang="fi-FI" dirty="0"/>
              <a:t>Tutkijoiden välinen kilpailu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05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6DA73-4742-7980-0B66-D3353A47D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B716F489-C1A8-DD73-AF8B-14B7D86C0CB2}"/>
              </a:ext>
            </a:extLst>
          </p:cNvPr>
          <p:cNvSpPr/>
          <p:nvPr/>
        </p:nvSpPr>
        <p:spPr>
          <a:xfrm>
            <a:off x="737506" y="1571946"/>
            <a:ext cx="10134600" cy="46050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4108B49-19C1-070A-7FCB-B5579DA0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0" u="none" strike="noStrike" dirty="0">
                <a:effectLst/>
                <a:latin typeface="Myriad Pro Semibold"/>
              </a:rPr>
              <a:t>Ihmislajille tyypilliset piirteet</a:t>
            </a:r>
            <a:r>
              <a:rPr lang="fi-FI" i="0" dirty="0">
                <a:effectLst/>
                <a:latin typeface="Myriad Pro Semibold"/>
              </a:rPr>
              <a:t>​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133922-BA59-90D5-6A47-B4895A0769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puhekyky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ympärivuotinen seksuaalinen aktiivisuus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pitkäikäisyys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käsien tarkkuusote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suurikokoisuus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pitkä lapsuus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Myriad Pro Semibold"/>
            </a:endParaRPr>
          </a:p>
          <a:p>
            <a:pPr marL="0" indent="0" algn="l" rtl="0" fontAlgn="base">
              <a:buNone/>
            </a:pPr>
            <a:endParaRPr lang="fi-FI" b="0" i="0" dirty="0">
              <a:solidFill>
                <a:srgbClr val="000000"/>
              </a:solidFill>
              <a:effectLst/>
              <a:latin typeface="Myriad Pro Semibold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82364F8-A64D-70DD-E728-8D6E4C66C3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vähäinen karvapeite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paljon hikirauhasia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kahdella jalalla liikkuminen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tasalämpöisyys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monipuolinen ruokavalio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suuret ja poimuttuneet aivot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yhteisöllisyys ja kulttuurievoluutio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1FD766-E056-4467-8136-7B597D67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4" y="196683"/>
            <a:ext cx="10515600" cy="1325563"/>
          </a:xfrm>
        </p:spPr>
        <p:txBody>
          <a:bodyPr/>
          <a:lstStyle/>
          <a:p>
            <a:r>
              <a:rPr lang="fi-FI" dirty="0"/>
              <a:t>Ihmisen tieteellinen luokittelu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AB0904-6BD5-8594-B313-6BB6677ED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690688"/>
            <a:ext cx="7608888" cy="4486275"/>
          </a:xfrm>
        </p:spPr>
        <p:txBody>
          <a:bodyPr/>
          <a:lstStyle/>
          <a:p>
            <a:r>
              <a:rPr lang="fi-FI" dirty="0"/>
              <a:t>Ihminen kuuluu kädellisten lahkoon​ (</a:t>
            </a:r>
            <a:r>
              <a:rPr lang="fi-FI" i="1" dirty="0" err="1"/>
              <a:t>Primates</a:t>
            </a:r>
            <a:r>
              <a:rPr lang="fi-FI" dirty="0"/>
              <a:t>)</a:t>
            </a:r>
          </a:p>
          <a:p>
            <a:r>
              <a:rPr lang="fi-FI" dirty="0"/>
              <a:t>Samaan heimoon (</a:t>
            </a:r>
            <a:r>
              <a:rPr lang="fi-FI" i="1" dirty="0" err="1"/>
              <a:t>Hominidae</a:t>
            </a:r>
            <a:r>
              <a:rPr lang="fi-FI" dirty="0"/>
              <a:t>) kuuluvat ihmisen lisäksi muut isot ihmisapinat​</a:t>
            </a:r>
          </a:p>
          <a:p>
            <a:pPr lvl="1"/>
            <a:r>
              <a:rPr lang="fi-FI" dirty="0"/>
              <a:t>Simpanssi​t</a:t>
            </a:r>
          </a:p>
          <a:p>
            <a:pPr lvl="1"/>
            <a:r>
              <a:rPr lang="fi-FI" dirty="0"/>
              <a:t>Oranki​</a:t>
            </a:r>
          </a:p>
          <a:p>
            <a:pPr lvl="1"/>
            <a:r>
              <a:rPr lang="fi-FI" dirty="0"/>
              <a:t>Gorilla</a:t>
            </a:r>
          </a:p>
          <a:p>
            <a:endParaRPr lang="fi-FI" dirty="0"/>
          </a:p>
        </p:txBody>
      </p:sp>
      <p:pic>
        <p:nvPicPr>
          <p:cNvPr id="5" name="Kuva 4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BB291420-6C03-39C3-E974-4A211720F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138" y="1606203"/>
            <a:ext cx="3897781" cy="46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7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8D0243-BE5F-611D-ED7B-B224D13521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8992" y="0"/>
            <a:ext cx="8594015" cy="6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45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157939-30E7-8654-6CD9-B934E273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54321"/>
            <a:ext cx="10515600" cy="1325563"/>
          </a:xfrm>
        </p:spPr>
        <p:txBody>
          <a:bodyPr/>
          <a:lstStyle/>
          <a:p>
            <a:r>
              <a:rPr lang="fi-FI" dirty="0"/>
              <a:t>Kädellisiä yhdistävät piirteet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B9A0B9-BEC9-0526-508E-CBCC9B9E0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479884"/>
            <a:ext cx="10740189" cy="4697079"/>
          </a:xfrm>
        </p:spPr>
        <p:txBody>
          <a:bodyPr>
            <a:normAutofit/>
          </a:bodyPr>
          <a:lstStyle/>
          <a:p>
            <a:r>
              <a:rPr lang="fi-FI" dirty="0"/>
              <a:t>Kädellisten raajojen rakenne​</a:t>
            </a:r>
          </a:p>
          <a:p>
            <a:r>
              <a:rPr lang="fi-FI" dirty="0"/>
              <a:t>sormien ja varpaiden päissä olevat pehmeät tyynyt​</a:t>
            </a:r>
          </a:p>
          <a:p>
            <a:r>
              <a:rPr lang="fi-FI" dirty="0"/>
              <a:t>tarttumiseen sopiva peukalo ​</a:t>
            </a:r>
            <a:br>
              <a:rPr lang="fi-FI" dirty="0"/>
            </a:br>
            <a:r>
              <a:rPr lang="fi-FI" dirty="0"/>
              <a:t>→ hyvä ote esim. oksista ja työkaluista​</a:t>
            </a:r>
          </a:p>
          <a:p>
            <a:r>
              <a:rPr lang="fi-FI" dirty="0"/>
              <a:t>tarkat aistit​</a:t>
            </a:r>
          </a:p>
          <a:p>
            <a:r>
              <a:rPr lang="fi-FI" dirty="0"/>
              <a:t>kehittyneet aivot​</a:t>
            </a:r>
          </a:p>
          <a:p>
            <a:r>
              <a:rPr lang="fi-FI" dirty="0"/>
              <a:t>hyvä oppiskyky​</a:t>
            </a:r>
          </a:p>
          <a:p>
            <a:r>
              <a:rPr lang="fi-FI" dirty="0"/>
              <a:t>sosiaalisuus​</a:t>
            </a:r>
          </a:p>
          <a:p>
            <a:r>
              <a:rPr lang="fi-FI" dirty="0"/>
              <a:t>jälkeläisistä huolehtiminen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617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1" name="Rectangle 3085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22F70F4-8DD0-009F-D47A-686420EC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855396"/>
            <a:ext cx="6850982" cy="1182927"/>
          </a:xfrm>
        </p:spPr>
        <p:txBody>
          <a:bodyPr anchor="b">
            <a:normAutofit/>
          </a:bodyPr>
          <a:lstStyle/>
          <a:p>
            <a:r>
              <a:rPr lang="fi-FI" sz="5600" dirty="0"/>
              <a:t>Ihmislajin kehitys alkaa</a:t>
            </a:r>
          </a:p>
        </p:txBody>
      </p:sp>
      <p:cxnSp>
        <p:nvCxnSpPr>
          <p:cNvPr id="3093" name="Straight Connector 3087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D61708-40EA-1CF2-3708-88D5D830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20160"/>
            <a:ext cx="8245642" cy="3731370"/>
          </a:xfrm>
        </p:spPr>
        <p:txBody>
          <a:bodyPr anchor="t">
            <a:normAutofit/>
          </a:bodyPr>
          <a:lstStyle/>
          <a:p>
            <a:r>
              <a:rPr lang="fi-FI" sz="3200" dirty="0">
                <a:solidFill>
                  <a:schemeClr val="tx1">
                    <a:alpha val="80000"/>
                  </a:schemeClr>
                </a:solidFill>
              </a:rPr>
              <a:t>Itä-Afrikan hautavajoama (n. 12milj. v sitten)</a:t>
            </a:r>
          </a:p>
          <a:p>
            <a:pPr lvl="1"/>
            <a:r>
              <a:rPr lang="fi-FI" sz="2800" dirty="0">
                <a:solidFill>
                  <a:schemeClr val="tx1">
                    <a:alpha val="80000"/>
                  </a:schemeClr>
                </a:solidFill>
              </a:rPr>
              <a:t>Ilmasto muuttui</a:t>
            </a:r>
          </a:p>
          <a:p>
            <a:pPr lvl="2">
              <a:buFont typeface="Wingdings" pitchFamily="2" charset="2"/>
              <a:buChar char="à"/>
            </a:pPr>
            <a:r>
              <a:rPr lang="fi-FI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Sademetsät muuttuivat metsäsavanneiksi</a:t>
            </a:r>
          </a:p>
          <a:p>
            <a:pPr lvl="3">
              <a:buFont typeface="Wingdings" pitchFamily="2" charset="2"/>
              <a:buChar char="à"/>
            </a:pPr>
            <a:r>
              <a:rPr lang="fi-FI" sz="24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Uudet valintapaineet</a:t>
            </a:r>
          </a:p>
          <a:p>
            <a:pPr lvl="1"/>
            <a:r>
              <a:rPr lang="fi-FI" sz="2800" dirty="0">
                <a:solidFill>
                  <a:schemeClr val="tx1">
                    <a:alpha val="80000"/>
                  </a:schemeClr>
                </a:solidFill>
              </a:rPr>
              <a:t>Hautavajoama toimi myös isolaatiotekijänä</a:t>
            </a:r>
          </a:p>
          <a:p>
            <a:pPr lvl="1"/>
            <a:endParaRPr lang="fi-FI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03317A-159C-8535-5FFF-6DD14197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9798" y="116606"/>
            <a:ext cx="3776127" cy="66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92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1E4600-69F4-EFBD-4DA5-D0587C7E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32" y="170053"/>
            <a:ext cx="10515600" cy="1325563"/>
          </a:xfrm>
        </p:spPr>
        <p:txBody>
          <a:bodyPr/>
          <a:lstStyle/>
          <a:p>
            <a:r>
              <a:rPr lang="fi-FI" dirty="0"/>
              <a:t>Apinaihmiset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3E449B-49C4-31FB-8FEE-CAD0A624E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32" y="1633093"/>
            <a:ext cx="10802112" cy="5224907"/>
          </a:xfrm>
        </p:spPr>
        <p:txBody>
          <a:bodyPr/>
          <a:lstStyle/>
          <a:p>
            <a:r>
              <a:rPr lang="fi-FI" dirty="0"/>
              <a:t>Ihmiseen johtava kehityslinja </a:t>
            </a:r>
            <a:r>
              <a:rPr lang="fi-FI" dirty="0" err="1"/>
              <a:t>erkani</a:t>
            </a:r>
            <a:r>
              <a:rPr lang="fi-FI" dirty="0"/>
              <a:t> simpansseihin johtavasta kehityslinjasta n. 7milj. v. sitten</a:t>
            </a:r>
          </a:p>
          <a:p>
            <a:r>
              <a:rPr lang="fi-FI" dirty="0"/>
              <a:t>Apinaihmiset ensimmäiset ihmisen kehityslinjan edustajat</a:t>
            </a:r>
          </a:p>
          <a:p>
            <a:pPr lvl="1"/>
            <a:r>
              <a:rPr lang="fi-FI" sz="2800" dirty="0"/>
              <a:t>Useita eri lajeja</a:t>
            </a:r>
          </a:p>
          <a:p>
            <a:pPr lvl="1"/>
            <a:r>
              <a:rPr lang="fi-FI" sz="2800" dirty="0"/>
              <a:t>Esim. </a:t>
            </a:r>
            <a:r>
              <a:rPr lang="fi-FI" sz="2800" i="1" dirty="0" err="1"/>
              <a:t>Australopithecus</a:t>
            </a:r>
            <a:r>
              <a:rPr lang="fi-FI" sz="2800" dirty="0"/>
              <a:t>-suku (etelänapina)</a:t>
            </a:r>
          </a:p>
          <a:p>
            <a:pPr lvl="2"/>
            <a:r>
              <a:rPr lang="fi-FI" sz="2800" dirty="0"/>
              <a:t>Apinoiden ja ihmisten välimuotoja, ei </a:t>
            </a:r>
            <a:r>
              <a:rPr lang="fi-FI" sz="2800" dirty="0" err="1"/>
              <a:t>tod.näk</a:t>
            </a:r>
            <a:r>
              <a:rPr lang="fi-FI" sz="2800" dirty="0"/>
              <a:t>. ihmisten suoria edeltäjiä</a:t>
            </a:r>
          </a:p>
          <a:p>
            <a:r>
              <a:rPr lang="fi-FI" dirty="0">
                <a:latin typeface="Aptos" panose="020B0004020202020204" pitchFamily="34" charset="0"/>
              </a:rPr>
              <a:t>Kallon koko sama kuin simpansseilla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Myriad Pro Semibold"/>
            </a:endParaRP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050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7DEE33-CDC1-AB61-42C6-E7B3A808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Apinaihmiset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8F33D3-6117-8911-E78A-25EBBBE0E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152"/>
            <a:ext cx="10515600" cy="4701731"/>
          </a:xfrm>
        </p:spPr>
        <p:txBody>
          <a:bodyPr/>
          <a:lstStyle/>
          <a:p>
            <a:r>
              <a:rPr lang="fi-FI" b="1" dirty="0">
                <a:latin typeface="Aptos" panose="020B0004020202020204" pitchFamily="34" charset="0"/>
              </a:rPr>
              <a:t>Pystyasento</a:t>
            </a:r>
            <a:r>
              <a:rPr lang="fi-FI" dirty="0">
                <a:latin typeface="Aptos" panose="020B0004020202020204" pitchFamily="34" charset="0"/>
              </a:rPr>
              <a:t>: 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parempi ympäristön havainnointi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liikkuminen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nopeampaa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ptos" panose="020B0004020202020204" pitchFamily="34" charset="0"/>
              </a:rPr>
              <a:t>energiantarve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väheni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kädet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vapautuivat</a:t>
            </a:r>
            <a:endParaRPr lang="en-US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lkeellisten työkalujen käyttö</a:t>
            </a:r>
            <a:endParaRPr lang="en-US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Aptos" panose="020B0004020202020204" pitchFamily="34" charset="0"/>
              </a:rPr>
              <a:t>K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arvapeite väheni, hikirauhasten suuri määrä</a:t>
            </a:r>
            <a:endParaRPr lang="en-US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ptos" panose="020B0004020202020204" pitchFamily="34" charset="0"/>
              </a:rPr>
              <a:t>Ravintona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" panose="020B0004020202020204" pitchFamily="34" charset="0"/>
              </a:rPr>
              <a:t>raakaa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" panose="020B0004020202020204" pitchFamily="34" charset="0"/>
              </a:rPr>
              <a:t>lihaa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 ja </a:t>
            </a:r>
            <a:r>
              <a:rPr lang="en-US" dirty="0" err="1">
                <a:solidFill>
                  <a:srgbClr val="000000"/>
                </a:solidFill>
                <a:latin typeface="Aptos" panose="020B0004020202020204" pitchFamily="34" charset="0"/>
              </a:rPr>
              <a:t>kasveja</a:t>
            </a:r>
            <a:endParaRPr lang="en-US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42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Kuva, joka sisältää kohteen kallo, nisäkäs, luu, hominidi&#10;&#10;Kuvaus luotu automaattisesti">
            <a:extLst>
              <a:ext uri="{FF2B5EF4-FFF2-40B4-BE49-F238E27FC236}">
                <a16:creationId xmlns:a16="http://schemas.microsoft.com/office/drawing/2014/main" id="{2601DCE5-83E1-E32D-B74A-DF2A7201D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78757"/>
            <a:ext cx="5638800" cy="3644900"/>
          </a:xfr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77BC9A1-BDAA-8BB5-A65D-404677BA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"/>
            <a:ext cx="449070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0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13863</TotalTime>
  <Words>445</Words>
  <Application>Microsoft Macintosh PowerPoint</Application>
  <PresentationFormat>Laajakuva</PresentationFormat>
  <Paragraphs>104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Myriad Pro Semibold</vt:lpstr>
      <vt:lpstr>Wingdings</vt:lpstr>
      <vt:lpstr>Office-teema</vt:lpstr>
      <vt:lpstr>Ihmisen evoluutio</vt:lpstr>
      <vt:lpstr>Ihmislajille tyypilliset piirteet​</vt:lpstr>
      <vt:lpstr>Ihmisen tieteellinen luokittelu</vt:lpstr>
      <vt:lpstr>PowerPoint-esitys</vt:lpstr>
      <vt:lpstr>Kädellisiä yhdistävät piirteet</vt:lpstr>
      <vt:lpstr>Ihmislajin kehitys alkaa</vt:lpstr>
      <vt:lpstr>Apinaihmiset</vt:lpstr>
      <vt:lpstr>Apinaihmiset</vt:lpstr>
      <vt:lpstr>PowerPoint-esitys</vt:lpstr>
      <vt:lpstr>Varhaiset ihmiset</vt:lpstr>
      <vt:lpstr>Pystyihminen (Homo erectus)</vt:lpstr>
      <vt:lpstr>Heidelberginihminen</vt:lpstr>
      <vt:lpstr>Neandertalinihmiset</vt:lpstr>
      <vt:lpstr>Nykyihminen (Homo Sapiens)</vt:lpstr>
      <vt:lpstr>PowerPoint-esitys</vt:lpstr>
      <vt:lpstr>Kallojen vertailua</vt:lpstr>
      <vt:lpstr>PowerPoint-esitys</vt:lpstr>
      <vt:lpstr>Nykyihminen</vt:lpstr>
      <vt:lpstr>Dokumentti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Moona Forssas</dc:creator>
  <cp:lastModifiedBy>Forssas Moona Maarit</cp:lastModifiedBy>
  <cp:revision>2</cp:revision>
  <dcterms:created xsi:type="dcterms:W3CDTF">2024-11-09T18:08:21Z</dcterms:created>
  <dcterms:modified xsi:type="dcterms:W3CDTF">2024-11-19T09:17:12Z</dcterms:modified>
</cp:coreProperties>
</file>