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6" r:id="rId4"/>
    <p:sldId id="264" r:id="rId5"/>
    <p:sldId id="267" r:id="rId6"/>
    <p:sldId id="258" r:id="rId7"/>
    <p:sldId id="269" r:id="rId8"/>
    <p:sldId id="259" r:id="rId9"/>
    <p:sldId id="261" r:id="rId10"/>
    <p:sldId id="271" r:id="rId11"/>
    <p:sldId id="273" r:id="rId12"/>
    <p:sldId id="270" r:id="rId13"/>
    <p:sldId id="272" r:id="rId14"/>
    <p:sldId id="262" r:id="rId15"/>
    <p:sldId id="274" r:id="rId16"/>
    <p:sldId id="260" r:id="rId17"/>
    <p:sldId id="257" r:id="rId18"/>
    <p:sldId id="268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A50FD-B401-A243-9BFC-AB5908EBEFFE}" v="154" dt="2024-11-11T07:09:20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82"/>
  </p:normalViewPr>
  <p:slideViewPr>
    <p:cSldViewPr snapToGrid="0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753A6A-5078-D06D-33C8-6D142EF23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4E86AD6-0286-0675-F76E-7725BD17F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482842-412C-4DD5-E8C1-4EA017A3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54CAAC-0E1A-FD43-F0FF-F8563A8B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7276A4-6EC3-958B-1DF9-923A153F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970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3B9176-00D8-8278-D31D-355DBD1B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D489F3F-D40F-53AF-AB2B-87B722707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391771-2FB6-3268-70A1-75F4B17B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F97E1F-1F97-BA74-A734-FC8C5B7A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BBCDCC2-9E2E-EEB1-1D15-C0C1D2B0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583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3397428-23E8-9FC4-FD61-CC1E66B41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65E5722-BD9B-1486-0E2F-EB3EA32A6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0654EF-8075-C46C-6EE7-D583428A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E290DCC-1E7E-8BC5-77B2-BEA989A4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A56C3A-AFD7-9D05-EDFB-23FB36B7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299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81C128-A634-7D8E-635A-D9657F6B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5E41C5-9A00-CCCE-D568-B35E51EE8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AA174B-534A-7B07-E8B6-6C0EA73D4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736FF7-99B3-7EDE-1C84-9119AFDD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80110-D548-3A1A-CB6A-28BF478A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307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3A25BB-97EA-B417-8811-EE7A2636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4098AA-2A51-EF18-0CD1-C59824CCF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2866616-E6CE-9023-1AFC-A5BFD225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5BFC73-73A5-CCAB-BBB0-6B96DC50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A762D3-2508-D984-8B2F-0AA2C7F8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70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5E8CAA-8CA0-909E-CBC2-781470A5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B599AA-1018-8B34-4CE3-D696A4847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E219C4-5CD3-63CC-BEB6-3C87E4963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4672184-E56A-E9D6-C77F-303697CF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C4ED42A-39E7-D914-2EE5-EF92C315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532D4F-0D14-D5B5-1B43-D570CC37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564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31969E-80D7-1943-0B7D-47877CDA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3B9A2C-517B-FEBB-C29C-2A842FFF6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70D493C-196F-0ACC-D9F1-2DA1AD17A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8857DF0-74B0-EB41-DE29-394B387F9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C51229C-328B-AA73-7E2E-47B720707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D7D78E2-9E06-90AE-F75F-D0AFEED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B8B1E5B-D324-211B-02F6-B6EEA58B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AF16A9B-4649-F5D3-79B2-F231E9EE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90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AF2B01-9963-824B-C60C-46E92919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3775F1C-35F5-5062-70D7-FA2772BA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7205425-E1A7-452E-819D-65571CB6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2C027EB-35F5-4CB1-3299-D48CD379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014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AEC408B-3B45-50FA-C5AF-0EC087D93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DC45F31-231F-9D97-B618-1176A511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3DF7152-226B-6558-D8C8-0CF06ECD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924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8EDDF5-AF56-0199-6572-50569F25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16976F-34D6-9C49-A21F-A228A168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1C2C74B-3457-E77C-BDB6-C345E66CC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44D24F3-A2AE-DF4F-DD2F-1600A5D8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33545B7-0B33-45DF-364E-5A3BB950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4121C3F-A7A5-9CD9-D06D-26230EA1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6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757AB0-ADD5-638C-F295-50E614CF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DB1F2C5-5088-12CB-A015-CDD0D4B23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E7D4706-78E4-FE95-0C63-0556E00E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D75506C-B96F-F964-0D0D-09F89929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B0549C-4A06-D81F-D889-08C41FE8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62C4274-F1E9-08CE-34B2-669DC117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912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DA8BFCF-BACF-0E73-FBE9-A02B5253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3A5B44F-5DBA-294D-1B21-B7E73B639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229507-76A4-BF4D-BEDF-51C0C396D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42C4A1-4A13-3440-947F-9DE6878B7CC4}" type="datetimeFigureOut">
              <a:rPr lang="fi-FI" smtClean="0"/>
              <a:t>14.11.2024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E3174C4-1F6E-B230-0DEC-FDDEBEC9D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11E8FF-908C-F080-B8A6-40419184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C63134-6E55-B14A-911C-560657E8C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764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3E3C73-B1A4-082F-33AE-EE8A2634F9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Selkärankaisten evoluutio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6568560-6BD1-19BF-E990-BE2E35A99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1317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3D8D59-38AB-D972-FC3C-BB007842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74" y="323767"/>
            <a:ext cx="10515600" cy="1325563"/>
          </a:xfrm>
        </p:spPr>
        <p:txBody>
          <a:bodyPr/>
          <a:lstStyle/>
          <a:p>
            <a:r>
              <a:rPr lang="fi-FI" dirty="0"/>
              <a:t>Nokkaeläimet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D3E8AB8-DDF3-2564-6F26-8FE05E07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7938"/>
            <a:ext cx="5255174" cy="376396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894277A-6CC1-C39E-DBD2-66D4031BFC85}"/>
              </a:ext>
            </a:extLst>
          </p:cNvPr>
          <p:cNvSpPr txBox="1"/>
          <p:nvPr/>
        </p:nvSpPr>
        <p:spPr>
          <a:xfrm>
            <a:off x="838200" y="1996491"/>
            <a:ext cx="227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Vesinokkaeläin:</a:t>
            </a:r>
          </a:p>
        </p:txBody>
      </p:sp>
      <p:pic>
        <p:nvPicPr>
          <p:cNvPr id="7172" name="Picture 4" descr="Nokkasiili - Faktaa, ruokavaliota, elinympäristöä ja kuvia Animalia.biossa">
            <a:extLst>
              <a:ext uri="{FF2B5EF4-FFF2-40B4-BE49-F238E27FC236}">
                <a16:creationId xmlns:a16="http://schemas.microsoft.com/office/drawing/2014/main" id="{E6F94894-1271-DA90-50CD-64BC3E17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70" y="2547938"/>
            <a:ext cx="5447966" cy="36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BC740404-909A-E46A-AA4F-37E1A68FC491}"/>
              </a:ext>
            </a:extLst>
          </p:cNvPr>
          <p:cNvSpPr txBox="1"/>
          <p:nvPr/>
        </p:nvSpPr>
        <p:spPr>
          <a:xfrm>
            <a:off x="6388770" y="1996491"/>
            <a:ext cx="1961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Nokkasiili:</a:t>
            </a:r>
          </a:p>
        </p:txBody>
      </p:sp>
    </p:spTree>
    <p:extLst>
      <p:ext uri="{BB962C8B-B14F-4D97-AF65-F5344CB8AC3E}">
        <p14:creationId xmlns:p14="http://schemas.microsoft.com/office/powerpoint/2010/main" val="348281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3D04991-B30E-EF7A-4BA9-27BD8DA70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78" y="929780"/>
            <a:ext cx="4641054" cy="348079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3FA729A-7FC0-C987-F8A9-99B58E04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20" y="-157788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dirty="0"/>
              <a:t>Pussieläimet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E39C2DF-7024-7898-93D8-3745551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9" y="4091874"/>
            <a:ext cx="4110189" cy="2766126"/>
          </a:xfrm>
          <a:prstGeom prst="rect">
            <a:avLst/>
          </a:prstGeom>
        </p:spPr>
      </p:pic>
      <p:pic>
        <p:nvPicPr>
          <p:cNvPr id="9222" name="Picture 6" descr="Virginianopossumi - Faktaa, ruokavaliota, elinympäristöä ja kuvia  Animalia.biossa">
            <a:extLst>
              <a:ext uri="{FF2B5EF4-FFF2-40B4-BE49-F238E27FC236}">
                <a16:creationId xmlns:a16="http://schemas.microsoft.com/office/drawing/2014/main" id="{3767385E-1885-126C-BE5C-E3989692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70" y="180975"/>
            <a:ext cx="4474877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oala - Faktaa, ruokavaliota, elinympäristöä ja kuvia Animalia.biossa">
            <a:extLst>
              <a:ext uri="{FF2B5EF4-FFF2-40B4-BE49-F238E27FC236}">
                <a16:creationId xmlns:a16="http://schemas.microsoft.com/office/drawing/2014/main" id="{4A076CD3-AC21-3BF5-3FEF-C3D4502E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08" y="3486776"/>
            <a:ext cx="4794091" cy="319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06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085A979B-E3FA-2556-6B8C-71809D06FC6F}"/>
              </a:ext>
            </a:extLst>
          </p:cNvPr>
          <p:cNvSpPr/>
          <p:nvPr/>
        </p:nvSpPr>
        <p:spPr>
          <a:xfrm>
            <a:off x="391068" y="282601"/>
            <a:ext cx="5089776" cy="18618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B0408E8-3471-3E01-53B7-F91EEB86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68" y="373224"/>
            <a:ext cx="5089776" cy="1461790"/>
          </a:xfrm>
        </p:spPr>
        <p:txBody>
          <a:bodyPr>
            <a:normAutofit fontScale="90000"/>
          </a:bodyPr>
          <a:lstStyle/>
          <a:p>
            <a:r>
              <a:rPr lang="fi-FI" dirty="0"/>
              <a:t>Vesielämään sopeutuneita nisäkkäitä</a:t>
            </a:r>
          </a:p>
        </p:txBody>
      </p:sp>
      <p:pic>
        <p:nvPicPr>
          <p:cNvPr id="6146" name="Picture 2" descr="Ilmaisia Kuvia : valas, murtuminen, valtameri, oceanlife, merieläinten,  nisäkäs, vesi, neste, evä, vesistö, meribiologian, Solvent, merinisäkäs,  pyrstö, tuuli aalto, taivas, ryhävalas, tiede, villieläimet, Cetacea,  luonnonmateriaalia, saldo ...">
            <a:extLst>
              <a:ext uri="{FF2B5EF4-FFF2-40B4-BE49-F238E27FC236}">
                <a16:creationId xmlns:a16="http://schemas.microsoft.com/office/drawing/2014/main" id="{81D1C303-C40E-EF6A-4CBA-ABF767DA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4" y="3295232"/>
            <a:ext cx="4734093" cy="338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AC9CDD5-D46C-9C67-3FCD-8B7CE7D91DF7}"/>
              </a:ext>
            </a:extLst>
          </p:cNvPr>
          <p:cNvSpPr txBox="1"/>
          <p:nvPr/>
        </p:nvSpPr>
        <p:spPr>
          <a:xfrm>
            <a:off x="391068" y="2655128"/>
            <a:ext cx="110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Valaat:</a:t>
            </a:r>
          </a:p>
        </p:txBody>
      </p:sp>
      <p:pic>
        <p:nvPicPr>
          <p:cNvPr id="6148" name="Picture 4" descr="Kirjohylje - Faktaa, ruokavaliota, elinympäristöä ja kuvia Animalia.biossa">
            <a:extLst>
              <a:ext uri="{FF2B5EF4-FFF2-40B4-BE49-F238E27FC236}">
                <a16:creationId xmlns:a16="http://schemas.microsoft.com/office/drawing/2014/main" id="{19A027A0-A1CC-62D9-974E-4DC94EF9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424523"/>
            <a:ext cx="4876800" cy="32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C4EC600-4481-733F-2727-BD7E73F0229B}"/>
              </a:ext>
            </a:extLst>
          </p:cNvPr>
          <p:cNvSpPr txBox="1"/>
          <p:nvPr/>
        </p:nvSpPr>
        <p:spPr>
          <a:xfrm>
            <a:off x="8001000" y="3000375"/>
            <a:ext cx="127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Hylkeet:</a:t>
            </a:r>
          </a:p>
        </p:txBody>
      </p:sp>
      <p:pic>
        <p:nvPicPr>
          <p:cNvPr id="6150" name="Picture 6" descr="Pullokuonodelfiini - Faktaa, ruokavaliota, elinympäristöä ja kuvia  Animalia.biossa">
            <a:extLst>
              <a:ext uri="{FF2B5EF4-FFF2-40B4-BE49-F238E27FC236}">
                <a16:creationId xmlns:a16="http://schemas.microsoft.com/office/drawing/2014/main" id="{D97BE331-4D46-D43F-DDB0-A78E55AD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96" y="114926"/>
            <a:ext cx="3656430" cy="261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D6DD3FBF-BEF1-A4BF-6FDC-B3F6FFC52A8F}"/>
              </a:ext>
            </a:extLst>
          </p:cNvPr>
          <p:cNvSpPr txBox="1"/>
          <p:nvPr/>
        </p:nvSpPr>
        <p:spPr>
          <a:xfrm>
            <a:off x="6004176" y="959129"/>
            <a:ext cx="150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Delfiinit:</a:t>
            </a:r>
          </a:p>
        </p:txBody>
      </p:sp>
    </p:spTree>
    <p:extLst>
      <p:ext uri="{BB962C8B-B14F-4D97-AF65-F5344CB8AC3E}">
        <p14:creationId xmlns:p14="http://schemas.microsoft.com/office/powerpoint/2010/main" val="72579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69AF46-F02C-7401-AA59-E184B89B7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55" y="796089"/>
            <a:ext cx="3876675" cy="1477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Lepakot ainoita lentäviä nisäkkäitä</a:t>
            </a:r>
          </a:p>
        </p:txBody>
      </p:sp>
      <p:pic>
        <p:nvPicPr>
          <p:cNvPr id="8194" name="Picture 2" descr="Intianlentäväkoira - Faktaa, ruokavaliota, elinympäristöä ja kuvia  Animalia.biossa">
            <a:extLst>
              <a:ext uri="{FF2B5EF4-FFF2-40B4-BE49-F238E27FC236}">
                <a16:creationId xmlns:a16="http://schemas.microsoft.com/office/drawing/2014/main" id="{5E157720-2304-E12B-CD63-2B6C87B9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692943"/>
            <a:ext cx="5472113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yhythäntälepakko - Faktaa, ruokavaliota, elinympäristöä ja kuvia  Animalia.biossa">
            <a:extLst>
              <a:ext uri="{FF2B5EF4-FFF2-40B4-BE49-F238E27FC236}">
                <a16:creationId xmlns:a16="http://schemas.microsoft.com/office/drawing/2014/main" id="{8374742A-80D2-BFE7-F4FF-CF28D274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4" y="2653315"/>
            <a:ext cx="4730583" cy="30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0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F520E1-2971-36E1-6EF5-E69E2862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i-FI" dirty="0"/>
              <a:t>Linnut (</a:t>
            </a:r>
            <a:r>
              <a:rPr lang="fi-FI" i="1" dirty="0" err="1"/>
              <a:t>Aves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3FC34D-783B-1C8C-A2C2-4CCF589D2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7221"/>
            <a:ext cx="10515600" cy="4724819"/>
          </a:xfrm>
        </p:spPr>
        <p:txBody>
          <a:bodyPr/>
          <a:lstStyle/>
          <a:p>
            <a:r>
              <a:rPr lang="fi-FI" dirty="0"/>
              <a:t>Kehittyneet lentoliskoista</a:t>
            </a:r>
          </a:p>
          <a:p>
            <a:r>
              <a:rPr lang="fi-FI" dirty="0"/>
              <a:t>Höyhenpeite</a:t>
            </a:r>
          </a:p>
          <a:p>
            <a:r>
              <a:rPr lang="fi-FI" dirty="0"/>
              <a:t>Kevyt luusto ja keuhkoista haarautuvat ilmapussit </a:t>
            </a:r>
            <a:r>
              <a:rPr lang="fi-FI" dirty="0">
                <a:sym typeface="Wingdings" pitchFamily="2" charset="2"/>
              </a:rPr>
              <a:t> lentäminen mahdollista</a:t>
            </a:r>
            <a:endParaRPr lang="fi-FI" dirty="0"/>
          </a:p>
          <a:p>
            <a:r>
              <a:rPr lang="fi-FI" dirty="0"/>
              <a:t>Tasalämpöisiä</a:t>
            </a:r>
          </a:p>
          <a:p>
            <a:r>
              <a:rPr lang="fi-FI" dirty="0"/>
              <a:t>Sisäinen hedelmöitys, kuorellinen muna, haudonta, poikasten hyvä huolenpito</a:t>
            </a:r>
          </a:p>
          <a:p>
            <a:r>
              <a:rPr lang="fi-FI" dirty="0"/>
              <a:t>Parittelua edeltää lajikohtaiset soidinmenot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29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7DA5601-7C33-E262-B635-19FACB64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93" y="0"/>
            <a:ext cx="4878632" cy="3252421"/>
          </a:xfrm>
          <a:prstGeom prst="rect">
            <a:avLst/>
          </a:prstGeom>
        </p:spPr>
      </p:pic>
      <p:pic>
        <p:nvPicPr>
          <p:cNvPr id="10244" name="Picture 4" descr="Keisaripingviini - Faktaa, ruokavaliota, elinympäristöä ja kuvia  Animalia.biossa">
            <a:extLst>
              <a:ext uri="{FF2B5EF4-FFF2-40B4-BE49-F238E27FC236}">
                <a16:creationId xmlns:a16="http://schemas.microsoft.com/office/drawing/2014/main" id="{637653EC-9B69-E841-7494-78400B62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0" y="3429000"/>
            <a:ext cx="51528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lmaisia Kuvia : haara, lintu, siipi, nokka, kolibri, eläimistö,  selkärankainen, andymorffew, morffew, tandayapabirdlodge,  violettailedsylph, ecuador, pölyttäjä 4560x3648 - - 268147 - Ilmainen  Kuvapankki - PxHere">
            <a:extLst>
              <a:ext uri="{FF2B5EF4-FFF2-40B4-BE49-F238E27FC236}">
                <a16:creationId xmlns:a16="http://schemas.microsoft.com/office/drawing/2014/main" id="{22826B38-53EF-7AEF-7F5A-303D8F35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-10761"/>
            <a:ext cx="4298218" cy="34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erikotka – WWF Suomi">
            <a:extLst>
              <a:ext uri="{FF2B5EF4-FFF2-40B4-BE49-F238E27FC236}">
                <a16:creationId xmlns:a16="http://schemas.microsoft.com/office/drawing/2014/main" id="{4F563BD0-41BA-E865-C001-2EB3F5265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27" y="3647782"/>
            <a:ext cx="4824099" cy="32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1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968F0C6-7AD8-FA38-DFCD-2F66FBD888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059" y="933319"/>
            <a:ext cx="11813881" cy="4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73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B245BB-36B9-5BF1-FD52-D174CA8B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Evoluutioaikajanalle: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5DAD57-A6A8-9056-2B87-DF33C85E6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Kalat</a:t>
            </a:r>
          </a:p>
          <a:p>
            <a:r>
              <a:rPr lang="fi-FI" dirty="0"/>
              <a:t>Ensimmäiset maaeläimet</a:t>
            </a:r>
          </a:p>
          <a:p>
            <a:r>
              <a:rPr lang="fi-FI" dirty="0"/>
              <a:t>Sammakkoeläimet</a:t>
            </a:r>
          </a:p>
          <a:p>
            <a:r>
              <a:rPr lang="fi-FI" dirty="0"/>
              <a:t>Matelijat</a:t>
            </a:r>
          </a:p>
          <a:p>
            <a:r>
              <a:rPr lang="fi-FI" dirty="0"/>
              <a:t>Nisäkkäät</a:t>
            </a:r>
          </a:p>
          <a:p>
            <a:r>
              <a:rPr lang="fi-FI" dirty="0"/>
              <a:t>Linnut </a:t>
            </a:r>
          </a:p>
        </p:txBody>
      </p:sp>
    </p:spTree>
    <p:extLst>
      <p:ext uri="{BB962C8B-B14F-4D97-AF65-F5344CB8AC3E}">
        <p14:creationId xmlns:p14="http://schemas.microsoft.com/office/powerpoint/2010/main" val="264943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5F299D-75BD-CFD0-46A7-9C8BD603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4CEAB6-7B6D-52EB-BCA1-0FFD6B142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teht. 1 ja 2 s. 144</a:t>
            </a:r>
          </a:p>
        </p:txBody>
      </p:sp>
    </p:spTree>
    <p:extLst>
      <p:ext uri="{BB962C8B-B14F-4D97-AF65-F5344CB8AC3E}">
        <p14:creationId xmlns:p14="http://schemas.microsoft.com/office/powerpoint/2010/main" val="306105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94D8E4-6948-1CEA-2FEB-4267966B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3143DE-7C8E-728C-DEAB-043CD2BC6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1A4990-827D-F59D-61EF-FB26067F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12192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03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A41E24-2327-04C9-0E48-F69C716A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155" y="357950"/>
            <a:ext cx="10515600" cy="1325563"/>
          </a:xfrm>
        </p:spPr>
        <p:txBody>
          <a:bodyPr/>
          <a:lstStyle/>
          <a:p>
            <a:r>
              <a:rPr lang="fi-FI" dirty="0"/>
              <a:t>Eri selkärankaisluokkien ominaisuuksia</a:t>
            </a:r>
          </a:p>
        </p:txBody>
      </p:sp>
      <p:pic>
        <p:nvPicPr>
          <p:cNvPr id="4" name="Sisällön paikkamerkki 4">
            <a:extLst>
              <a:ext uri="{FF2B5EF4-FFF2-40B4-BE49-F238E27FC236}">
                <a16:creationId xmlns:a16="http://schemas.microsoft.com/office/drawing/2014/main" id="{5889BCA7-4AF5-6FAB-7067-D44F5FFB3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3999" y="1988343"/>
            <a:ext cx="4379913" cy="4338851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3D54EB1-4EB4-AC5D-6A67-BEEE00A7BA7E}"/>
              </a:ext>
            </a:extLst>
          </p:cNvPr>
          <p:cNvSpPr txBox="1"/>
          <p:nvPr/>
        </p:nvSpPr>
        <p:spPr>
          <a:xfrm>
            <a:off x="838201" y="2598003"/>
            <a:ext cx="3225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/>
              <a:t>Vastaa </a:t>
            </a:r>
            <a:r>
              <a:rPr lang="fi-FI" sz="4800" dirty="0" err="1"/>
              <a:t>padlettiin</a:t>
            </a:r>
            <a:r>
              <a:rPr lang="fi-FI" sz="4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913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4A506B-1C05-C569-41A4-288C5CE72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Kalat (</a:t>
            </a:r>
            <a:r>
              <a:rPr lang="fi-FI" i="1" dirty="0" err="1"/>
              <a:t>Pisces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32F225-7F24-832B-6A63-598B9D475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26" y="1690688"/>
            <a:ext cx="10800347" cy="4943976"/>
          </a:xfrm>
        </p:spPr>
        <p:txBody>
          <a:bodyPr>
            <a:normAutofit/>
          </a:bodyPr>
          <a:lstStyle/>
          <a:p>
            <a:r>
              <a:rPr lang="fi-FI" dirty="0"/>
              <a:t>Ensimmäisiä selkärankaisia</a:t>
            </a:r>
          </a:p>
          <a:p>
            <a:r>
              <a:rPr lang="fi-FI" dirty="0"/>
              <a:t>Hengitys kiduksilla</a:t>
            </a:r>
          </a:p>
          <a:p>
            <a:r>
              <a:rPr lang="fi-FI" dirty="0"/>
              <a:t>Rustokaloilla sisäinen hedelmöitys, luukaloilla ulkoinen</a:t>
            </a:r>
          </a:p>
          <a:p>
            <a:r>
              <a:rPr lang="fi-FI" dirty="0"/>
              <a:t>Luukaloilla suomupeite, viuhkamaiset evät sekä uimarakko</a:t>
            </a:r>
          </a:p>
          <a:p>
            <a:r>
              <a:rPr lang="fi-FI" dirty="0"/>
              <a:t>Vaihtolämpöisiä</a:t>
            </a:r>
          </a:p>
          <a:p>
            <a:pPr marL="0" indent="0">
              <a:buNone/>
            </a:pPr>
            <a:r>
              <a:rPr lang="fi-FI" dirty="0"/>
              <a:t>Jaetaan:</a:t>
            </a:r>
          </a:p>
          <a:p>
            <a:r>
              <a:rPr lang="fi-FI" dirty="0"/>
              <a:t>Ympyräsuiset</a:t>
            </a:r>
          </a:p>
          <a:p>
            <a:r>
              <a:rPr lang="fi-FI" dirty="0"/>
              <a:t>Rustokalat (rauskut ja hait)</a:t>
            </a:r>
          </a:p>
          <a:p>
            <a:r>
              <a:rPr lang="fi-FI" dirty="0"/>
              <a:t>Luukalat</a:t>
            </a:r>
          </a:p>
        </p:txBody>
      </p:sp>
    </p:spTree>
    <p:extLst>
      <p:ext uri="{BB962C8B-B14F-4D97-AF65-F5344CB8AC3E}">
        <p14:creationId xmlns:p14="http://schemas.microsoft.com/office/powerpoint/2010/main" val="16826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34A5EE-692C-9731-5C96-BEB4227B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237290"/>
            <a:ext cx="11415712" cy="5379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Ympyräsuinen: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E4878CD-2205-AF22-6E8A-462881E2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670558"/>
            <a:ext cx="4271962" cy="2758442"/>
          </a:xfrm>
          <a:prstGeom prst="rect">
            <a:avLst/>
          </a:prstGeom>
        </p:spPr>
      </p:pic>
      <p:pic>
        <p:nvPicPr>
          <p:cNvPr id="4100" name="Picture 4" descr="Rustokalat">
            <a:extLst>
              <a:ext uri="{FF2B5EF4-FFF2-40B4-BE49-F238E27FC236}">
                <a16:creationId xmlns:a16="http://schemas.microsoft.com/office/drawing/2014/main" id="{B018AF76-B772-CB06-F36F-021F77507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18" y="3429000"/>
            <a:ext cx="5056175" cy="31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ED5DA37-3D15-E308-E8B7-617825C83AA3}"/>
              </a:ext>
            </a:extLst>
          </p:cNvPr>
          <p:cNvSpPr txBox="1"/>
          <p:nvPr/>
        </p:nvSpPr>
        <p:spPr>
          <a:xfrm>
            <a:off x="4970081" y="2967335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Rustokala:</a:t>
            </a:r>
          </a:p>
        </p:txBody>
      </p:sp>
      <p:pic>
        <p:nvPicPr>
          <p:cNvPr id="4102" name="Picture 6" descr="Hauki - Faktaa, ruokavaliota, elinympäristöä ja kuvia Animalia.biossa">
            <a:extLst>
              <a:ext uri="{FF2B5EF4-FFF2-40B4-BE49-F238E27FC236}">
                <a16:creationId xmlns:a16="http://schemas.microsoft.com/office/drawing/2014/main" id="{0ADB4C1B-EBF4-8CDF-8E9F-C200689C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006" y="365328"/>
            <a:ext cx="4707169" cy="26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0D7170F-FB0D-3314-BDAB-B3506A3FCE66}"/>
              </a:ext>
            </a:extLst>
          </p:cNvPr>
          <p:cNvSpPr txBox="1"/>
          <p:nvPr/>
        </p:nvSpPr>
        <p:spPr>
          <a:xfrm>
            <a:off x="5950744" y="1016396"/>
            <a:ext cx="132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Luukala:</a:t>
            </a:r>
          </a:p>
        </p:txBody>
      </p:sp>
    </p:spTree>
    <p:extLst>
      <p:ext uri="{BB962C8B-B14F-4D97-AF65-F5344CB8AC3E}">
        <p14:creationId xmlns:p14="http://schemas.microsoft.com/office/powerpoint/2010/main" val="1727404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72265D-3F50-C4E7-E14E-28BB9D65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" y="0"/>
            <a:ext cx="10515600" cy="1325563"/>
          </a:xfrm>
        </p:spPr>
        <p:txBody>
          <a:bodyPr/>
          <a:lstStyle/>
          <a:p>
            <a:r>
              <a:rPr lang="fi-FI" dirty="0"/>
              <a:t>Sammakkoeläimet (</a:t>
            </a:r>
            <a:r>
              <a:rPr lang="fi-FI" i="1" dirty="0" err="1"/>
              <a:t>Amphibia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F6E6CA-70CF-A0C8-0220-214359580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51" y="1325563"/>
            <a:ext cx="10981449" cy="5363994"/>
          </a:xfrm>
        </p:spPr>
        <p:txBody>
          <a:bodyPr>
            <a:normAutofit/>
          </a:bodyPr>
          <a:lstStyle/>
          <a:p>
            <a:r>
              <a:rPr lang="fi-FI" dirty="0"/>
              <a:t>Ensimmäisiä maaselkärankaisia</a:t>
            </a:r>
          </a:p>
          <a:p>
            <a:r>
              <a:rPr lang="fi-FI" dirty="0"/>
              <a:t>Lisääntyminen vedestä riippuvaista</a:t>
            </a:r>
          </a:p>
          <a:p>
            <a:r>
              <a:rPr lang="fi-FI" dirty="0"/>
              <a:t>Ulkoinen hedelmöitys</a:t>
            </a:r>
          </a:p>
          <a:p>
            <a:r>
              <a:rPr lang="fi-FI" dirty="0"/>
              <a:t>Hengitys keuhkoilla ja osittain ihon kautta (ihoverenkierto), toukilla kidukset</a:t>
            </a:r>
            <a:endParaRPr lang="fi-FI" dirty="0">
              <a:sym typeface="Wingdings" pitchFamily="2" charset="2"/>
            </a:endParaRPr>
          </a:p>
          <a:p>
            <a:r>
              <a:rPr lang="fi-FI" dirty="0">
                <a:sym typeface="Wingdings" pitchFamily="2" charset="2"/>
              </a:rPr>
              <a:t>Vaihtolämpöisiä</a:t>
            </a:r>
          </a:p>
          <a:p>
            <a:pPr marL="0" indent="0">
              <a:buNone/>
            </a:pPr>
            <a:r>
              <a:rPr lang="fi-FI" dirty="0">
                <a:sym typeface="Wingdings" pitchFamily="2" charset="2"/>
              </a:rPr>
              <a:t>Jaetaan:</a:t>
            </a:r>
          </a:p>
          <a:p>
            <a:r>
              <a:rPr lang="fi-FI" dirty="0">
                <a:sym typeface="Wingdings" pitchFamily="2" charset="2"/>
              </a:rPr>
              <a:t>Matosammakot</a:t>
            </a:r>
          </a:p>
          <a:p>
            <a:r>
              <a:rPr lang="fi-FI" dirty="0">
                <a:sym typeface="Wingdings" pitchFamily="2" charset="2"/>
              </a:rPr>
              <a:t>Sammakot</a:t>
            </a:r>
          </a:p>
          <a:p>
            <a:r>
              <a:rPr lang="fi-FI" dirty="0">
                <a:sym typeface="Wingdings" pitchFamily="2" charset="2"/>
              </a:rPr>
              <a:t>Salamanterieläimet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96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DD21A7D-D582-1BAB-D4F5-D79685C28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834" y="1825625"/>
            <a:ext cx="6422166" cy="4281444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7387B9A-0FB4-07D2-3D13-C7B0C709C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1" y="1971676"/>
            <a:ext cx="5780745" cy="38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2E0BF1E-35C4-B3BC-4505-9F78A045A3C3}"/>
              </a:ext>
            </a:extLst>
          </p:cNvPr>
          <p:cNvSpPr txBox="1"/>
          <p:nvPr/>
        </p:nvSpPr>
        <p:spPr>
          <a:xfrm>
            <a:off x="100013" y="1436985"/>
            <a:ext cx="2407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Matosammakko: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035744A-FB84-99B7-259B-EB52E34D21E4}"/>
              </a:ext>
            </a:extLst>
          </p:cNvPr>
          <p:cNvSpPr txBox="1"/>
          <p:nvPr/>
        </p:nvSpPr>
        <p:spPr>
          <a:xfrm>
            <a:off x="7124896" y="1363960"/>
            <a:ext cx="371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Sammakko ja salamanteri:</a:t>
            </a:r>
          </a:p>
        </p:txBody>
      </p:sp>
    </p:spTree>
    <p:extLst>
      <p:ext uri="{BB962C8B-B14F-4D97-AF65-F5344CB8AC3E}">
        <p14:creationId xmlns:p14="http://schemas.microsoft.com/office/powerpoint/2010/main" val="80558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B83D13-A1D2-45F8-E9DC-64BD30D67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52" y="153192"/>
            <a:ext cx="10515600" cy="1325563"/>
          </a:xfrm>
        </p:spPr>
        <p:txBody>
          <a:bodyPr/>
          <a:lstStyle/>
          <a:p>
            <a:r>
              <a:rPr lang="fi-FI" dirty="0"/>
              <a:t>Matelijat (</a:t>
            </a:r>
            <a:r>
              <a:rPr lang="fi-FI" i="1" dirty="0" err="1"/>
              <a:t>Reptilia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CD2CE2-4401-E6B5-3147-D4E826DE6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528011"/>
            <a:ext cx="11016916" cy="4514015"/>
          </a:xfrm>
        </p:spPr>
        <p:txBody>
          <a:bodyPr/>
          <a:lstStyle/>
          <a:p>
            <a:r>
              <a:rPr lang="fi-FI" dirty="0"/>
              <a:t>Ensimmäiset täysin maaelämään sopeutuneet selkärankaiset</a:t>
            </a:r>
          </a:p>
          <a:p>
            <a:r>
              <a:rPr lang="fi-FI" dirty="0"/>
              <a:t>Kuiva ja suomujen peittämä iho, hengitys vain keuhkoilla, raajat, kynnet</a:t>
            </a:r>
          </a:p>
          <a:p>
            <a:r>
              <a:rPr lang="fi-FI" dirty="0"/>
              <a:t>Tärkeimmät avainsopeutumat: sisäinen hedelmöitys ja kuorellinen muna </a:t>
            </a:r>
            <a:r>
              <a:rPr lang="fi-FI" dirty="0">
                <a:sym typeface="Wingdings" pitchFamily="2" charset="2"/>
              </a:rPr>
              <a:t> lisääntyminen vedestä riippumatonta</a:t>
            </a:r>
            <a:endParaRPr lang="fi-FI" dirty="0"/>
          </a:p>
          <a:p>
            <a:r>
              <a:rPr lang="fi-FI" dirty="0"/>
              <a:t>Vaihtolämpöisiä</a:t>
            </a:r>
          </a:p>
          <a:p>
            <a:r>
              <a:rPr lang="fi-FI" dirty="0"/>
              <a:t>Käärmeet, kilpikonnat, liskot, krokotiilit</a:t>
            </a:r>
          </a:p>
        </p:txBody>
      </p:sp>
    </p:spTree>
    <p:extLst>
      <p:ext uri="{BB962C8B-B14F-4D97-AF65-F5344CB8AC3E}">
        <p14:creationId xmlns:p14="http://schemas.microsoft.com/office/powerpoint/2010/main" val="11194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35108-C4DD-2475-6A2D-6B0E271F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-170531"/>
            <a:ext cx="10515600" cy="1325563"/>
          </a:xfrm>
        </p:spPr>
        <p:txBody>
          <a:bodyPr/>
          <a:lstStyle/>
          <a:p>
            <a:r>
              <a:rPr lang="fi-FI" dirty="0"/>
              <a:t>Nisäkkäät (</a:t>
            </a:r>
            <a:r>
              <a:rPr lang="fi-FI" i="1" dirty="0" err="1"/>
              <a:t>Mammalia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54F32D-BA14-CE83-C7EB-822970BEB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18937"/>
            <a:ext cx="11073063" cy="583531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Kehittyneet nisäkäsliskoista</a:t>
            </a:r>
          </a:p>
          <a:p>
            <a:r>
              <a:rPr lang="fi-FI" dirty="0"/>
              <a:t>Useimmilla nisät </a:t>
            </a:r>
            <a:r>
              <a:rPr lang="fi-FI" dirty="0">
                <a:sym typeface="Wingdings" pitchFamily="2" charset="2"/>
              </a:rPr>
              <a:t> maidontuotto ja imetys</a:t>
            </a:r>
            <a:endParaRPr lang="fi-FI" dirty="0"/>
          </a:p>
          <a:p>
            <a:r>
              <a:rPr lang="fi-FI" dirty="0"/>
              <a:t>Karvapeite</a:t>
            </a:r>
          </a:p>
          <a:p>
            <a:r>
              <a:rPr lang="fi-FI" dirty="0"/>
              <a:t>Tasalämpöisyys</a:t>
            </a:r>
          </a:p>
          <a:p>
            <a:r>
              <a:rPr lang="fi-FI" dirty="0"/>
              <a:t>Elinympäristöt erilaisia (maalla, ilmassa, vedessä)</a:t>
            </a:r>
          </a:p>
          <a:p>
            <a:r>
              <a:rPr lang="fi-FI" dirty="0"/>
              <a:t>Sisäinen siitos</a:t>
            </a:r>
          </a:p>
          <a:p>
            <a:r>
              <a:rPr lang="fi-FI" dirty="0"/>
              <a:t>Synnyttävät eläviä poikasia, joista huolehditaan hyvin</a:t>
            </a:r>
          </a:p>
          <a:p>
            <a:pPr marL="0" indent="0">
              <a:buNone/>
            </a:pPr>
            <a:r>
              <a:rPr lang="fi-FI" dirty="0"/>
              <a:t>Jaetaan:</a:t>
            </a:r>
          </a:p>
          <a:p>
            <a:r>
              <a:rPr lang="fi-FI" dirty="0"/>
              <a:t>nokkaeläimet (munivat, ei nisiä)</a:t>
            </a:r>
          </a:p>
          <a:p>
            <a:r>
              <a:rPr lang="fi-FI" dirty="0"/>
              <a:t>pussieläimet </a:t>
            </a:r>
          </a:p>
          <a:p>
            <a:r>
              <a:rPr lang="fi-FI" dirty="0"/>
              <a:t>istukalliset nisäkkäät (sikiön kehitys kohdussa, ravinto istukan ja napanuoran kautta)</a:t>
            </a:r>
          </a:p>
        </p:txBody>
      </p:sp>
    </p:spTree>
    <p:extLst>
      <p:ext uri="{BB962C8B-B14F-4D97-AF65-F5344CB8AC3E}">
        <p14:creationId xmlns:p14="http://schemas.microsoft.com/office/powerpoint/2010/main" val="39028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246</Words>
  <Application>Microsoft Macintosh PowerPoint</Application>
  <PresentationFormat>Laajakuva</PresentationFormat>
  <Paragraphs>72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Wingdings</vt:lpstr>
      <vt:lpstr>Office-teema</vt:lpstr>
      <vt:lpstr>Selkärankaisten evoluutio</vt:lpstr>
      <vt:lpstr>PowerPoint-esitys</vt:lpstr>
      <vt:lpstr>Eri selkärankaisluokkien ominaisuuksia</vt:lpstr>
      <vt:lpstr>Kalat (Pisces)</vt:lpstr>
      <vt:lpstr>PowerPoint-esitys</vt:lpstr>
      <vt:lpstr>Sammakkoeläimet (Amphibia)</vt:lpstr>
      <vt:lpstr>PowerPoint-esitys</vt:lpstr>
      <vt:lpstr>Matelijat (Reptilia)</vt:lpstr>
      <vt:lpstr>Nisäkkäät (Mammalia)</vt:lpstr>
      <vt:lpstr>Nokkaeläimet</vt:lpstr>
      <vt:lpstr>Pussieläimet</vt:lpstr>
      <vt:lpstr>Vesielämään sopeutuneita nisäkkäitä</vt:lpstr>
      <vt:lpstr>PowerPoint-esitys</vt:lpstr>
      <vt:lpstr>Linnut (Aves)</vt:lpstr>
      <vt:lpstr>PowerPoint-esitys</vt:lpstr>
      <vt:lpstr>PowerPoint-esitys</vt:lpstr>
      <vt:lpstr>Evoluutioaikajanalle:</vt:lpstr>
      <vt:lpstr>Tehtäviä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Moona Forssas</dc:creator>
  <cp:lastModifiedBy>Forssas Moona Maarit</cp:lastModifiedBy>
  <cp:revision>2</cp:revision>
  <dcterms:created xsi:type="dcterms:W3CDTF">2024-11-09T17:53:16Z</dcterms:created>
  <dcterms:modified xsi:type="dcterms:W3CDTF">2024-11-14T08:46:27Z</dcterms:modified>
</cp:coreProperties>
</file>