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62" r:id="rId5"/>
    <p:sldId id="265" r:id="rId6"/>
    <p:sldId id="264" r:id="rId7"/>
    <p:sldId id="269" r:id="rId8"/>
    <p:sldId id="270" r:id="rId9"/>
    <p:sldId id="272" r:id="rId10"/>
    <p:sldId id="271" r:id="rId11"/>
    <p:sldId id="27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3540B-3178-4648-A93D-B8F0B142EACC}" v="67" dt="2024-10-17T09:13:28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xA3MLhC0mA&amp;t=1s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1DB85F1-46F1-49CB-3C64-12C39E8E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fi-FI" sz="7200"/>
              <a:t>Evoluution tutkiminen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64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538C22-D897-32FC-81AB-1A5B5BD9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0" y="224024"/>
            <a:ext cx="10515600" cy="1325563"/>
          </a:xfrm>
        </p:spPr>
        <p:txBody>
          <a:bodyPr/>
          <a:lstStyle/>
          <a:p>
            <a:r>
              <a:rPr lang="fi-FI" dirty="0">
                <a:latin typeface=""/>
              </a:rPr>
              <a:t>Kromosomit ja DNA</a:t>
            </a:r>
          </a:p>
        </p:txBody>
      </p:sp>
      <p:pic>
        <p:nvPicPr>
          <p:cNvPr id="4" name="Sisällön paikkamerkki 3" descr="Kuva, joka sisältää kohteen perhonen, hyönteinen, selkärangaton, Yöperhoset ja perhoset&#10;&#10;Kuvaus luotu automaattisesti">
            <a:extLst>
              <a:ext uri="{FF2B5EF4-FFF2-40B4-BE49-F238E27FC236}">
                <a16:creationId xmlns:a16="http://schemas.microsoft.com/office/drawing/2014/main" id="{3E7E9238-F6ED-A98E-8BB2-3CFAEA713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9874" y="1414310"/>
            <a:ext cx="4796589" cy="477527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B561793-763F-7961-0E5B-791129C10623}"/>
              </a:ext>
            </a:extLst>
          </p:cNvPr>
          <p:cNvSpPr txBox="1"/>
          <p:nvPr/>
        </p:nvSpPr>
        <p:spPr>
          <a:xfrm>
            <a:off x="312820" y="1549588"/>
            <a:ext cx="604511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latin typeface="Aptos" panose="020B0004020202020204" pitchFamily="34" charset="0"/>
              </a:rPr>
              <a:t>Kromosomien värjääminen </a:t>
            </a:r>
            <a:r>
              <a:rPr lang="fi-FI" sz="2800" dirty="0">
                <a:latin typeface="Aptos" panose="020B0004020202020204" pitchFamily="34" charset="0"/>
                <a:sym typeface="Wingdings" pitchFamily="2" charset="2"/>
              </a:rPr>
              <a:t> rakenne ja osat erottuu toisistaan</a:t>
            </a:r>
            <a:endParaRPr lang="fi-FI" sz="28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latin typeface="Aptos" panose="020B0004020202020204" pitchFamily="34" charset="0"/>
              </a:rPr>
              <a:t>DNA:n rakenne ja toiminta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 b="1" dirty="0">
                <a:latin typeface="Aptos" panose="020B0004020202020204" pitchFamily="34" charset="0"/>
              </a:rPr>
              <a:t>DNA-viivakoodi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b="1" dirty="0">
                <a:latin typeface="Aptos" panose="020B0004020202020204" pitchFamily="34" charset="0"/>
              </a:rPr>
              <a:t>Molekyylikello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>
                <a:latin typeface="Aptos" panose="020B0004020202020204" pitchFamily="34" charset="0"/>
              </a:rPr>
              <a:t>Ajoitusmenetelmä</a:t>
            </a:r>
            <a:r>
              <a:rPr lang="fi-FI" sz="2800" b="1" dirty="0">
                <a:latin typeface="Aptos" panose="020B00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Aptos" panose="020B0004020202020204" pitchFamily="34" charset="0"/>
              </a:rPr>
              <a:t>Tietyissä DNA-jaksoissa tapahtuu mutaatioita vakionopeudella </a:t>
            </a:r>
            <a:r>
              <a:rPr lang="fi-FI" sz="2800" dirty="0">
                <a:latin typeface="Aptos" panose="020B0004020202020204" pitchFamily="34" charset="0"/>
                <a:sym typeface="Wingdings" pitchFamily="2" charset="2"/>
              </a:rPr>
              <a:t> </a:t>
            </a:r>
            <a:r>
              <a:rPr lang="fi-FI" sz="2800" dirty="0">
                <a:latin typeface="Aptos" panose="020B0004020202020204" pitchFamily="34" charset="0"/>
              </a:rPr>
              <a:t>voidaan päätellä milloin eronneet omiksi kehityslinjoiksi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85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E1A04E-50CE-9964-B2D9-BC31E1DF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11" y="-90894"/>
            <a:ext cx="3816095" cy="1938076"/>
          </a:xfrm>
        </p:spPr>
        <p:txBody>
          <a:bodyPr>
            <a:normAutofit/>
          </a:bodyPr>
          <a:lstStyle/>
          <a:p>
            <a:r>
              <a:rPr lang="fi-FI" dirty="0"/>
              <a:t>Elävät fossiilit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E6F304-CD70-4C2F-2E77-02187EC2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11" y="1689038"/>
            <a:ext cx="4620126" cy="4227846"/>
          </a:xfrm>
        </p:spPr>
        <p:txBody>
          <a:bodyPr>
            <a:normAutofit/>
          </a:bodyPr>
          <a:lstStyle/>
          <a:p>
            <a:r>
              <a:rPr lang="fi-FI" dirty="0"/>
              <a:t>Selvinneet ja säilyneet samankaltaisina miljoonia vuosia</a:t>
            </a:r>
          </a:p>
          <a:p>
            <a:r>
              <a:rPr lang="fi-FI" dirty="0"/>
              <a:t>Eloon jäämisen kannalta tärkeitä ominaisuuksia</a:t>
            </a:r>
          </a:p>
          <a:p>
            <a:endParaRPr lang="fi-FI" sz="2000" dirty="0"/>
          </a:p>
        </p:txBody>
      </p:sp>
      <p:pic>
        <p:nvPicPr>
          <p:cNvPr id="4" name="Picture 4" descr="Free Leaves Green photo and picture">
            <a:extLst>
              <a:ext uri="{FF2B5EF4-FFF2-40B4-BE49-F238E27FC236}">
                <a16:creationId xmlns:a16="http://schemas.microsoft.com/office/drawing/2014/main" id="{2BC59F3C-60D1-1DBB-3615-9C7B3D3BF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5" r="-1" b="-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68 Eläimiä (Creative Commons) ideas | creative commons, creative, hedgehog  animal">
            <a:extLst>
              <a:ext uri="{FF2B5EF4-FFF2-40B4-BE49-F238E27FC236}">
                <a16:creationId xmlns:a16="http://schemas.microsoft.com/office/drawing/2014/main" id="{E101C5A1-6183-A07A-C9C1-856B8CA07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9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0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A5D4B-E78D-F9C9-061B-61B62675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7" y="-51315"/>
            <a:ext cx="10515600" cy="1325563"/>
          </a:xfrm>
        </p:spPr>
        <p:txBody>
          <a:bodyPr/>
          <a:lstStyle/>
          <a:p>
            <a:r>
              <a:rPr lang="fi-FI" dirty="0">
                <a:latin typeface="Aptos Display" panose="020B0004020202020204" pitchFamily="34" charset="0"/>
              </a:rPr>
              <a:t>Evoluutiotutkimus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D6CB68-9CA8-7C88-FFF1-81D01534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7" y="1213287"/>
            <a:ext cx="11062786" cy="5421687"/>
          </a:xfrm>
        </p:spPr>
        <p:txBody>
          <a:bodyPr>
            <a:normAutofit/>
          </a:bodyPr>
          <a:lstStyle/>
          <a:p>
            <a:r>
              <a:rPr lang="fi-FI" dirty="0">
                <a:latin typeface="Aptos" panose="020B0004020202020204" pitchFamily="34" charset="0"/>
              </a:rPr>
              <a:t>Evoluutioteoria – Charles Darwin (1809-1882)</a:t>
            </a:r>
          </a:p>
          <a:p>
            <a:pPr lvl="1"/>
            <a:r>
              <a:rPr lang="fi-FI" sz="2800" dirty="0">
                <a:latin typeface="Aptos" panose="020B0004020202020204" pitchFamily="34" charset="0"/>
              </a:rPr>
              <a:t>Perustuu luonnonvalintaan</a:t>
            </a:r>
          </a:p>
          <a:p>
            <a:pPr lvl="1"/>
            <a:r>
              <a:rPr lang="fi-FI" sz="2800" dirty="0">
                <a:latin typeface="Aptos" panose="020B0004020202020204" pitchFamily="34" charset="0"/>
              </a:rPr>
              <a:t>Pohjana havainnot ja fossiililöydöt</a:t>
            </a:r>
          </a:p>
          <a:p>
            <a:pPr lvl="1"/>
            <a:endParaRPr lang="fi-FI" dirty="0">
              <a:latin typeface="Aptos" panose="020B0004020202020204" pitchFamily="34" charset="0"/>
            </a:endParaRPr>
          </a:p>
          <a:p>
            <a:r>
              <a:rPr lang="fi-FI" dirty="0">
                <a:latin typeface="Aptos" panose="020B0004020202020204" pitchFamily="34" charset="0"/>
              </a:rPr>
              <a:t>Evoluutiokäsitys tarkentunut, ja perustuu nykykäsityksen mukaan:</a:t>
            </a:r>
          </a:p>
          <a:p>
            <a:pPr lvl="1"/>
            <a:r>
              <a:rPr lang="fi-FI" sz="2800" dirty="0">
                <a:latin typeface="Aptos" panose="020B0004020202020204" pitchFamily="34" charset="0"/>
              </a:rPr>
              <a:t>Eliöiden lisääntymiseen </a:t>
            </a:r>
          </a:p>
          <a:p>
            <a:pPr lvl="1"/>
            <a:r>
              <a:rPr lang="fi-FI" sz="2800" dirty="0">
                <a:latin typeface="Aptos" panose="020B0004020202020204" pitchFamily="34" charset="0"/>
              </a:rPr>
              <a:t>Ominaisuuksien periytymiseen</a:t>
            </a:r>
          </a:p>
          <a:p>
            <a:pPr lvl="1"/>
            <a:r>
              <a:rPr lang="fi-FI" sz="2800" dirty="0">
                <a:latin typeface="Aptos" panose="020B0004020202020204" pitchFamily="34" charset="0"/>
              </a:rPr>
              <a:t>Muunteluun</a:t>
            </a:r>
          </a:p>
          <a:p>
            <a:pPr lvl="1"/>
            <a:r>
              <a:rPr lang="fi-FI" sz="2800" dirty="0">
                <a:latin typeface="Aptos" panose="020B0004020202020204" pitchFamily="34" charset="0"/>
              </a:rPr>
              <a:t>Kilpailuun</a:t>
            </a:r>
          </a:p>
          <a:p>
            <a:pPr lvl="1"/>
            <a:r>
              <a:rPr lang="fi-FI" sz="2800" dirty="0">
                <a:latin typeface="Aptos" panose="020B0004020202020204" pitchFamily="34" charset="0"/>
              </a:rPr>
              <a:t>Luonnonvalintaan</a:t>
            </a:r>
          </a:p>
          <a:p>
            <a:pPr lvl="1"/>
            <a:r>
              <a:rPr lang="fi-FI" sz="2800" dirty="0">
                <a:latin typeface="Aptos" panose="020B0004020202020204" pitchFamily="34" charset="0"/>
              </a:rPr>
              <a:t>Isolaatioon</a:t>
            </a:r>
          </a:p>
          <a:p>
            <a:pPr lvl="1"/>
            <a:r>
              <a:rPr lang="fi-FI" sz="2800" dirty="0">
                <a:latin typeface="Aptos" panose="020B0004020202020204" pitchFamily="34" charset="0"/>
              </a:rPr>
              <a:t>Sattumaan</a:t>
            </a:r>
          </a:p>
          <a:p>
            <a:endParaRPr lang="fi-FI" dirty="0"/>
          </a:p>
        </p:txBody>
      </p:sp>
      <p:pic>
        <p:nvPicPr>
          <p:cNvPr id="5" name="Kuva 4" descr="Kuva, joka sisältää kohteen Ihmisen kasvot, muotokuva, Ihmisen parta, mies&#10;&#10;Kuvaus luotu automaattisesti">
            <a:extLst>
              <a:ext uri="{FF2B5EF4-FFF2-40B4-BE49-F238E27FC236}">
                <a16:creationId xmlns:a16="http://schemas.microsoft.com/office/drawing/2014/main" id="{C251E786-88B4-536E-CD65-5B8EDE231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780" y="143460"/>
            <a:ext cx="2123122" cy="28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DF4A82-9DA5-3269-C014-EF33D3D9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02" y="287067"/>
            <a:ext cx="10515600" cy="1325563"/>
          </a:xfrm>
        </p:spPr>
        <p:txBody>
          <a:bodyPr/>
          <a:lstStyle/>
          <a:p>
            <a:r>
              <a:rPr lang="fi-FI" dirty="0">
                <a:latin typeface="Aptos Display" panose="020B0004020202020204" pitchFamily="34" charset="0"/>
              </a:rPr>
              <a:t>Evoluution tutkiminen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8C03B4-2C6B-6BCD-529F-8B9B4900A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02" y="1697542"/>
            <a:ext cx="10851995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>
                <a:latin typeface="Aptos" panose="020B0004020202020204" pitchFamily="34" charset="0"/>
              </a:rPr>
              <a:t>Pistetyöskentely: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3600" dirty="0">
                <a:solidFill>
                  <a:srgbClr val="0E0E0F"/>
                </a:solidFill>
                <a:latin typeface="Aptos" panose="020B0004020202020204" pitchFamily="34" charset="0"/>
              </a:rPr>
              <a:t>F</a:t>
            </a:r>
            <a:r>
              <a:rPr lang="fi-FI" sz="3600" b="0" i="0" u="none" strike="noStrike" dirty="0">
                <a:solidFill>
                  <a:srgbClr val="0E0E0F"/>
                </a:solidFill>
                <a:effectLst/>
                <a:latin typeface="Aptos" panose="020B0004020202020204" pitchFamily="34" charset="0"/>
              </a:rPr>
              <a:t>ossiilit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3600" dirty="0">
                <a:solidFill>
                  <a:srgbClr val="0E0E0F"/>
                </a:solidFill>
                <a:latin typeface="Aptos" panose="020B0004020202020204" pitchFamily="34" charset="0"/>
              </a:rPr>
              <a:t>A</a:t>
            </a:r>
            <a:r>
              <a:rPr lang="fi-FI" sz="3600" b="0" i="0" u="none" strike="noStrike" dirty="0">
                <a:solidFill>
                  <a:srgbClr val="0E0E0F"/>
                </a:solidFill>
                <a:effectLst/>
                <a:latin typeface="Aptos" panose="020B0004020202020204" pitchFamily="34" charset="0"/>
              </a:rPr>
              <a:t>natomiset rakenteet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3600" b="0" i="0" u="none" strike="noStrike" dirty="0">
                <a:solidFill>
                  <a:srgbClr val="0E0E0F"/>
                </a:solidFill>
                <a:effectLst/>
                <a:latin typeface="Aptos" panose="020B0004020202020204" pitchFamily="34" charset="0"/>
              </a:rPr>
              <a:t>Välimuotofossiilit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3600" b="0" i="0" u="none" strike="noStrike" dirty="0">
                <a:solidFill>
                  <a:srgbClr val="0E0E0F"/>
                </a:solidFill>
                <a:effectLst/>
                <a:latin typeface="Aptos" panose="020B0004020202020204" pitchFamily="34" charset="0"/>
              </a:rPr>
              <a:t>Fossiilisarja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3600" b="0" i="0" u="none" strike="noStrike" dirty="0">
                <a:solidFill>
                  <a:srgbClr val="0E0E0F"/>
                </a:solidFill>
                <a:effectLst/>
                <a:latin typeface="Aptos" panose="020B0004020202020204" pitchFamily="34" charset="0"/>
              </a:rPr>
              <a:t>Kromosomit ja DNA</a:t>
            </a:r>
          </a:p>
          <a:p>
            <a:pPr marL="457200" lvl="1" indent="0">
              <a:buNone/>
            </a:pPr>
            <a:endParaRPr lang="fi-FI" b="0" i="0" u="none" strike="noStrike" dirty="0">
              <a:solidFill>
                <a:srgbClr val="0E0E0F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3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355A9-2E44-FC92-8246-F11DF174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/>
              <a:t>Fossiilit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6D963C-F1CB-591E-41C2-556537E2C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18" y="1325563"/>
            <a:ext cx="10515600" cy="4564966"/>
          </a:xfrm>
        </p:spPr>
        <p:txBody>
          <a:bodyPr>
            <a:normAutofit/>
          </a:bodyPr>
          <a:lstStyle/>
          <a:p>
            <a:r>
              <a:rPr lang="fi-FI" sz="3200" dirty="0"/>
              <a:t>Vähintään 10 000 v. sitten eläneiden eliöiden jäänteitä</a:t>
            </a:r>
          </a:p>
          <a:p>
            <a:r>
              <a:rPr lang="fi-FI" sz="3200" dirty="0"/>
              <a:t>Elämän kehityksen tutkiminen</a:t>
            </a:r>
          </a:p>
          <a:p>
            <a:r>
              <a:rPr lang="fi-FI" sz="3200" dirty="0"/>
              <a:t>Iän määritys</a:t>
            </a:r>
          </a:p>
          <a:p>
            <a:pPr lvl="1"/>
            <a:r>
              <a:rPr lang="fi-FI" sz="3200" b="1" dirty="0"/>
              <a:t>Johtofossiilit </a:t>
            </a:r>
          </a:p>
          <a:p>
            <a:pPr lvl="1"/>
            <a:r>
              <a:rPr lang="fi-FI" sz="3200" dirty="0"/>
              <a:t>Radioaktiivinen iänmääritys</a:t>
            </a:r>
          </a:p>
          <a:p>
            <a:pPr lvl="2"/>
            <a:r>
              <a:rPr lang="fi-FI" sz="2800" dirty="0"/>
              <a:t>Puoliintumisaika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BB7DB3E-EC8D-85E0-0CAE-7D4660760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779" y="2368985"/>
            <a:ext cx="4930603" cy="37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irje, kuvakaappaus, muotoilu&#10;&#10;Kuvaus luotu automaattisesti">
            <a:extLst>
              <a:ext uri="{FF2B5EF4-FFF2-40B4-BE49-F238E27FC236}">
                <a16:creationId xmlns:a16="http://schemas.microsoft.com/office/drawing/2014/main" id="{218A0905-3FFE-055A-0A22-27AAE6F78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64"/>
          <a:stretch/>
        </p:blipFill>
        <p:spPr>
          <a:xfrm>
            <a:off x="276726" y="156265"/>
            <a:ext cx="11638547" cy="65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66468-FC34-1EE2-32C7-C1CCD434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Fossiileiden synty</a:t>
            </a:r>
          </a:p>
        </p:txBody>
      </p:sp>
      <p:pic>
        <p:nvPicPr>
          <p:cNvPr id="5" name="Sisällön paikkamerkki 4" descr="Kuva, joka sisältää kohteen selkärangaton, Makrovalokuvaus, keltainen, hyönteinen&#10;&#10;Kuvaus luotu automaattisesti">
            <a:extLst>
              <a:ext uri="{FF2B5EF4-FFF2-40B4-BE49-F238E27FC236}">
                <a16:creationId xmlns:a16="http://schemas.microsoft.com/office/drawing/2014/main" id="{6358438A-CF6E-A573-B8AB-FE215B5DB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99" y="1689603"/>
            <a:ext cx="3938011" cy="3031920"/>
          </a:xfrm>
        </p:spPr>
      </p:pic>
      <p:pic>
        <p:nvPicPr>
          <p:cNvPr id="7" name="Kuva 6" descr="Kuva, joka sisältää kohteen trilobiitti, Fossil, maa, kala&#10;&#10;Kuvaus luotu automaattisesti">
            <a:extLst>
              <a:ext uri="{FF2B5EF4-FFF2-40B4-BE49-F238E27FC236}">
                <a16:creationId xmlns:a16="http://schemas.microsoft.com/office/drawing/2014/main" id="{D30DE4C4-71E9-589B-5DE6-6F4F9EDCA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356" y="1689601"/>
            <a:ext cx="3443287" cy="3031921"/>
          </a:xfrm>
          <a:prstGeom prst="rect">
            <a:avLst/>
          </a:prstGeom>
        </p:spPr>
      </p:pic>
      <p:pic>
        <p:nvPicPr>
          <p:cNvPr id="9" name="Kuva 8" descr="Kuva, joka sisältää kohteen henkilö, maa, piha-, luonto&#10;&#10;Kuvaus luotu automaattisesti">
            <a:extLst>
              <a:ext uri="{FF2B5EF4-FFF2-40B4-BE49-F238E27FC236}">
                <a16:creationId xmlns:a16="http://schemas.microsoft.com/office/drawing/2014/main" id="{967E4444-F65B-E87D-310A-037D08E19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6" y="1689602"/>
            <a:ext cx="3443287" cy="303192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C035B16-90CF-FF4F-6693-212F65C92490}"/>
              </a:ext>
            </a:extLst>
          </p:cNvPr>
          <p:cNvSpPr txBox="1"/>
          <p:nvPr/>
        </p:nvSpPr>
        <p:spPr>
          <a:xfrm>
            <a:off x="260799" y="5861332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5"/>
              </a:rPr>
              <a:t>https://www.youtube.com/watch?v=hxA3MLhC0mA&amp;t=1s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4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4BDFE5-8177-7128-3D3C-558DC543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6" y="208715"/>
            <a:ext cx="10515600" cy="1325563"/>
          </a:xfrm>
        </p:spPr>
        <p:txBody>
          <a:bodyPr/>
          <a:lstStyle/>
          <a:p>
            <a:r>
              <a:rPr lang="fi-FI" dirty="0"/>
              <a:t>Anatomiset rakenteet</a:t>
            </a:r>
          </a:p>
        </p:txBody>
      </p:sp>
      <p:pic>
        <p:nvPicPr>
          <p:cNvPr id="4" name="Sisällön paikkamerkki 4" descr="Kuva, joka sisältää kohteen lintu&#10;&#10;Kuvaus luotu automaattisesti">
            <a:extLst>
              <a:ext uri="{FF2B5EF4-FFF2-40B4-BE49-F238E27FC236}">
                <a16:creationId xmlns:a16="http://schemas.microsoft.com/office/drawing/2014/main" id="{FF32C4DD-155D-3CDE-93AC-9D5502988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2125" y="2039604"/>
            <a:ext cx="7050619" cy="4376732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E5762AD-6D9E-BA5B-187C-E99422DD4A88}"/>
              </a:ext>
            </a:extLst>
          </p:cNvPr>
          <p:cNvSpPr txBox="1"/>
          <p:nvPr/>
        </p:nvSpPr>
        <p:spPr>
          <a:xfrm>
            <a:off x="-319818" y="1529688"/>
            <a:ext cx="600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3200" dirty="0"/>
              <a:t>Rakenteiden/käyttäytymisen vertailu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3200" b="1" dirty="0"/>
              <a:t>Surkastumat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i-FI" sz="3200" dirty="0"/>
              <a:t>Ihmisillä esim. häntäluu, viisauden hampaat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780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B4E749-6D91-C7FD-447B-462B99D7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2" y="506692"/>
            <a:ext cx="10515600" cy="1054601"/>
          </a:xfrm>
        </p:spPr>
        <p:txBody>
          <a:bodyPr>
            <a:normAutofit fontScale="90000"/>
          </a:bodyPr>
          <a:lstStyle/>
          <a:p>
            <a:r>
              <a:rPr lang="fi-FI" sz="5300" dirty="0"/>
              <a:t>Välimuotofossiilit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23D831-21AC-12B6-3073-BF572D435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29" y="1594869"/>
            <a:ext cx="7210676" cy="4790015"/>
          </a:xfrm>
        </p:spPr>
        <p:txBody>
          <a:bodyPr>
            <a:normAutofit/>
          </a:bodyPr>
          <a:lstStyle/>
          <a:p>
            <a:r>
              <a:rPr lang="fi-FI" sz="3200" dirty="0"/>
              <a:t>Samanaikaisesti vanhoja ja uusia rakennepiirteitä</a:t>
            </a:r>
          </a:p>
          <a:p>
            <a:r>
              <a:rPr lang="fi-FI" sz="3200" dirty="0"/>
              <a:t>Tärkeitä todisteita mm. selkärankaisten kehityksestä</a:t>
            </a:r>
          </a:p>
        </p:txBody>
      </p:sp>
      <p:pic>
        <p:nvPicPr>
          <p:cNvPr id="5" name="Kuva 4" descr="Kuva, joka sisältää kohteen lintu, teksti, höyhen, nokka&#10;&#10;Kuvaus luotu automaattisesti">
            <a:extLst>
              <a:ext uri="{FF2B5EF4-FFF2-40B4-BE49-F238E27FC236}">
                <a16:creationId xmlns:a16="http://schemas.microsoft.com/office/drawing/2014/main" id="{0BAE61DA-47EB-6ABA-9B7E-BE8F065A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568" y="729972"/>
            <a:ext cx="4603834" cy="54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F42633-4EB7-16D0-E58F-14900771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Fossiilisarja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EB91A8-4729-F470-E93B-4486CD7F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Eliölajin tai eliöryhmän kehityksen tutkiminen</a:t>
            </a:r>
          </a:p>
          <a:p>
            <a:r>
              <a:rPr lang="fi-FI" dirty="0"/>
              <a:t>Muodostetaan eri ikäisistä fossiileista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897C01-2F86-F15D-6228-1A481734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4" y="3429000"/>
            <a:ext cx="11909532" cy="24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8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165</Words>
  <Application>Microsoft Macintosh PowerPoint</Application>
  <PresentationFormat>Laajakuva</PresentationFormat>
  <Paragraphs>50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Office-teema</vt:lpstr>
      <vt:lpstr>Evoluution tutkiminen</vt:lpstr>
      <vt:lpstr>Evoluutiotutkimus</vt:lpstr>
      <vt:lpstr>Evoluution tutkiminen</vt:lpstr>
      <vt:lpstr>Fossiilit</vt:lpstr>
      <vt:lpstr>PowerPoint-esitys</vt:lpstr>
      <vt:lpstr>Fossiileiden synty</vt:lpstr>
      <vt:lpstr>Anatomiset rakenteet</vt:lpstr>
      <vt:lpstr>Välimuotofossiilit </vt:lpstr>
      <vt:lpstr>Fossiilisarja</vt:lpstr>
      <vt:lpstr>Kromosomit ja DNA</vt:lpstr>
      <vt:lpstr>Elävät fossiilit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Forssas Moona Maarit</cp:lastModifiedBy>
  <cp:revision>2</cp:revision>
  <dcterms:created xsi:type="dcterms:W3CDTF">2024-10-17T07:00:48Z</dcterms:created>
  <dcterms:modified xsi:type="dcterms:W3CDTF">2024-10-18T11:56:58Z</dcterms:modified>
</cp:coreProperties>
</file>