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9" r:id="rId3"/>
    <p:sldId id="265" r:id="rId4"/>
    <p:sldId id="256" r:id="rId5"/>
    <p:sldId id="257" r:id="rId6"/>
    <p:sldId id="258" r:id="rId7"/>
    <p:sldId id="260" r:id="rId8"/>
    <p:sldId id="261" r:id="rId9"/>
    <p:sldId id="262" r:id="rId10"/>
    <p:sldId id="263" r:id="rId11"/>
    <p:sldId id="267" r:id="rId12"/>
    <p:sldId id="264" r:id="rId13"/>
    <p:sldId id="266" r:id="rId14"/>
    <p:sldId id="269" r:id="rId15"/>
    <p:sldId id="273" r:id="rId16"/>
    <p:sldId id="268" r:id="rId17"/>
    <p:sldId id="270" r:id="rId18"/>
    <p:sldId id="281" r:id="rId19"/>
    <p:sldId id="283" r:id="rId20"/>
    <p:sldId id="275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 snapToGrid="0">
      <p:cViewPr varScale="1">
        <p:scale>
          <a:sx n="60" d="100"/>
          <a:sy n="60" d="100"/>
        </p:scale>
        <p:origin x="8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1838-5A6D-4F1B-88C8-E6074891416A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0598-912E-4CD8-BC3A-C6CE494D19B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703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1838-5A6D-4F1B-88C8-E6074891416A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0598-912E-4CD8-BC3A-C6CE494D19B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1342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1838-5A6D-4F1B-88C8-E6074891416A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0598-912E-4CD8-BC3A-C6CE494D19B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579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1838-5A6D-4F1B-88C8-E6074891416A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0598-912E-4CD8-BC3A-C6CE494D19B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03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1838-5A6D-4F1B-88C8-E6074891416A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0598-912E-4CD8-BC3A-C6CE494D19B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380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1838-5A6D-4F1B-88C8-E6074891416A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0598-912E-4CD8-BC3A-C6CE494D19B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542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1838-5A6D-4F1B-88C8-E6074891416A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0598-912E-4CD8-BC3A-C6CE494D19B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303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1838-5A6D-4F1B-88C8-E6074891416A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0598-912E-4CD8-BC3A-C6CE494D19B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647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1838-5A6D-4F1B-88C8-E6074891416A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0598-912E-4CD8-BC3A-C6CE494D19B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17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1838-5A6D-4F1B-88C8-E6074891416A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0598-912E-4CD8-BC3A-C6CE494D19B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951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1838-5A6D-4F1B-88C8-E6074891416A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90598-912E-4CD8-BC3A-C6CE494D19B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268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1838-5A6D-4F1B-88C8-E6074891416A}" type="datetimeFigureOut">
              <a:rPr lang="fi-FI" smtClean="0"/>
              <a:t>8.1.2025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90598-912E-4CD8-BC3A-C6CE494D19B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34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3FA03D85-F8D9-4F51-AABC-8D9705E7FB90}"/>
              </a:ext>
            </a:extLst>
          </p:cNvPr>
          <p:cNvSpPr txBox="1"/>
          <p:nvPr/>
        </p:nvSpPr>
        <p:spPr>
          <a:xfrm>
            <a:off x="838199" y="29109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Pitkä matematiikka vai lyhyt matematiikka?</a:t>
            </a:r>
          </a:p>
        </p:txBody>
      </p:sp>
      <p:pic>
        <p:nvPicPr>
          <p:cNvPr id="1027" name="Kuva 1">
            <a:extLst>
              <a:ext uri="{FF2B5EF4-FFF2-40B4-BE49-F238E27FC236}">
                <a16:creationId xmlns:a16="http://schemas.microsoft.com/office/drawing/2014/main" id="{A1D660E9-BDD4-4869-8BAF-D6304092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8788" y="1698149"/>
            <a:ext cx="5711571" cy="44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63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5000" t="-9000" r="-1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38200" y="781664"/>
            <a:ext cx="2022987" cy="7374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i-FI" dirty="0"/>
              <a:t>Toteutus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Kurssit</a:t>
            </a:r>
          </a:p>
          <a:p>
            <a:r>
              <a:rPr lang="fi-FI" dirty="0"/>
              <a:t>Vierailut</a:t>
            </a:r>
          </a:p>
          <a:p>
            <a:r>
              <a:rPr lang="fi-FI" dirty="0"/>
              <a:t>Leirit</a:t>
            </a:r>
          </a:p>
          <a:p>
            <a:r>
              <a:rPr lang="fi-FI" dirty="0"/>
              <a:t>TET</a:t>
            </a:r>
          </a:p>
          <a:p>
            <a:r>
              <a:rPr lang="fi-FI" dirty="0"/>
              <a:t>Projektit</a:t>
            </a:r>
          </a:p>
        </p:txBody>
      </p:sp>
    </p:spTree>
    <p:extLst>
      <p:ext uri="{BB962C8B-B14F-4D97-AF65-F5344CB8AC3E}">
        <p14:creationId xmlns:p14="http://schemas.microsoft.com/office/powerpoint/2010/main" val="671159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8150" y="5222875"/>
            <a:ext cx="2233613" cy="892175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r>
              <a:rPr lang="fi-FI" dirty="0"/>
              <a:t>Vierailut</a:t>
            </a:r>
          </a:p>
        </p:txBody>
      </p:sp>
    </p:spTree>
    <p:extLst>
      <p:ext uri="{BB962C8B-B14F-4D97-AF65-F5344CB8AC3E}">
        <p14:creationId xmlns:p14="http://schemas.microsoft.com/office/powerpoint/2010/main" val="4257394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idx="4294967295"/>
          </p:nvPr>
        </p:nvSpPr>
        <p:spPr>
          <a:xfrm>
            <a:off x="472440" y="5536248"/>
            <a:ext cx="2676525" cy="906462"/>
          </a:xfrm>
          <a:solidFill>
            <a:schemeClr val="bg1">
              <a:alpha val="69000"/>
            </a:schemeClr>
          </a:solidFill>
        </p:spPr>
        <p:txBody>
          <a:bodyPr/>
          <a:lstStyle/>
          <a:p>
            <a:r>
              <a:rPr lang="fi-FI" dirty="0" err="1"/>
              <a:t>Mate</a:t>
            </a:r>
            <a:r>
              <a:rPr lang="fi-FI" dirty="0"/>
              <a:t>-leiri</a:t>
            </a:r>
          </a:p>
        </p:txBody>
      </p:sp>
    </p:spTree>
    <p:extLst>
      <p:ext uri="{BB962C8B-B14F-4D97-AF65-F5344CB8AC3E}">
        <p14:creationId xmlns:p14="http://schemas.microsoft.com/office/powerpoint/2010/main" val="3550191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66738" y="4951412"/>
            <a:ext cx="6248400" cy="1149351"/>
          </a:xfrm>
          <a:solidFill>
            <a:schemeClr val="bg1"/>
          </a:solidFill>
        </p:spPr>
        <p:txBody>
          <a:bodyPr/>
          <a:lstStyle/>
          <a:p>
            <a:r>
              <a:rPr lang="fi-FI" dirty="0"/>
              <a:t>Työelämään tutustuminen</a:t>
            </a:r>
          </a:p>
        </p:txBody>
      </p:sp>
    </p:spTree>
    <p:extLst>
      <p:ext uri="{BB962C8B-B14F-4D97-AF65-F5344CB8AC3E}">
        <p14:creationId xmlns:p14="http://schemas.microsoft.com/office/powerpoint/2010/main" val="2548176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62" y="2560321"/>
            <a:ext cx="3104666" cy="41539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7" name="Sisällön paikkamerkki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1975" y="3041190"/>
            <a:ext cx="2740732" cy="367006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83" y="3402830"/>
            <a:ext cx="80833" cy="5234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87" y="4219302"/>
            <a:ext cx="3774929" cy="2516619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3" y="241283"/>
            <a:ext cx="3243426" cy="2162284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4" y="193483"/>
            <a:ext cx="4998308" cy="3169963"/>
          </a:xfrm>
          <a:prstGeom prst="rect">
            <a:avLst/>
          </a:prstGeom>
        </p:spPr>
      </p:pic>
      <p:sp>
        <p:nvSpPr>
          <p:cNvPr id="14" name="Otsikko 13"/>
          <p:cNvSpPr>
            <a:spLocks noGrp="1"/>
          </p:cNvSpPr>
          <p:nvPr>
            <p:ph type="title"/>
          </p:nvPr>
        </p:nvSpPr>
        <p:spPr>
          <a:xfrm>
            <a:off x="3052649" y="3165004"/>
            <a:ext cx="4389918" cy="105429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i-FI" dirty="0"/>
              <a:t>Retket ja yhteistyöprojektit</a:t>
            </a:r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6166" y="644460"/>
            <a:ext cx="3607810" cy="2705858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6581" y="616701"/>
            <a:ext cx="3385743" cy="2539307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9754" y="4069540"/>
            <a:ext cx="3019098" cy="22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29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 txBox="1">
            <a:spLocks/>
          </p:cNvSpPr>
          <p:nvPr/>
        </p:nvSpPr>
        <p:spPr>
          <a:xfrm>
            <a:off x="838201" y="365126"/>
            <a:ext cx="4511040" cy="884554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6000" dirty="0"/>
              <a:t>Kansainvälisyys</a:t>
            </a:r>
          </a:p>
        </p:txBody>
      </p:sp>
    </p:spTree>
    <p:extLst>
      <p:ext uri="{BB962C8B-B14F-4D97-AF65-F5344CB8AC3E}">
        <p14:creationId xmlns:p14="http://schemas.microsoft.com/office/powerpoint/2010/main" val="2217526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4294967295"/>
          </p:nvPr>
        </p:nvSpPr>
        <p:spPr>
          <a:xfrm>
            <a:off x="274320" y="3060065"/>
            <a:ext cx="10515600" cy="3508375"/>
          </a:xfr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pPr>
              <a:spcBef>
                <a:spcPct val="50000"/>
              </a:spcBef>
            </a:pPr>
            <a:r>
              <a:rPr lang="fi-FI" altLang="fi-FI" dirty="0"/>
              <a:t>Jokaiselle vuosikurssille pyritään tarjoamaan mahdollisuus osallistua johonkin kansainväliseen projektiin. </a:t>
            </a:r>
          </a:p>
          <a:p>
            <a:pPr>
              <a:spcBef>
                <a:spcPct val="50000"/>
              </a:spcBef>
            </a:pPr>
            <a:r>
              <a:rPr lang="fi-FI" altLang="fi-FI" dirty="0"/>
              <a:t>Projekti voi olla esimerkiksi ulkopuolisen tahon järjestämä opintomatka tai omin voimin toteutettu teemamatka.</a:t>
            </a:r>
          </a:p>
          <a:p>
            <a:pPr>
              <a:spcBef>
                <a:spcPct val="50000"/>
              </a:spcBef>
            </a:pPr>
            <a:r>
              <a:rPr lang="fi-FI" altLang="fi-FI" dirty="0"/>
              <a:t>Osanottajien määrä voi olla rajoitettu, ja osallistuvat opiskelijat keräävät matkarahoja erilaisilla talkoilla.</a:t>
            </a:r>
          </a:p>
          <a:p>
            <a:pPr>
              <a:spcBef>
                <a:spcPct val="50000"/>
              </a:spcBef>
            </a:pPr>
            <a:r>
              <a:rPr lang="fi-FI" altLang="fi-FI" dirty="0"/>
              <a:t>Vierailuja on toteutettu mm. Sveitsiin, Italiaan, Hollantiin, Tanskaan ja Venäjälle.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373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0520" y="365125"/>
            <a:ext cx="3114368" cy="637765"/>
          </a:xfrm>
          <a:solidFill>
            <a:schemeClr val="bg1">
              <a:alpha val="67000"/>
            </a:schemeClr>
          </a:solidFill>
        </p:spPr>
        <p:txBody>
          <a:bodyPr>
            <a:normAutofit fontScale="90000"/>
          </a:bodyPr>
          <a:lstStyle/>
          <a:p>
            <a:r>
              <a:rPr lang="fi-FI" dirty="0"/>
              <a:t>CERN, Sveitsi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2735" y="4954773"/>
            <a:ext cx="10794345" cy="1735588"/>
          </a:xfrm>
          <a:solidFill>
            <a:schemeClr val="bg1">
              <a:alpha val="56000"/>
            </a:schemeClr>
          </a:solidFill>
        </p:spPr>
        <p:txBody>
          <a:bodyPr>
            <a:noAutofit/>
          </a:bodyPr>
          <a:lstStyle/>
          <a:p>
            <a:r>
              <a:rPr lang="fi-FI" dirty="0"/>
              <a:t>Kansainvälinen hiukkasfysiikan tutkimuskeskus </a:t>
            </a:r>
          </a:p>
          <a:p>
            <a:r>
              <a:rPr lang="fi-FI" dirty="0"/>
              <a:t>CERN-tiedeopetusverkoston järjestämille tiedeleireille on vuosittain valtakunnallinen haku (toteutunut 2005, 2006, 2008, 2011, 2014, 2019, 2025)</a:t>
            </a:r>
          </a:p>
        </p:txBody>
      </p:sp>
    </p:spTree>
    <p:extLst>
      <p:ext uri="{BB962C8B-B14F-4D97-AF65-F5344CB8AC3E}">
        <p14:creationId xmlns:p14="http://schemas.microsoft.com/office/powerpoint/2010/main" val="341950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vaate, henkilö, hymy, sisä-&#10;&#10;Kuvaus luotu automaattisesti">
            <a:extLst>
              <a:ext uri="{FF2B5EF4-FFF2-40B4-BE49-F238E27FC236}">
                <a16:creationId xmlns:a16="http://schemas.microsoft.com/office/drawing/2014/main" id="{37CC2141-631B-574C-95D8-1AF6EC8D9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7AB1D9C-317B-F92B-EBE6-179134DB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Football: robotics and coding (Erasmus-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projekti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2023-2024)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011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isällön paikkamerkki 4" descr="Kuva, joka sisältää kohteen vaate, henkilö, jalkineet, sisä-&#10;&#10;Kuvaus luotu automaattisesti">
            <a:extLst>
              <a:ext uri="{FF2B5EF4-FFF2-40B4-BE49-F238E27FC236}">
                <a16:creationId xmlns:a16="http://schemas.microsoft.com/office/drawing/2014/main" id="{A338EA20-DAA5-B75F-1DE0-4DA2D8469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2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61E313C5-D884-4EFB-8EED-E922A796D50A}"/>
              </a:ext>
            </a:extLst>
          </p:cNvPr>
          <p:cNvSpPr txBox="1"/>
          <p:nvPr/>
        </p:nvSpPr>
        <p:spPr>
          <a:xfrm>
            <a:off x="681729" y="619945"/>
            <a:ext cx="1126515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Pitkässä matikassa edetään nopeammin ja syvemmin, matematiikkaa kolme tai kuusi 75 min oppituntia/viikko koko lukion ajan. Enemmän teoreettisia tehtäviä.</a:t>
            </a:r>
          </a:p>
          <a:p>
            <a:endParaRPr lang="fi-FI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Lyhyessä matikassa vähemmän sisältöjä + jaksoja, jolloin matematiikkaa ei opiskella. Enemmän asiaan liittyviä sovellustehtäviä (sanallisia tehtäviä).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dirty="0"/>
              <a:t>Kaikki lukiolaiset aloittavat yhteisellä MAY-opintojaksolla. Valtakunnallisten opintojen lisäksi on tarjolla paikallisia ylimääräisiä opintojaksoja (tukikurssit, syventävät kurssit)</a:t>
            </a:r>
          </a:p>
        </p:txBody>
      </p:sp>
    </p:spTree>
    <p:extLst>
      <p:ext uri="{BB962C8B-B14F-4D97-AF65-F5344CB8AC3E}">
        <p14:creationId xmlns:p14="http://schemas.microsoft.com/office/powerpoint/2010/main" val="3643304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2440" y="5054691"/>
            <a:ext cx="10515600" cy="1325563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1362482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 txBox="1">
            <a:spLocks/>
          </p:cNvSpPr>
          <p:nvPr/>
        </p:nvSpPr>
        <p:spPr>
          <a:xfrm>
            <a:off x="324197" y="232456"/>
            <a:ext cx="2938371" cy="697184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altLang="fi-FI" sz="4800" dirty="0"/>
              <a:t>Robotiikka</a:t>
            </a:r>
          </a:p>
        </p:txBody>
      </p:sp>
      <p:sp>
        <p:nvSpPr>
          <p:cNvPr id="9" name="Sisällön paikkamerkki 6"/>
          <p:cNvSpPr txBox="1">
            <a:spLocks/>
          </p:cNvSpPr>
          <p:nvPr/>
        </p:nvSpPr>
        <p:spPr>
          <a:xfrm>
            <a:off x="324198" y="2671156"/>
            <a:ext cx="3908756" cy="383238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altLang="fi-FI" dirty="0" err="1"/>
              <a:t>Mehackit</a:t>
            </a:r>
            <a:r>
              <a:rPr lang="fi-FI" altLang="fi-FI" dirty="0"/>
              <a:t>-robotiikkakurssi toteutettu ensimmäistä kertaa syksyllä 2016</a:t>
            </a:r>
          </a:p>
          <a:p>
            <a:r>
              <a:rPr lang="fi-FI" altLang="fi-FI" dirty="0"/>
              <a:t>Elektroniikkaa + ohjelmointia</a:t>
            </a:r>
          </a:p>
          <a:p>
            <a:r>
              <a:rPr lang="fi-FI" altLang="fi-FI" dirty="0"/>
              <a:t>Projektityö ja ongelmanratkaisu!</a:t>
            </a:r>
          </a:p>
        </p:txBody>
      </p:sp>
    </p:spTree>
    <p:extLst>
      <p:ext uri="{BB962C8B-B14F-4D97-AF65-F5344CB8AC3E}">
        <p14:creationId xmlns:p14="http://schemas.microsoft.com/office/powerpoint/2010/main" val="49430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  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4074129"/>
            <a:ext cx="8922327" cy="68579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l"/>
            <a:r>
              <a:rPr lang="fi-FI" sz="4400" dirty="0" err="1">
                <a:latin typeface="Imprint MT Shadow" panose="04020605060303030202" pitchFamily="82" charset="0"/>
              </a:rPr>
              <a:t>Matemaattis</a:t>
            </a:r>
            <a:r>
              <a:rPr lang="fi-FI" sz="4400" dirty="0">
                <a:latin typeface="Imprint MT Shadow" panose="04020605060303030202" pitchFamily="82" charset="0"/>
              </a:rPr>
              <a:t>-teknologinen linja</a:t>
            </a:r>
          </a:p>
        </p:txBody>
      </p:sp>
      <p:pic>
        <p:nvPicPr>
          <p:cNvPr id="9" name="Kuva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058" y="4074129"/>
            <a:ext cx="932317" cy="68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86" y="1654257"/>
            <a:ext cx="3834950" cy="197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94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6000" u="sng" dirty="0" err="1">
                <a:latin typeface="Imprint MT Shadow" panose="04020605060303030202" pitchFamily="82" charset="0"/>
              </a:rPr>
              <a:t>MaTe</a:t>
            </a:r>
            <a:r>
              <a:rPr lang="fi-FI" sz="6000" u="sng" dirty="0">
                <a:latin typeface="Imprint MT Shadow" panose="04020605060303030202" pitchFamily="82" charset="0"/>
              </a:rPr>
              <a:t>-linja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4114800"/>
            <a:ext cx="10515600" cy="22712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4000" dirty="0">
                <a:solidFill>
                  <a:schemeClr val="bg1"/>
                </a:solidFill>
              </a:rPr>
              <a:t>Sinulle, joka olet </a:t>
            </a:r>
          </a:p>
          <a:p>
            <a:r>
              <a:rPr lang="fi-FI" sz="4000" dirty="0">
                <a:solidFill>
                  <a:schemeClr val="bg1"/>
                </a:solidFill>
              </a:rPr>
              <a:t>kiinnostunut luonnontieteistä </a:t>
            </a:r>
          </a:p>
          <a:p>
            <a:r>
              <a:rPr lang="fi-FI" sz="4000" dirty="0">
                <a:solidFill>
                  <a:schemeClr val="bg1"/>
                </a:solidFill>
              </a:rPr>
              <a:t>suunnittelet jatko-opintoja joihin tarvitset fysiikan, kemian ja pitkän matematiikan lukio-opintoja.</a:t>
            </a:r>
          </a:p>
          <a:p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53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57" y="515712"/>
            <a:ext cx="2631437" cy="350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uva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7" y="515712"/>
            <a:ext cx="2267094" cy="3083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uva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80" y="515712"/>
            <a:ext cx="5348169" cy="2838903"/>
          </a:xfrm>
          <a:prstGeom prst="rect">
            <a:avLst/>
          </a:prstGeom>
        </p:spPr>
      </p:pic>
      <p:pic>
        <p:nvPicPr>
          <p:cNvPr id="9" name="Kuva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0522" y="4358808"/>
            <a:ext cx="2636524" cy="1965628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162" y="2701699"/>
            <a:ext cx="2638788" cy="395818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41" y="3599544"/>
            <a:ext cx="4128710" cy="306033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52" y="3770052"/>
            <a:ext cx="3323493" cy="2492620"/>
          </a:xfrm>
          <a:prstGeom prst="rect">
            <a:avLst/>
          </a:prstGeom>
        </p:spPr>
      </p:pic>
      <p:sp>
        <p:nvSpPr>
          <p:cNvPr id="6" name="Otsikko 5"/>
          <p:cNvSpPr>
            <a:spLocks noGrp="1"/>
          </p:cNvSpPr>
          <p:nvPr>
            <p:ph type="title"/>
          </p:nvPr>
        </p:nvSpPr>
        <p:spPr>
          <a:xfrm>
            <a:off x="2545080" y="3149374"/>
            <a:ext cx="7009243" cy="873986"/>
          </a:xfrm>
          <a:solidFill>
            <a:schemeClr val="bg1"/>
          </a:solidFill>
        </p:spPr>
        <p:txBody>
          <a:bodyPr/>
          <a:lstStyle/>
          <a:p>
            <a:r>
              <a:rPr lang="fi-FI" b="1" dirty="0" err="1"/>
              <a:t>Mate</a:t>
            </a:r>
            <a:r>
              <a:rPr lang="fi-FI" b="1" dirty="0"/>
              <a:t> –linjan erityistavoitteet</a:t>
            </a:r>
          </a:p>
        </p:txBody>
      </p:sp>
    </p:spTree>
    <p:extLst>
      <p:ext uri="{BB962C8B-B14F-4D97-AF65-F5344CB8AC3E}">
        <p14:creationId xmlns:p14="http://schemas.microsoft.com/office/powerpoint/2010/main" val="3285952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9563101" cy="116363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i-FI" dirty="0"/>
              <a:t>Matematiikan ja luonnontieteiden kokeminen hauskana, hyödyllisenä ja mielenkiintoisena</a:t>
            </a:r>
          </a:p>
        </p:txBody>
      </p:sp>
    </p:spTree>
    <p:extLst>
      <p:ext uri="{BB962C8B-B14F-4D97-AF65-F5344CB8AC3E}">
        <p14:creationId xmlns:p14="http://schemas.microsoft.com/office/powerpoint/2010/main" val="3200276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5274" y="5408611"/>
            <a:ext cx="6762751" cy="12922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i-FI" dirty="0"/>
              <a:t>Laaja-alaisen pohjan antaminen </a:t>
            </a:r>
            <a:br>
              <a:rPr lang="fi-FI" dirty="0"/>
            </a:br>
            <a:r>
              <a:rPr lang="fi-FI" dirty="0"/>
              <a:t>jatko-opinnoille</a:t>
            </a:r>
          </a:p>
        </p:txBody>
      </p:sp>
    </p:spTree>
    <p:extLst>
      <p:ext uri="{BB962C8B-B14F-4D97-AF65-F5344CB8AC3E}">
        <p14:creationId xmlns:p14="http://schemas.microsoft.com/office/powerpoint/2010/main" val="2321902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2425" y="5437188"/>
            <a:ext cx="10548938" cy="11207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i-FI" dirty="0"/>
              <a:t>Nykyteknologian ja erityisesti Kotka-Haminan teollisuuden hyvä tunteminen</a:t>
            </a:r>
          </a:p>
        </p:txBody>
      </p:sp>
    </p:spTree>
    <p:extLst>
      <p:ext uri="{BB962C8B-B14F-4D97-AF65-F5344CB8AC3E}">
        <p14:creationId xmlns:p14="http://schemas.microsoft.com/office/powerpoint/2010/main" val="227044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238</Words>
  <Application>Microsoft Office PowerPoint</Application>
  <PresentationFormat>Laajakuva</PresentationFormat>
  <Paragraphs>40</Paragraphs>
  <Slides>20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Imprint MT Shadow</vt:lpstr>
      <vt:lpstr>Office-teema</vt:lpstr>
      <vt:lpstr>PowerPoint-esitys</vt:lpstr>
      <vt:lpstr>PowerPoint-esitys</vt:lpstr>
      <vt:lpstr>PowerPoint-esitys</vt:lpstr>
      <vt:lpstr>  </vt:lpstr>
      <vt:lpstr>MaTe-linja</vt:lpstr>
      <vt:lpstr>Mate –linjan erityistavoitteet</vt:lpstr>
      <vt:lpstr>Matematiikan ja luonnontieteiden kokeminen hauskana, hyödyllisenä ja mielenkiintoisena</vt:lpstr>
      <vt:lpstr>Laaja-alaisen pohjan antaminen  jatko-opinnoille</vt:lpstr>
      <vt:lpstr>Nykyteknologian ja erityisesti Kotka-Haminan teollisuuden hyvä tunteminen</vt:lpstr>
      <vt:lpstr>Toteutus</vt:lpstr>
      <vt:lpstr>Vierailut</vt:lpstr>
      <vt:lpstr>Mate-leiri</vt:lpstr>
      <vt:lpstr>Työelämään tutustuminen</vt:lpstr>
      <vt:lpstr>Retket ja yhteistyöprojektit</vt:lpstr>
      <vt:lpstr>PowerPoint-esitys</vt:lpstr>
      <vt:lpstr>PowerPoint-esitys</vt:lpstr>
      <vt:lpstr>CERN, Sveitsi</vt:lpstr>
      <vt:lpstr>Football: robotics and coding (Erasmus-projekti 2023-2024)</vt:lpstr>
      <vt:lpstr>PowerPoint-esitys</vt:lpstr>
      <vt:lpstr>Kiitos!</vt:lpstr>
    </vt:vector>
  </TitlesOfParts>
  <Company>Kotkan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Majuri Kristiina</dc:creator>
  <cp:lastModifiedBy>Majuri Kristiina</cp:lastModifiedBy>
  <cp:revision>30</cp:revision>
  <dcterms:created xsi:type="dcterms:W3CDTF">2018-11-22T10:34:39Z</dcterms:created>
  <dcterms:modified xsi:type="dcterms:W3CDTF">2025-01-08T12:26:16Z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928763983</vt:i4>
  </property>
  <property fmtid="{D5CDD505-2E9C-101B-9397-08002B2CF9AE}" pid="3" name="_NewReviewCycle">
    <vt:lpwstr/>
  </property>
  <property fmtid="{D5CDD505-2E9C-101B-9397-08002B2CF9AE}" pid="4" name="_EmailSubject">
    <vt:lpwstr>esite ja ppt</vt:lpwstr>
  </property>
  <property fmtid="{D5CDD505-2E9C-101B-9397-08002B2CF9AE}" pid="5" name="_AuthorEmail">
    <vt:lpwstr>kristiina.majuri@kotka.fi</vt:lpwstr>
  </property>
  <property fmtid="{D5CDD505-2E9C-101B-9397-08002B2CF9AE}" pid="6" name="_AuthorEmailDisplayName">
    <vt:lpwstr>Majuri Kristiina</vt:lpwstr>
  </property>
</Properties>
</file>