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7.12.2020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63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7.12.2020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32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7.12.2020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83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7.12.2020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76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7.12.2020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43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7.12.2020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75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7.12.2020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0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7.12.2020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68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7.12.2020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04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7.12.2020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765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7.12.2020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29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BC765-46CC-4F01-AEC3-F1C52E25C98A}" type="datetimeFigureOut">
              <a:rPr lang="fi-FI" smtClean="0"/>
              <a:t>7.12.2020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149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927463" y="1293222"/>
            <a:ext cx="8452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 smtClean="0"/>
              <a:t>TUNTEET JA PSYKOLOGIAN OSA-ALUEET</a:t>
            </a:r>
            <a:endParaRPr lang="fi-FI" sz="4000" dirty="0"/>
          </a:p>
        </p:txBody>
      </p:sp>
      <p:pic>
        <p:nvPicPr>
          <p:cNvPr id="4" name="Kuva 3" descr="Feelings Faces | Sunflower Story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6" y="2406057"/>
            <a:ext cx="5109754" cy="3805136"/>
          </a:xfrm>
          <a:prstGeom prst="rect">
            <a:avLst/>
          </a:prstGeom>
        </p:spPr>
      </p:pic>
      <p:pic>
        <p:nvPicPr>
          <p:cNvPr id="5" name="Kuva 4" descr="Disgust Tropes - TV Trop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68" y="2410718"/>
            <a:ext cx="29718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unnetunteesi.files.wordpress.com/2019/09/sdg.tunteenikart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2192000" cy="684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3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718457" y="836023"/>
            <a:ext cx="89219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AutoNum type="alphaLcPeriod"/>
            </a:pPr>
            <a:r>
              <a:rPr lang="fi-FI" altLang="fi-FI" sz="3600" b="1" dirty="0"/>
              <a:t>tunteet ja kehityspsykologia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600" b="1" dirty="0"/>
              <a:t> varhainen vuorovaikutus ja perusturvallisuuden tunne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600" b="1" dirty="0"/>
              <a:t>uhmaikä ja tunteiden voimakkuus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600" b="1" dirty="0"/>
              <a:t>lasten tunneterapiat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600" b="1" dirty="0"/>
              <a:t>murrosikä ja epäselvät tunteet (&gt;</a:t>
            </a:r>
            <a:r>
              <a:rPr lang="fi-FI" altLang="fi-FI" sz="3600" b="1" dirty="0" err="1"/>
              <a:t>limbinen</a:t>
            </a:r>
            <a:r>
              <a:rPr lang="fi-FI" altLang="fi-FI" sz="3600" b="1" dirty="0"/>
              <a:t> järjestelmä ja hormonit)</a:t>
            </a:r>
            <a:endParaRPr lang="fi-FI" sz="3600" dirty="0"/>
          </a:p>
        </p:txBody>
      </p:sp>
      <p:pic>
        <p:nvPicPr>
          <p:cNvPr id="5" name="Kuva 4" descr="Wikipedia talk:Manual of Style/endash spacin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24" y="694019"/>
            <a:ext cx="4571025" cy="30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705394" y="718457"/>
            <a:ext cx="9418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3600" b="1" dirty="0"/>
              <a:t>tunteet ja kognitiivinen psykologia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600" b="1" dirty="0"/>
              <a:t>esim. pelko, ilo tai ahdistus vaikuttavat tarkkaavaisuuteen ( havaintojen muodostuminen)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600" b="1" dirty="0"/>
              <a:t>tunnepitoiset asiat jäävät paremmin muistiin, esim. liikenteessä ns. läheltä piti tilanteet vaikuttavat sisäisten mallien muutoksiin &gt; varovaisuus</a:t>
            </a:r>
            <a:endParaRPr lang="fi-FI" sz="3600" dirty="0"/>
          </a:p>
        </p:txBody>
      </p:sp>
      <p:pic>
        <p:nvPicPr>
          <p:cNvPr id="4" name="Kuva 3" descr="Generalized Anxiety Disorder in Childr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4092" y="862148"/>
            <a:ext cx="3459405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123406" y="849086"/>
            <a:ext cx="97057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i-FI" altLang="fi-FI" b="1" dirty="0"/>
              <a:t>. </a:t>
            </a:r>
            <a:r>
              <a:rPr lang="fi-FI" altLang="fi-FI" sz="3600" b="1" dirty="0"/>
              <a:t>tunteet ja fysiologinen psykologia (neuropsykologia)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etuotsalohkon merkitys tunteiden säätelyssä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kortisolin merkitys pelon tunteen kokemisessa, esim. stressaantunut ihminen kokee myös pelkoreaktioita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 </a:t>
            </a:r>
            <a:r>
              <a:rPr lang="fi-FI" altLang="fi-FI" sz="3600" b="1" dirty="0" smtClean="0"/>
              <a:t>esim. </a:t>
            </a:r>
            <a:r>
              <a:rPr lang="fi-FI" altLang="fi-FI" sz="3600" b="1" dirty="0" err="1" smtClean="0"/>
              <a:t>lsd</a:t>
            </a:r>
            <a:r>
              <a:rPr lang="fi-FI" altLang="fi-FI" sz="3600" b="1" dirty="0" smtClean="0"/>
              <a:t> </a:t>
            </a:r>
            <a:r>
              <a:rPr lang="fi-FI" altLang="fi-FI" sz="3600" b="1" dirty="0"/>
              <a:t>ja uhkarohkeus ( &gt; normaalin pelon katoaminen)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 päihteet ja liikenne ( &gt; näennäinen hallinnan tunne)</a:t>
            </a:r>
          </a:p>
        </p:txBody>
      </p:sp>
    </p:spTree>
    <p:extLst>
      <p:ext uri="{BB962C8B-B14F-4D97-AF65-F5344CB8AC3E}">
        <p14:creationId xmlns:p14="http://schemas.microsoft.com/office/powerpoint/2010/main" val="32475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201783" y="862150"/>
            <a:ext cx="7942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i-FI" altLang="fi-FI" sz="3600" b="1" dirty="0"/>
              <a:t>tunteet ja persoonallisuuden psykologia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myönteisten ja kielteisten tunteiden </a:t>
            </a:r>
            <a:r>
              <a:rPr lang="fi-FI" altLang="fi-FI" sz="3600" b="1" dirty="0" smtClean="0"/>
              <a:t>merkitys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 smtClean="0"/>
              <a:t>optimismi &gt;&lt; pessimismi</a:t>
            </a:r>
            <a:endParaRPr lang="fi-FI" altLang="fi-FI" sz="3600" b="1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psyykkisissä häiriöissä tunne-elämä häiriytyy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 smtClean="0"/>
              <a:t>temperamentti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sz="3600" b="1" dirty="0" smtClean="0"/>
              <a:t>tunteiden yli- tai </a:t>
            </a:r>
            <a:r>
              <a:rPr lang="fi-FI" sz="3600" b="1" dirty="0" err="1" smtClean="0"/>
              <a:t>alikontrolointi</a:t>
            </a:r>
            <a:endParaRPr lang="fi-FI" sz="3600" dirty="0"/>
          </a:p>
        </p:txBody>
      </p:sp>
      <p:pic>
        <p:nvPicPr>
          <p:cNvPr id="3" name="Kuva 2" descr="NYT’s Glass Is Half Full of Half-Truths | FAI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6" y="3762104"/>
            <a:ext cx="4330261" cy="28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822960" y="411097"/>
            <a:ext cx="76678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i-FI" altLang="fi-FI" sz="3600" b="1" dirty="0"/>
              <a:t>tunteet ja sosiaalipsykologia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 esim. lauma-ajattelussa ihmiset peesaavat toistensa tunteita (aggressio, ekstaattiset tunteet </a:t>
            </a:r>
            <a:r>
              <a:rPr lang="fi-FI" altLang="fi-FI" sz="3600" b="1" dirty="0" err="1"/>
              <a:t>jne</a:t>
            </a:r>
            <a:r>
              <a:rPr lang="fi-FI" altLang="fi-FI" sz="3600" b="1" dirty="0"/>
              <a:t> </a:t>
            </a:r>
          </a:p>
          <a:p>
            <a:pPr>
              <a:spcBef>
                <a:spcPct val="0"/>
              </a:spcBef>
            </a:pPr>
            <a:r>
              <a:rPr lang="fi-FI" altLang="fi-FI" sz="3600" b="1" dirty="0"/>
              <a:t>&gt; esim. urheilun seuraaminen, </a:t>
            </a:r>
            <a:r>
              <a:rPr lang="fi-FI" altLang="fi-FI" sz="3600" b="1" dirty="0" smtClean="0"/>
              <a:t>mielenosoitus)</a:t>
            </a:r>
            <a:endParaRPr lang="fi-FI" sz="3600" dirty="0"/>
          </a:p>
        </p:txBody>
      </p:sp>
      <p:pic>
        <p:nvPicPr>
          <p:cNvPr id="3" name="Kuva 2" descr="May | 2009 | Spoti na Stareh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53" y="3526971"/>
            <a:ext cx="4541746" cy="30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6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005840" y="222069"/>
            <a:ext cx="816428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i-FI" altLang="fi-FI" sz="3200" dirty="0" smtClean="0"/>
              <a:t>*tunteet </a:t>
            </a:r>
            <a:r>
              <a:rPr lang="fi-FI" altLang="fi-FI" sz="3200" dirty="0"/>
              <a:t>ja unet &gt; unessa tunteet muuttuvat usein mielikuviksi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** tunteet ja suggestio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    &gt; esim. mielikuvaharjoitukset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*** tunteet ja hyvinvointi 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tunteiden merkitys esim. fysiologiselle hyvinvoinnille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**** </a:t>
            </a:r>
            <a:r>
              <a:rPr lang="fi-FI" altLang="fi-FI" sz="3200" dirty="0" err="1"/>
              <a:t>flow</a:t>
            </a:r>
            <a:r>
              <a:rPr lang="fi-FI" altLang="fi-FI" sz="3200" dirty="0"/>
              <a:t>-tunne, myös motivaation ja  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       luovuuden näkökulma</a:t>
            </a:r>
          </a:p>
          <a:p>
            <a:pPr>
              <a:spcBef>
                <a:spcPct val="0"/>
              </a:spcBef>
            </a:pPr>
            <a:endParaRPr lang="fi-FI" altLang="fi-FI" sz="3200" dirty="0"/>
          </a:p>
          <a:p>
            <a:pPr>
              <a:spcBef>
                <a:spcPct val="0"/>
              </a:spcBef>
            </a:pPr>
            <a:r>
              <a:rPr lang="fi-FI" altLang="fi-FI" sz="3200" dirty="0"/>
              <a:t>vielä: esim. urheilupsykologia &gt; pelkääkö urheilija virheitä vai uskaltaako tehdä ratkaisuja ( esim. lentopallo)</a:t>
            </a:r>
          </a:p>
        </p:txBody>
      </p:sp>
    </p:spTree>
    <p:extLst>
      <p:ext uri="{BB962C8B-B14F-4D97-AF65-F5344CB8AC3E}">
        <p14:creationId xmlns:p14="http://schemas.microsoft.com/office/powerpoint/2010/main" val="42264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SCN3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82" y="148227"/>
            <a:ext cx="493776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2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56" y="1541417"/>
            <a:ext cx="10060775" cy="40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215</Words>
  <Application>Microsoft Office PowerPoint</Application>
  <PresentationFormat>Laajakuva</PresentationFormat>
  <Paragraphs>32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Seitola Tuomo</dc:creator>
  <cp:lastModifiedBy>Seitola Tuomo</cp:lastModifiedBy>
  <cp:revision>6</cp:revision>
  <dcterms:created xsi:type="dcterms:W3CDTF">2019-12-02T08:08:19Z</dcterms:created>
  <dcterms:modified xsi:type="dcterms:W3CDTF">2020-12-07T08:47:47Z</dcterms:modified>
</cp:coreProperties>
</file>