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fi-FI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5" d="100"/>
          <a:sy n="85" d="100"/>
        </p:scale>
        <p:origin x="114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2BEF4-D2FE-7144-B057-FF0B5957E757}" type="datetimeFigureOut">
              <a:rPr lang="fi-FI" smtClean="0"/>
              <a:pPr/>
              <a:t>2.4.2021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09E74-6EC3-684B-99FB-3D8E0AF0F136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722351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2BEF4-D2FE-7144-B057-FF0B5957E757}" type="datetimeFigureOut">
              <a:rPr lang="fi-FI" smtClean="0"/>
              <a:pPr/>
              <a:t>2.4.2021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09E74-6EC3-684B-99FB-3D8E0AF0F136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51350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2BEF4-D2FE-7144-B057-FF0B5957E757}" type="datetimeFigureOut">
              <a:rPr lang="fi-FI" smtClean="0"/>
              <a:pPr/>
              <a:t>2.4.2021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09E74-6EC3-684B-99FB-3D8E0AF0F136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65784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2BEF4-D2FE-7144-B057-FF0B5957E757}" type="datetimeFigureOut">
              <a:rPr lang="fi-FI" smtClean="0"/>
              <a:pPr/>
              <a:t>2.4.2021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09E74-6EC3-684B-99FB-3D8E0AF0F136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34039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2BEF4-D2FE-7144-B057-FF0B5957E757}" type="datetimeFigureOut">
              <a:rPr lang="fi-FI" smtClean="0"/>
              <a:pPr/>
              <a:t>2.4.2021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09E74-6EC3-684B-99FB-3D8E0AF0F136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540047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2BEF4-D2FE-7144-B057-FF0B5957E757}" type="datetimeFigureOut">
              <a:rPr lang="fi-FI" smtClean="0"/>
              <a:pPr/>
              <a:t>2.4.2021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09E74-6EC3-684B-99FB-3D8E0AF0F136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19998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2BEF4-D2FE-7144-B057-FF0B5957E757}" type="datetimeFigureOut">
              <a:rPr lang="fi-FI" smtClean="0"/>
              <a:pPr/>
              <a:t>2.4.2021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09E74-6EC3-684B-99FB-3D8E0AF0F136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134007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2BEF4-D2FE-7144-B057-FF0B5957E757}" type="datetimeFigureOut">
              <a:rPr lang="fi-FI" smtClean="0"/>
              <a:pPr/>
              <a:t>2.4.2021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09E74-6EC3-684B-99FB-3D8E0AF0F136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571411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2BEF4-D2FE-7144-B057-FF0B5957E757}" type="datetimeFigureOut">
              <a:rPr lang="fi-FI" smtClean="0"/>
              <a:pPr/>
              <a:t>2.4.2021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09E74-6EC3-684B-99FB-3D8E0AF0F136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28782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2BEF4-D2FE-7144-B057-FF0B5957E757}" type="datetimeFigureOut">
              <a:rPr lang="fi-FI" smtClean="0"/>
              <a:pPr/>
              <a:t>2.4.2021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09E74-6EC3-684B-99FB-3D8E0AF0F136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400884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2BEF4-D2FE-7144-B057-FF0B5957E757}" type="datetimeFigureOut">
              <a:rPr lang="fi-FI" smtClean="0"/>
              <a:pPr/>
              <a:t>2.4.2021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09E74-6EC3-684B-99FB-3D8E0AF0F136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68657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12BEF4-D2FE-7144-B057-FF0B5957E757}" type="datetimeFigureOut">
              <a:rPr lang="fi-FI" smtClean="0"/>
              <a:pPr/>
              <a:t>2.4.2021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909E74-6EC3-684B-99FB-3D8E0AF0F136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39375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4046898"/>
            <a:ext cx="6400800" cy="1591901"/>
          </a:xfrm>
        </p:spPr>
        <p:txBody>
          <a:bodyPr/>
          <a:lstStyle/>
          <a:p>
            <a:r>
              <a:rPr lang="fi-FI" dirty="0" smtClean="0"/>
              <a:t>Ydinsisältö</a:t>
            </a:r>
            <a:endParaRPr lang="fi-FI" dirty="0"/>
          </a:p>
        </p:txBody>
      </p:sp>
      <p:sp>
        <p:nvSpPr>
          <p:cNvPr id="5" name="Otsikko 1"/>
          <p:cNvSpPr>
            <a:spLocks noGrp="1"/>
          </p:cNvSpPr>
          <p:nvPr>
            <p:ph type="ctrTitle"/>
          </p:nvPr>
        </p:nvSpPr>
        <p:spPr>
          <a:xfrm>
            <a:off x="685800" y="1983921"/>
            <a:ext cx="7772400" cy="1902279"/>
          </a:xfrm>
        </p:spPr>
        <p:txBody>
          <a:bodyPr>
            <a:noAutofit/>
          </a:bodyPr>
          <a:lstStyle/>
          <a:p>
            <a:r>
              <a:rPr lang="fi-FI" sz="4400" dirty="0" smtClean="0">
                <a:solidFill>
                  <a:srgbClr val="474091"/>
                </a:solidFill>
                <a:latin typeface="+mn-lt"/>
              </a:rPr>
              <a:t>11 Psyykkinen itsesäätely on puolustus- ja hallintakeinojen käyttöä</a:t>
            </a:r>
            <a:endParaRPr lang="fi-FI" sz="4400" dirty="0">
              <a:solidFill>
                <a:srgbClr val="47409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5844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207224" y="274638"/>
            <a:ext cx="5479576" cy="1143000"/>
          </a:xfrm>
        </p:spPr>
        <p:txBody>
          <a:bodyPr/>
          <a:lstStyle/>
          <a:p>
            <a:r>
              <a:rPr lang="fi-FI" dirty="0" smtClean="0">
                <a:solidFill>
                  <a:srgbClr val="474091"/>
                </a:solidFill>
                <a:latin typeface="+mn-lt"/>
              </a:rPr>
              <a:t>Psyykkinen</a:t>
            </a:r>
            <a:r>
              <a:rPr lang="fi-FI" dirty="0" smtClean="0"/>
              <a:t> </a:t>
            </a:r>
            <a:r>
              <a:rPr lang="fi-FI" dirty="0" smtClean="0">
                <a:solidFill>
                  <a:srgbClr val="474091"/>
                </a:solidFill>
                <a:latin typeface="+mn-lt"/>
              </a:rPr>
              <a:t>itsesäätely</a:t>
            </a:r>
            <a:endParaRPr lang="fi-FI" dirty="0">
              <a:solidFill>
                <a:srgbClr val="474091"/>
              </a:solidFill>
              <a:latin typeface="+mn-lt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914923"/>
          </a:xfrm>
        </p:spPr>
        <p:txBody>
          <a:bodyPr>
            <a:normAutofit fontScale="92500"/>
          </a:bodyPr>
          <a:lstStyle/>
          <a:p>
            <a:r>
              <a:rPr lang="fi-FI" dirty="0" smtClean="0"/>
              <a:t>Kun ihminen kokee stressiä tai kielteisiä tunteita, hänellä on pyrkimys tasapainon säilyttämiseen.</a:t>
            </a:r>
          </a:p>
          <a:p>
            <a:r>
              <a:rPr lang="fi-FI" dirty="0" smtClean="0"/>
              <a:t>Puolustuskeinot (eli </a:t>
            </a:r>
            <a:r>
              <a:rPr lang="fi-FI" dirty="0" err="1" smtClean="0"/>
              <a:t>defenssit</a:t>
            </a:r>
            <a:r>
              <a:rPr lang="fi-FI" dirty="0" smtClean="0"/>
              <a:t>)</a:t>
            </a:r>
          </a:p>
          <a:p>
            <a:pPr lvl="2"/>
            <a:r>
              <a:rPr lang="fi-FI" sz="2800" dirty="0" smtClean="0"/>
              <a:t>Esim. torjunta, regressio</a:t>
            </a:r>
          </a:p>
          <a:p>
            <a:pPr lvl="2"/>
            <a:r>
              <a:rPr lang="fi-FI" sz="2800" dirty="0" smtClean="0"/>
              <a:t>Usein tiedostamattomia</a:t>
            </a:r>
          </a:p>
          <a:p>
            <a:pPr lvl="2"/>
            <a:r>
              <a:rPr lang="fi-FI" sz="2800" dirty="0" smtClean="0"/>
              <a:t>Toistuvana tai pitkäkestoisena voi olla haitallista mielenterveydelle</a:t>
            </a:r>
          </a:p>
          <a:p>
            <a:r>
              <a:rPr lang="fi-FI" dirty="0" smtClean="0"/>
              <a:t>Hallintakeinot (eli </a:t>
            </a:r>
            <a:r>
              <a:rPr lang="fi-FI" dirty="0" err="1" smtClean="0"/>
              <a:t>coping-keinot</a:t>
            </a:r>
            <a:r>
              <a:rPr lang="fi-FI" dirty="0" smtClean="0"/>
              <a:t>)</a:t>
            </a:r>
          </a:p>
          <a:p>
            <a:pPr lvl="2"/>
            <a:r>
              <a:rPr lang="fi-FI" sz="2800" dirty="0" smtClean="0"/>
              <a:t>Esim. lenkkeily, jutteleminen</a:t>
            </a:r>
          </a:p>
          <a:p>
            <a:pPr lvl="2"/>
            <a:r>
              <a:rPr lang="fi-FI" sz="2800" dirty="0" smtClean="0"/>
              <a:t>Tietoisia, ongelman ratkaisuun pyrkiviä</a:t>
            </a:r>
          </a:p>
          <a:p>
            <a:pPr lvl="1"/>
            <a:endParaRPr lang="fi-FI" dirty="0" smtClean="0"/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83868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002506" y="274638"/>
            <a:ext cx="5684293" cy="1143000"/>
          </a:xfrm>
        </p:spPr>
        <p:txBody>
          <a:bodyPr>
            <a:noAutofit/>
          </a:bodyPr>
          <a:lstStyle/>
          <a:p>
            <a:r>
              <a:rPr lang="fi-FI" sz="4000" dirty="0" smtClean="0">
                <a:solidFill>
                  <a:srgbClr val="474091"/>
                </a:solidFill>
                <a:latin typeface="+mn-lt"/>
              </a:rPr>
              <a:t>Hallintakeinojen</a:t>
            </a:r>
            <a:r>
              <a:rPr lang="fi-FI" sz="4000" dirty="0" smtClean="0"/>
              <a:t> </a:t>
            </a:r>
            <a:r>
              <a:rPr lang="fi-FI" sz="4000" dirty="0" smtClean="0">
                <a:solidFill>
                  <a:srgbClr val="474091"/>
                </a:solidFill>
                <a:latin typeface="+mn-lt"/>
              </a:rPr>
              <a:t>jaottelua</a:t>
            </a:r>
            <a:endParaRPr lang="fi-FI" sz="4000" dirty="0">
              <a:solidFill>
                <a:srgbClr val="474091"/>
              </a:solidFill>
              <a:latin typeface="+mn-lt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73304"/>
          </a:xfrm>
        </p:spPr>
        <p:txBody>
          <a:bodyPr>
            <a:normAutofit/>
          </a:bodyPr>
          <a:lstStyle/>
          <a:p>
            <a:r>
              <a:rPr lang="fi-FI" dirty="0" smtClean="0"/>
              <a:t>Sosiaaliset hallintakeinot</a:t>
            </a:r>
          </a:p>
          <a:p>
            <a:pPr lvl="2"/>
            <a:r>
              <a:rPr lang="fi-FI" dirty="0" smtClean="0"/>
              <a:t>Tukea haetaan toisilta</a:t>
            </a:r>
          </a:p>
          <a:p>
            <a:pPr lvl="2"/>
            <a:r>
              <a:rPr lang="fi-FI" dirty="0" smtClean="0"/>
              <a:t>Esim. ongelmien ottaminen puheeksi</a:t>
            </a:r>
          </a:p>
          <a:p>
            <a:r>
              <a:rPr lang="fi-FI" dirty="0" smtClean="0"/>
              <a:t>Fyysiset hallintakeinot</a:t>
            </a:r>
          </a:p>
          <a:p>
            <a:pPr lvl="2"/>
            <a:r>
              <a:rPr lang="fi-FI" dirty="0" smtClean="0"/>
              <a:t>Tunteita lievennetään fyysisellä toiminnalla</a:t>
            </a:r>
          </a:p>
          <a:p>
            <a:pPr lvl="2"/>
            <a:r>
              <a:rPr lang="fi-FI" dirty="0" smtClean="0"/>
              <a:t>Esim. tyynyn heittäminen seinään suuttuessa</a:t>
            </a:r>
          </a:p>
          <a:p>
            <a:r>
              <a:rPr lang="fi-FI" dirty="0" smtClean="0"/>
              <a:t>Kognitiiviset hallintakeinot</a:t>
            </a:r>
          </a:p>
          <a:p>
            <a:pPr lvl="2"/>
            <a:r>
              <a:rPr lang="fi-FI" dirty="0" smtClean="0"/>
              <a:t>Vaikeiden asioiden tietoinen pohtiminen</a:t>
            </a:r>
          </a:p>
          <a:p>
            <a:pPr lvl="2"/>
            <a:r>
              <a:rPr lang="fi-FI" dirty="0" smtClean="0"/>
              <a:t>Esim. pohtii miten voisi välttää vastaavat tilanteet jatkossa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9744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111690" y="274638"/>
            <a:ext cx="5575110" cy="1143000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i-FI" sz="4000" dirty="0" smtClean="0">
                <a:solidFill>
                  <a:srgbClr val="474091"/>
                </a:solidFill>
                <a:latin typeface="+mn-lt"/>
              </a:rPr>
              <a:t>Opittu avuttomuus ja katastrofiajattelu</a:t>
            </a:r>
            <a:endParaRPr lang="fi-FI" sz="4000" dirty="0">
              <a:solidFill>
                <a:srgbClr val="474091"/>
              </a:solidFill>
              <a:latin typeface="+mn-lt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801504"/>
            <a:ext cx="8229600" cy="4585648"/>
          </a:xfrm>
        </p:spPr>
        <p:txBody>
          <a:bodyPr/>
          <a:lstStyle/>
          <a:p>
            <a:r>
              <a:rPr lang="fi-FI" dirty="0" smtClean="0"/>
              <a:t>Opittu avuttomuus on uskomus, jonka mukaan ei kannata yrittää, koska kuitenkin epäonnistuu.</a:t>
            </a:r>
          </a:p>
          <a:p>
            <a:r>
              <a:rPr lang="fi-FI" dirty="0" smtClean="0"/>
              <a:t>Katastrofiajattelu on sitä, että tilanteessa pohditaan vain pahimpia vaihtoehtoja.</a:t>
            </a:r>
            <a:endParaRPr lang="fi-FI" dirty="0"/>
          </a:p>
          <a:p>
            <a:pPr lvl="0"/>
            <a:r>
              <a:rPr lang="fi-FI" dirty="0" smtClean="0">
                <a:solidFill>
                  <a:prstClr val="black"/>
                </a:solidFill>
              </a:rPr>
              <a:t>Opittuun avuttomuuteen ja katastrofi-ajatteluun toimii ajatusten tietoinen muokkaaminen.</a:t>
            </a:r>
            <a:endParaRPr lang="fi-FI" dirty="0">
              <a:solidFill>
                <a:prstClr val="black"/>
              </a:solidFill>
            </a:endParaRPr>
          </a:p>
          <a:p>
            <a:pPr marL="457200" lvl="1" indent="0">
              <a:buNone/>
            </a:pP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2209119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3531" y="1255595"/>
            <a:ext cx="8302263" cy="4517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012399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137</Words>
  <Application>Microsoft Office PowerPoint</Application>
  <PresentationFormat>Näytössä katseltava diaesitys (4:3)</PresentationFormat>
  <Paragraphs>25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Office-teema</vt:lpstr>
      <vt:lpstr>11 Psyykkinen itsesäätely on puolustus- ja hallintakeinojen käyttöä</vt:lpstr>
      <vt:lpstr>Psyykkinen itsesäätely</vt:lpstr>
      <vt:lpstr>Hallintakeinojen jaottelua</vt:lpstr>
      <vt:lpstr>Opittu avuttomuus ja katastrofiajattelu</vt:lpstr>
      <vt:lpstr>PowerPoint-esitys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3.11 Psyykkinen itsesäätely on puolustus- ja hallintakeinojen käyttöä</dc:title>
  <dc:creator>Sari Autio</dc:creator>
  <cp:lastModifiedBy>Tuomo Seitola</cp:lastModifiedBy>
  <cp:revision>5</cp:revision>
  <dcterms:created xsi:type="dcterms:W3CDTF">2014-03-31T14:50:53Z</dcterms:created>
  <dcterms:modified xsi:type="dcterms:W3CDTF">2021-04-02T14:01:20Z</dcterms:modified>
</cp:coreProperties>
</file>