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8831C-6A4F-41E6-A3BC-182C1C073073}" type="datetimeFigureOut">
              <a:rPr lang="fi-FI" smtClean="0"/>
              <a:t>18.1.2022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645CE-BFCD-4BF2-87B2-D8C648DC38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9947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8831C-6A4F-41E6-A3BC-182C1C073073}" type="datetimeFigureOut">
              <a:rPr lang="fi-FI" smtClean="0"/>
              <a:t>18.1.2022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645CE-BFCD-4BF2-87B2-D8C648DC38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4388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8831C-6A4F-41E6-A3BC-182C1C073073}" type="datetimeFigureOut">
              <a:rPr lang="fi-FI" smtClean="0"/>
              <a:t>18.1.2022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645CE-BFCD-4BF2-87B2-D8C648DC38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6752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8831C-6A4F-41E6-A3BC-182C1C073073}" type="datetimeFigureOut">
              <a:rPr lang="fi-FI" smtClean="0"/>
              <a:t>18.1.2022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645CE-BFCD-4BF2-87B2-D8C648DC38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3552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8831C-6A4F-41E6-A3BC-182C1C073073}" type="datetimeFigureOut">
              <a:rPr lang="fi-FI" smtClean="0"/>
              <a:t>18.1.2022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645CE-BFCD-4BF2-87B2-D8C648DC38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8866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8831C-6A4F-41E6-A3BC-182C1C073073}" type="datetimeFigureOut">
              <a:rPr lang="fi-FI" smtClean="0"/>
              <a:t>18.1.2022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645CE-BFCD-4BF2-87B2-D8C648DC38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388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8831C-6A4F-41E6-A3BC-182C1C073073}" type="datetimeFigureOut">
              <a:rPr lang="fi-FI" smtClean="0"/>
              <a:t>18.1.2022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645CE-BFCD-4BF2-87B2-D8C648DC38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0884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8831C-6A4F-41E6-A3BC-182C1C073073}" type="datetimeFigureOut">
              <a:rPr lang="fi-FI" smtClean="0"/>
              <a:t>18.1.2022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645CE-BFCD-4BF2-87B2-D8C648DC38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1848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8831C-6A4F-41E6-A3BC-182C1C073073}" type="datetimeFigureOut">
              <a:rPr lang="fi-FI" smtClean="0"/>
              <a:t>18.1.2022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645CE-BFCD-4BF2-87B2-D8C648DC38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2401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8831C-6A4F-41E6-A3BC-182C1C073073}" type="datetimeFigureOut">
              <a:rPr lang="fi-FI" smtClean="0"/>
              <a:t>18.1.2022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645CE-BFCD-4BF2-87B2-D8C648DC38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0327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8831C-6A4F-41E6-A3BC-182C1C073073}" type="datetimeFigureOut">
              <a:rPr lang="fi-FI" smtClean="0"/>
              <a:t>18.1.2022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645CE-BFCD-4BF2-87B2-D8C648DC38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1172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98831C-6A4F-41E6-A3BC-182C1C073073}" type="datetimeFigureOut">
              <a:rPr lang="fi-FI" smtClean="0"/>
              <a:t>18.1.2022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645CE-BFCD-4BF2-87B2-D8C648DC38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0273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73891" y="669505"/>
            <a:ext cx="12302835" cy="6586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fi-FI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Miten voidaan ennalta ehkäistä mielenterveyden ongelmia. </a:t>
            </a:r>
            <a:endParaRPr lang="fi-FI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i-FI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fi-FI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i-FI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alkuun pohdinta mistä mielenterveys rakentuu &gt; kokonaisvaltainen hyvinvointi</a:t>
            </a:r>
            <a:br>
              <a:rPr lang="fi-FI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fi-FI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fi-FI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fi-FI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psykologisen tiedon merkitys itsetuntemuksessa, esim. stressioireiden tunnistaminen, temperamentti, itsereflektio, keskeiset persoonallisuuden piirteet &gt; näiden tunnistaminen itsessä, minäkäsityksen laajentaminen, elämänfilosofisten kysymysten kohtaaminen &gt; elämän merkitys?</a:t>
            </a:r>
            <a:br>
              <a:rPr lang="fi-FI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fi-FI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elämän hallintaa tukevien psyykkisten itsesäätelykeinojen omaksuminen </a:t>
            </a:r>
            <a:endParaRPr lang="fi-FI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i-FI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(</a:t>
            </a:r>
            <a:r>
              <a:rPr lang="fi-FI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defensseistä</a:t>
            </a:r>
            <a:r>
              <a:rPr lang="fi-FI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&gt;  hallintakeinoihin)</a:t>
            </a:r>
            <a:br>
              <a:rPr lang="fi-FI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fi-FI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i-FI" sz="2000" b="1" dirty="0">
                <a:latin typeface="Arial" panose="020B0604020202020204" pitchFamily="34" charset="0"/>
                <a:ea typeface="Times New Roman" panose="02020603050405020304" pitchFamily="18" charset="0"/>
              </a:rPr>
              <a:t>- asiallinen tieto erilaisista psyykkisistä häiriöistä, häiriöiden varhaisten signaalien tunnistaminen</a:t>
            </a:r>
            <a:r>
              <a:rPr lang="fi-FI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fi-FI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fi-FI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elämän kriisitilanteiden läpikäyminen ammattiavulla tai auttamaan kykenevien ystävien avulla </a:t>
            </a:r>
            <a:br>
              <a:rPr lang="fi-FI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fi-FI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työnohjaus apuna työelämän ongelmien läpikäynnissä </a:t>
            </a:r>
            <a:br>
              <a:rPr lang="fi-FI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fi-FI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oppilas- ja opiskelijahuollon kehittäminen </a:t>
            </a:r>
            <a:endParaRPr lang="fi-FI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i-FI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etsivä nuorisotyö</a:t>
            </a:r>
            <a:br>
              <a:rPr lang="fi-FI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fi-FI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i-FI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fi-FI" sz="105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832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526473" y="0"/>
            <a:ext cx="11139055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fi-FI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työttömiksi joutuneiden ihmisten aktiivisuuden ylläpito</a:t>
            </a:r>
            <a:endParaRPr lang="fi-FI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i-FI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mielekkäiden harrastusten sisällyttäminen elämään  </a:t>
            </a:r>
            <a:br>
              <a:rPr lang="fi-FI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fi-FI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päihdeongelmiin puuttuminen </a:t>
            </a:r>
            <a:br>
              <a:rPr lang="fi-FI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fi-FI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puuttuminen lasten ja nuorten ongelmallisiin kehitysympäristöihin &gt; eri organisaatioiden yhteistyö &gt; varhainen puuttuminen, äärimmillään päihdeäitien pakkohoito?</a:t>
            </a:r>
            <a:endParaRPr lang="fi-FI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i-FI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tunteiden ali/</a:t>
            </a:r>
            <a:r>
              <a:rPr lang="fi-FI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ylikontroloinnin</a:t>
            </a:r>
            <a:r>
              <a:rPr lang="fi-FI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riskit</a:t>
            </a:r>
            <a:endParaRPr lang="fi-FI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i-FI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minuutta uhkaavien tunteiden käsittely: esim. syyllisyys, aggressio, häpeä (&gt;on myös moraalinen tunne)</a:t>
            </a:r>
            <a:endParaRPr lang="fi-FI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i-FI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erilaisuutta hyväksyvä kulttuuri ( &gt; esim. koulu, yhteiskunta)</a:t>
            </a:r>
            <a:endParaRPr lang="fi-FI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i-FI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huom. kollektiivissa kulttuureissa vähemmän </a:t>
            </a:r>
            <a:r>
              <a:rPr lang="fi-FI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mt</a:t>
            </a:r>
            <a:r>
              <a:rPr lang="fi-FI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-ongelmia &gt; vähemmän yksinäisyyttä?</a:t>
            </a:r>
            <a:endParaRPr lang="fi-FI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i-FI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ympäristöpsykologia &gt; luonnon parantava vaikutus</a:t>
            </a:r>
            <a:endParaRPr lang="fi-FI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i-FI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-optimismi ja tulevaisuususko</a:t>
            </a:r>
            <a:endParaRPr lang="fi-FI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i-FI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viittauksia teorioihin &gt; esim. humanistinen, kognitiivinen; myös varhaisen vuorovaikutuksen merkitys &gt; kiintymyssuhdeteoria</a:t>
            </a:r>
            <a:r>
              <a:rPr lang="fi-FI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!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416571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1283855" y="1487055"/>
            <a:ext cx="936567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fi-FI" sz="2400" b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- pessimististen strategioiden tunnistaminen</a:t>
            </a:r>
            <a:endParaRPr lang="fi-FI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i-FI" sz="2400" b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- harrastukset, mieleinen tekeminen</a:t>
            </a:r>
            <a:endParaRPr lang="fi-FI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i-FI" sz="2400" b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- itseään motivoivat toimintamallit &gt; palkitseminen?</a:t>
            </a:r>
            <a:endParaRPr lang="fi-FI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i-FI" sz="2400" b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- sosiaalisen ympäristön rohkaiseva palaute</a:t>
            </a:r>
            <a:endParaRPr lang="fi-FI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i-FI" sz="2400" b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- fyysisestä terveydestä huolehtiminen</a:t>
            </a:r>
            <a:endParaRPr lang="fi-FI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i-FI" sz="2400" b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- elämän rytmit, esim. uni</a:t>
            </a:r>
            <a:endParaRPr lang="fi-FI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i-FI" sz="2400" b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- kokemus yhteisöllisyydestä</a:t>
            </a:r>
            <a:endParaRPr lang="fi-FI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i-FI" sz="2400" b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- negatiivisten tunteiden purkaminen</a:t>
            </a:r>
            <a:endParaRPr lang="fi-FI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i-FI" sz="2400" b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- itsensä puolustaminen &gt; oikeus omiin näkemyksiin</a:t>
            </a:r>
            <a:endParaRPr lang="fi-FI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1200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261</Words>
  <Application>Microsoft Office PowerPoint</Application>
  <PresentationFormat>Laajakuva</PresentationFormat>
  <Paragraphs>24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Office-teema</vt:lpstr>
      <vt:lpstr>PowerPoint-esitys</vt:lpstr>
      <vt:lpstr>PowerPoint-esitys</vt:lpstr>
      <vt:lpstr>PowerPoint-esitys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Seitola Tuomo</dc:creator>
  <cp:lastModifiedBy>Seitola Tuomo</cp:lastModifiedBy>
  <cp:revision>2</cp:revision>
  <dcterms:created xsi:type="dcterms:W3CDTF">2022-01-18T07:26:24Z</dcterms:created>
  <dcterms:modified xsi:type="dcterms:W3CDTF">2022-01-18T07:38:38Z</dcterms:modified>
</cp:coreProperties>
</file>