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9" d="100"/>
          <a:sy n="69" d="100"/>
        </p:scale>
        <p:origin x="4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FF92-762B-4903-902B-06421876B32A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F95137C6-3922-4730-A044-6759F9DBB1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9042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FF92-762B-4903-902B-06421876B32A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37C6-3922-4730-A044-6759F9DBB1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7791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FF92-762B-4903-902B-06421876B32A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37C6-3922-4730-A044-6759F9DBB1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0503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FF92-762B-4903-902B-06421876B32A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37C6-3922-4730-A044-6759F9DBB1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9841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00AFF92-762B-4903-902B-06421876B32A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F95137C6-3922-4730-A044-6759F9DBB1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4852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FF92-762B-4903-902B-06421876B32A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37C6-3922-4730-A044-6759F9DBB1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8624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FF92-762B-4903-902B-06421876B32A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37C6-3922-4730-A044-6759F9DBB1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4863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FF92-762B-4903-902B-06421876B32A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37C6-3922-4730-A044-6759F9DBB1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3830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FF92-762B-4903-902B-06421876B32A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37C6-3922-4730-A044-6759F9DBB1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513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FF92-762B-4903-902B-06421876B32A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37C6-3922-4730-A044-6759F9DBB1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401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FF92-762B-4903-902B-06421876B32A}" type="datetimeFigureOut">
              <a:rPr lang="fi-FI" smtClean="0"/>
              <a:t>21.1.2022</a:t>
            </a:fld>
            <a:endParaRPr lang="fi-F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37C6-3922-4730-A044-6759F9DBB1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3061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00AFF92-762B-4903-902B-06421876B32A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F95137C6-3922-4730-A044-6759F9DBB1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8415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5000">
              <a:srgbClr val="92D050">
                <a:alpha val="50000"/>
              </a:srgbClr>
            </a:gs>
            <a:gs pos="78000">
              <a:schemeClr val="accent1">
                <a:lumMod val="32000"/>
                <a:lumOff val="68000"/>
                <a:alpha val="39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569496" y="162018"/>
            <a:ext cx="2382252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900" dirty="0" smtClean="0"/>
          </a:p>
          <a:p>
            <a:r>
              <a:rPr lang="fi-FI" sz="900" dirty="0" smtClean="0"/>
              <a:t>KÄSITTEITÄ</a:t>
            </a:r>
          </a:p>
          <a:p>
            <a:endParaRPr lang="fi-FI" sz="900" dirty="0" smtClean="0"/>
          </a:p>
          <a:p>
            <a:r>
              <a:rPr lang="fi-FI" sz="900" dirty="0" smtClean="0"/>
              <a:t>Harjoittele: KYTKE KÄSITTEITÄ TOISIINSA. ESIM: Frustraatiosta seuraa usein aggressiota, jollei otsalohko kykene käsittelemään tunnereaktiota.</a:t>
            </a:r>
          </a:p>
          <a:p>
            <a:r>
              <a:rPr lang="fi-FI" sz="900" dirty="0" smtClean="0"/>
              <a:t>TAI: rakenna tietoa käsitteen ympärille &gt; esim. metakognitiivisilla taidoilla on keskeinen merkitys oppimiselle</a:t>
            </a:r>
            <a:endParaRPr lang="fi-FI" sz="900" dirty="0"/>
          </a:p>
          <a:p>
            <a:endParaRPr lang="fi-FI" sz="900" dirty="0" smtClean="0"/>
          </a:p>
          <a:p>
            <a:r>
              <a:rPr lang="fi-FI" sz="900" dirty="0" smtClean="0"/>
              <a:t>kognitiivinen</a:t>
            </a:r>
          </a:p>
          <a:p>
            <a:r>
              <a:rPr lang="fi-FI" sz="900" dirty="0" smtClean="0"/>
              <a:t>tarkkaavaisuus (aktiivinen, passiivinen)</a:t>
            </a:r>
          </a:p>
          <a:p>
            <a:r>
              <a:rPr lang="fi-FI" sz="900" dirty="0" err="1" smtClean="0"/>
              <a:t>minäpystyvyys</a:t>
            </a:r>
            <a:endParaRPr lang="fi-FI" sz="900" dirty="0" smtClean="0"/>
          </a:p>
          <a:p>
            <a:r>
              <a:rPr lang="fi-FI" sz="900" dirty="0" err="1" smtClean="0"/>
              <a:t>attribuutio</a:t>
            </a:r>
            <a:endParaRPr lang="fi-FI" sz="900" dirty="0" smtClean="0"/>
          </a:p>
          <a:p>
            <a:r>
              <a:rPr lang="fi-FI" sz="900" dirty="0" smtClean="0"/>
              <a:t>psyykkinen itsesäätely</a:t>
            </a:r>
          </a:p>
          <a:p>
            <a:r>
              <a:rPr lang="fi-FI" sz="900" dirty="0" err="1" smtClean="0"/>
              <a:t>acting</a:t>
            </a:r>
            <a:r>
              <a:rPr lang="fi-FI" sz="900" dirty="0" smtClean="0"/>
              <a:t> out</a:t>
            </a:r>
          </a:p>
          <a:p>
            <a:r>
              <a:rPr lang="fi-FI" sz="900" dirty="0" smtClean="0"/>
              <a:t>autonomia</a:t>
            </a:r>
          </a:p>
          <a:p>
            <a:r>
              <a:rPr lang="fi-FI" sz="900" dirty="0" err="1" smtClean="0"/>
              <a:t>amygdala</a:t>
            </a:r>
            <a:endParaRPr lang="fi-FI" sz="900" dirty="0" smtClean="0"/>
          </a:p>
          <a:p>
            <a:r>
              <a:rPr lang="fi-FI" sz="900" dirty="0" err="1" smtClean="0"/>
              <a:t>hippokampus</a:t>
            </a:r>
            <a:endParaRPr lang="fi-FI" sz="900" dirty="0" smtClean="0"/>
          </a:p>
          <a:p>
            <a:r>
              <a:rPr lang="fi-FI" sz="900" dirty="0" smtClean="0"/>
              <a:t>otsalohko</a:t>
            </a:r>
          </a:p>
          <a:p>
            <a:r>
              <a:rPr lang="fi-FI" sz="900" dirty="0" smtClean="0"/>
              <a:t>välittäjäaineet</a:t>
            </a:r>
          </a:p>
          <a:p>
            <a:r>
              <a:rPr lang="fi-FI" sz="900" dirty="0" smtClean="0"/>
              <a:t>temperamentti</a:t>
            </a:r>
          </a:p>
          <a:p>
            <a:r>
              <a:rPr lang="fi-FI" sz="900" dirty="0" smtClean="0"/>
              <a:t>havaintokehä</a:t>
            </a:r>
          </a:p>
          <a:p>
            <a:r>
              <a:rPr lang="fi-FI" sz="900" dirty="0" err="1" smtClean="0"/>
              <a:t>resilienssi</a:t>
            </a:r>
            <a:endParaRPr lang="fi-FI" sz="900" dirty="0" smtClean="0"/>
          </a:p>
          <a:p>
            <a:r>
              <a:rPr lang="fi-FI" sz="900" dirty="0" smtClean="0"/>
              <a:t>kehityshäiriö (</a:t>
            </a:r>
            <a:r>
              <a:rPr lang="fi-FI" sz="900" dirty="0" err="1" smtClean="0"/>
              <a:t>fyys</a:t>
            </a:r>
            <a:r>
              <a:rPr lang="fi-FI" sz="900" dirty="0" smtClean="0"/>
              <a:t>. ps. sos.)</a:t>
            </a:r>
          </a:p>
          <a:p>
            <a:r>
              <a:rPr lang="fi-FI" sz="900" dirty="0" smtClean="0"/>
              <a:t>kiintymyssuhteet</a:t>
            </a:r>
          </a:p>
          <a:p>
            <a:r>
              <a:rPr lang="fi-FI" sz="900" dirty="0" smtClean="0"/>
              <a:t>herkkyyskausi</a:t>
            </a:r>
          </a:p>
          <a:p>
            <a:r>
              <a:rPr lang="fi-FI" sz="900" dirty="0" err="1" smtClean="0"/>
              <a:t>epigenetiikka</a:t>
            </a:r>
            <a:endParaRPr lang="fi-FI" sz="900" dirty="0" smtClean="0"/>
          </a:p>
          <a:p>
            <a:r>
              <a:rPr lang="fi-FI" sz="900" dirty="0" smtClean="0"/>
              <a:t>mentaalinen (harjoitus), myös </a:t>
            </a:r>
            <a:r>
              <a:rPr lang="fi-FI" sz="900" dirty="0" err="1" smtClean="0"/>
              <a:t>mindfullness</a:t>
            </a:r>
            <a:endParaRPr lang="fi-FI" sz="900" dirty="0" smtClean="0"/>
          </a:p>
          <a:p>
            <a:r>
              <a:rPr lang="fi-FI" sz="900" dirty="0" err="1" smtClean="0"/>
              <a:t>multitasking</a:t>
            </a:r>
            <a:r>
              <a:rPr lang="fi-FI" sz="900" dirty="0" smtClean="0"/>
              <a:t> (työmuistin kuormitus)</a:t>
            </a:r>
          </a:p>
          <a:p>
            <a:r>
              <a:rPr lang="fi-FI" sz="900" dirty="0" smtClean="0"/>
              <a:t>peilisolut</a:t>
            </a:r>
          </a:p>
          <a:p>
            <a:r>
              <a:rPr lang="fi-FI" sz="900" dirty="0" smtClean="0"/>
              <a:t>keskushermosto</a:t>
            </a:r>
          </a:p>
          <a:p>
            <a:r>
              <a:rPr lang="fi-FI" sz="900" dirty="0" smtClean="0"/>
              <a:t>ääreishermosto</a:t>
            </a:r>
          </a:p>
          <a:p>
            <a:r>
              <a:rPr lang="fi-FI" sz="900" dirty="0" err="1" smtClean="0"/>
              <a:t>lateralisaatio</a:t>
            </a:r>
            <a:endParaRPr lang="fi-FI" sz="900" dirty="0" smtClean="0"/>
          </a:p>
          <a:p>
            <a:r>
              <a:rPr lang="fi-FI" sz="900" dirty="0" smtClean="0"/>
              <a:t>minäkäsitys</a:t>
            </a:r>
          </a:p>
          <a:p>
            <a:r>
              <a:rPr lang="fi-FI" sz="900" dirty="0" smtClean="0"/>
              <a:t>identiteetti</a:t>
            </a:r>
          </a:p>
          <a:p>
            <a:r>
              <a:rPr lang="fi-FI" sz="900" dirty="0" smtClean="0"/>
              <a:t>persoonallisuus</a:t>
            </a:r>
          </a:p>
          <a:p>
            <a:r>
              <a:rPr lang="fi-FI" sz="900" dirty="0" err="1" smtClean="0"/>
              <a:t>depersonalisointi</a:t>
            </a:r>
            <a:endParaRPr lang="fi-FI" sz="900" dirty="0" smtClean="0"/>
          </a:p>
          <a:p>
            <a:r>
              <a:rPr lang="fi-FI" sz="900" dirty="0" err="1" smtClean="0"/>
              <a:t>dissosiaatiohäiriö</a:t>
            </a:r>
            <a:endParaRPr lang="fi-FI" sz="900" dirty="0" smtClean="0"/>
          </a:p>
          <a:p>
            <a:r>
              <a:rPr lang="fi-FI" sz="900" dirty="0" err="1" smtClean="0"/>
              <a:t>minäihanne</a:t>
            </a:r>
            <a:endParaRPr lang="fi-FI" sz="900" dirty="0" smtClean="0"/>
          </a:p>
          <a:p>
            <a:r>
              <a:rPr lang="fi-FI" sz="900" dirty="0" smtClean="0"/>
              <a:t>itsemääräämispyrkimys</a:t>
            </a:r>
          </a:p>
          <a:p>
            <a:r>
              <a:rPr lang="fi-FI" sz="900" dirty="0" smtClean="0"/>
              <a:t>peilisuhde</a:t>
            </a:r>
          </a:p>
          <a:p>
            <a:r>
              <a:rPr lang="fi-FI" sz="900" dirty="0" smtClean="0"/>
              <a:t>varhainen vuorovaikutus</a:t>
            </a:r>
          </a:p>
          <a:p>
            <a:r>
              <a:rPr lang="fi-FI" sz="900" dirty="0" smtClean="0"/>
              <a:t>tunnekohde</a:t>
            </a:r>
            <a:endParaRPr lang="fi-FI" sz="900" dirty="0"/>
          </a:p>
        </p:txBody>
      </p:sp>
      <p:sp>
        <p:nvSpPr>
          <p:cNvPr id="5" name="Tekstiruutu 4"/>
          <p:cNvSpPr txBox="1"/>
          <p:nvPr/>
        </p:nvSpPr>
        <p:spPr>
          <a:xfrm>
            <a:off x="3906253" y="529389"/>
            <a:ext cx="282341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dirty="0" smtClean="0"/>
              <a:t>kriisi</a:t>
            </a:r>
          </a:p>
          <a:p>
            <a:r>
              <a:rPr lang="fi-FI" sz="900" dirty="0" smtClean="0"/>
              <a:t>trauma</a:t>
            </a:r>
          </a:p>
          <a:p>
            <a:r>
              <a:rPr lang="fi-FI" sz="900" dirty="0" smtClean="0"/>
              <a:t>narsismi</a:t>
            </a:r>
          </a:p>
          <a:p>
            <a:r>
              <a:rPr lang="fi-FI" sz="900" dirty="0" smtClean="0"/>
              <a:t>adaptaatio</a:t>
            </a:r>
          </a:p>
          <a:p>
            <a:r>
              <a:rPr lang="fi-FI" sz="900" dirty="0" smtClean="0"/>
              <a:t>adaptiivinen tunne</a:t>
            </a:r>
          </a:p>
          <a:p>
            <a:r>
              <a:rPr lang="fi-FI" sz="900" dirty="0" smtClean="0"/>
              <a:t>sublimaatio</a:t>
            </a:r>
          </a:p>
          <a:p>
            <a:r>
              <a:rPr lang="fi-FI" sz="900" dirty="0" smtClean="0"/>
              <a:t>sisäinen malli</a:t>
            </a:r>
          </a:p>
          <a:p>
            <a:r>
              <a:rPr lang="fi-FI" sz="900" dirty="0" smtClean="0"/>
              <a:t>konstanssi</a:t>
            </a:r>
          </a:p>
          <a:p>
            <a:r>
              <a:rPr lang="fi-FI" sz="900" dirty="0" smtClean="0"/>
              <a:t>muisti (muistin rakenne, jaottelu)</a:t>
            </a:r>
          </a:p>
          <a:p>
            <a:r>
              <a:rPr lang="fi-FI" sz="900" dirty="0" smtClean="0"/>
              <a:t>synapsi</a:t>
            </a:r>
          </a:p>
          <a:p>
            <a:r>
              <a:rPr lang="fi-FI" sz="900" dirty="0" smtClean="0"/>
              <a:t>sympaattinen hermosto</a:t>
            </a:r>
          </a:p>
          <a:p>
            <a:r>
              <a:rPr lang="fi-FI" sz="900" dirty="0" smtClean="0"/>
              <a:t>psykosomatiikka</a:t>
            </a:r>
          </a:p>
          <a:p>
            <a:r>
              <a:rPr lang="fi-FI" sz="900" dirty="0" smtClean="0"/>
              <a:t>motiivi</a:t>
            </a:r>
          </a:p>
          <a:p>
            <a:r>
              <a:rPr lang="fi-FI" sz="900" dirty="0" smtClean="0"/>
              <a:t>kognitiivinen dissonanssi</a:t>
            </a:r>
          </a:p>
          <a:p>
            <a:r>
              <a:rPr lang="fi-FI" sz="900" dirty="0" smtClean="0"/>
              <a:t>rooliristiriita</a:t>
            </a:r>
          </a:p>
          <a:p>
            <a:r>
              <a:rPr lang="fi-FI" sz="900" dirty="0" smtClean="0"/>
              <a:t>ihmiskuva</a:t>
            </a:r>
          </a:p>
          <a:p>
            <a:r>
              <a:rPr lang="fi-FI" sz="900" dirty="0" smtClean="0"/>
              <a:t>ympäristöpsykologia (myös ekopsykologia)</a:t>
            </a:r>
          </a:p>
          <a:p>
            <a:r>
              <a:rPr lang="fi-FI" sz="900" dirty="0" err="1" smtClean="0"/>
              <a:t>plastisiteetti</a:t>
            </a:r>
            <a:endParaRPr lang="fi-FI" sz="900" dirty="0" smtClean="0"/>
          </a:p>
          <a:p>
            <a:r>
              <a:rPr lang="fi-FI" sz="900" dirty="0" smtClean="0"/>
              <a:t>talamus</a:t>
            </a:r>
          </a:p>
          <a:p>
            <a:r>
              <a:rPr lang="fi-FI" sz="900" dirty="0" smtClean="0"/>
              <a:t>hypotalamus</a:t>
            </a:r>
          </a:p>
          <a:p>
            <a:r>
              <a:rPr lang="fi-FI" sz="900" dirty="0" smtClean="0"/>
              <a:t>konversiohäiriö</a:t>
            </a:r>
          </a:p>
          <a:p>
            <a:r>
              <a:rPr lang="fi-FI" sz="900" dirty="0" smtClean="0"/>
              <a:t>migraatio</a:t>
            </a:r>
          </a:p>
          <a:p>
            <a:r>
              <a:rPr lang="fi-FI" sz="900" dirty="0" err="1" smtClean="0"/>
              <a:t>myelinisaatio</a:t>
            </a:r>
            <a:endParaRPr lang="fi-FI" sz="900" dirty="0" smtClean="0"/>
          </a:p>
          <a:p>
            <a:r>
              <a:rPr lang="fi-FI" sz="900" dirty="0" err="1" smtClean="0"/>
              <a:t>rekonstruktiivinen</a:t>
            </a:r>
            <a:r>
              <a:rPr lang="fi-FI" sz="900" dirty="0" smtClean="0"/>
              <a:t> muisti</a:t>
            </a:r>
          </a:p>
          <a:p>
            <a:r>
              <a:rPr lang="fi-FI" sz="900" dirty="0" err="1" smtClean="0"/>
              <a:t>glymfaattinen</a:t>
            </a:r>
            <a:r>
              <a:rPr lang="fi-FI" sz="900" dirty="0" smtClean="0"/>
              <a:t> järjestelmä</a:t>
            </a:r>
          </a:p>
          <a:p>
            <a:r>
              <a:rPr lang="fi-FI" sz="900" dirty="0" smtClean="0"/>
              <a:t>palkkiojärjestelmä aivoissa</a:t>
            </a:r>
          </a:p>
          <a:p>
            <a:r>
              <a:rPr lang="fi-FI" sz="900" dirty="0" smtClean="0"/>
              <a:t>aggressio</a:t>
            </a:r>
          </a:p>
          <a:p>
            <a:r>
              <a:rPr lang="fi-FI" sz="900" dirty="0" smtClean="0"/>
              <a:t>frustraatio</a:t>
            </a:r>
          </a:p>
          <a:p>
            <a:r>
              <a:rPr lang="fi-FI" sz="900" dirty="0" smtClean="0"/>
              <a:t>asenne</a:t>
            </a:r>
          </a:p>
          <a:p>
            <a:r>
              <a:rPr lang="fi-FI" sz="900" dirty="0" smtClean="0"/>
              <a:t>motivaatio</a:t>
            </a:r>
          </a:p>
          <a:p>
            <a:r>
              <a:rPr lang="fi-FI" sz="900" dirty="0" smtClean="0"/>
              <a:t>fobia</a:t>
            </a:r>
          </a:p>
          <a:p>
            <a:r>
              <a:rPr lang="fi-FI" sz="900" dirty="0" smtClean="0"/>
              <a:t>empatia</a:t>
            </a:r>
          </a:p>
          <a:p>
            <a:r>
              <a:rPr lang="fi-FI" sz="900" dirty="0" smtClean="0"/>
              <a:t>ensivaikutelma</a:t>
            </a:r>
          </a:p>
          <a:p>
            <a:r>
              <a:rPr lang="fi-FI" sz="900" dirty="0" err="1" smtClean="0"/>
              <a:t>fasd</a:t>
            </a:r>
            <a:r>
              <a:rPr lang="fi-FI" sz="900" dirty="0" smtClean="0"/>
              <a:t>-oire</a:t>
            </a:r>
          </a:p>
          <a:p>
            <a:r>
              <a:rPr lang="fi-FI" sz="900" dirty="0" err="1" smtClean="0"/>
              <a:t>haloefekti</a:t>
            </a:r>
            <a:endParaRPr lang="fi-FI" sz="900" dirty="0" smtClean="0"/>
          </a:p>
          <a:p>
            <a:r>
              <a:rPr lang="fi-FI" sz="900" dirty="0" smtClean="0"/>
              <a:t>stigma</a:t>
            </a:r>
          </a:p>
          <a:p>
            <a:r>
              <a:rPr lang="fi-FI" sz="900" dirty="0" smtClean="0"/>
              <a:t>hormonit</a:t>
            </a:r>
          </a:p>
          <a:p>
            <a:r>
              <a:rPr lang="fi-FI" sz="900" dirty="0" smtClean="0"/>
              <a:t>itsetunto</a:t>
            </a:r>
          </a:p>
          <a:p>
            <a:r>
              <a:rPr lang="fi-FI" sz="900" dirty="0" smtClean="0"/>
              <a:t>kehityskriisi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8117305" y="577516"/>
            <a:ext cx="3072063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dirty="0" smtClean="0"/>
              <a:t>trauma</a:t>
            </a:r>
          </a:p>
          <a:p>
            <a:r>
              <a:rPr lang="fi-FI" sz="900" dirty="0" smtClean="0"/>
              <a:t>kypsyminen</a:t>
            </a:r>
          </a:p>
          <a:p>
            <a:r>
              <a:rPr lang="fi-FI" sz="900" dirty="0" smtClean="0"/>
              <a:t>masennus</a:t>
            </a:r>
          </a:p>
          <a:p>
            <a:r>
              <a:rPr lang="fi-FI" sz="900" dirty="0" smtClean="0"/>
              <a:t>metakognitio</a:t>
            </a:r>
          </a:p>
          <a:p>
            <a:r>
              <a:rPr lang="fi-FI" sz="900" dirty="0" smtClean="0"/>
              <a:t>oppimisstrategiat</a:t>
            </a:r>
          </a:p>
          <a:p>
            <a:r>
              <a:rPr lang="fi-FI" sz="900" dirty="0" smtClean="0"/>
              <a:t>stressi</a:t>
            </a:r>
          </a:p>
          <a:p>
            <a:r>
              <a:rPr lang="fi-FI" sz="900" dirty="0" smtClean="0"/>
              <a:t>psykoterapia</a:t>
            </a:r>
          </a:p>
          <a:p>
            <a:r>
              <a:rPr lang="fi-FI" sz="900" dirty="0" smtClean="0"/>
              <a:t>autonominen hermosto</a:t>
            </a:r>
          </a:p>
          <a:p>
            <a:r>
              <a:rPr lang="fi-FI" sz="900" dirty="0" smtClean="0"/>
              <a:t>sisäinen malli</a:t>
            </a:r>
          </a:p>
          <a:p>
            <a:r>
              <a:rPr lang="fi-FI" sz="900" dirty="0" smtClean="0"/>
              <a:t>oppimisorientaatio</a:t>
            </a:r>
          </a:p>
          <a:p>
            <a:r>
              <a:rPr lang="fi-FI" sz="900" dirty="0" smtClean="0"/>
              <a:t>valikoiva tarkkaavaisuus</a:t>
            </a:r>
          </a:p>
          <a:p>
            <a:r>
              <a:rPr lang="fi-FI" sz="900" dirty="0" smtClean="0"/>
              <a:t>rooli</a:t>
            </a:r>
          </a:p>
          <a:p>
            <a:r>
              <a:rPr lang="fi-FI" sz="900" dirty="0" smtClean="0"/>
              <a:t>tiedostomaton</a:t>
            </a:r>
          </a:p>
          <a:p>
            <a:r>
              <a:rPr lang="fi-FI" sz="900" dirty="0" smtClean="0"/>
              <a:t>suoritusminäkuva</a:t>
            </a:r>
          </a:p>
          <a:p>
            <a:r>
              <a:rPr lang="fi-FI" sz="900" dirty="0" smtClean="0"/>
              <a:t>siirtymäobjekti</a:t>
            </a:r>
          </a:p>
          <a:p>
            <a:r>
              <a:rPr lang="fi-FI" sz="900" dirty="0" smtClean="0"/>
              <a:t>emootio</a:t>
            </a:r>
          </a:p>
          <a:p>
            <a:r>
              <a:rPr lang="fi-FI" sz="900" dirty="0" smtClean="0"/>
              <a:t>BIS- ja BAS -järjestelmä</a:t>
            </a:r>
          </a:p>
          <a:p>
            <a:r>
              <a:rPr lang="fi-FI" sz="900" dirty="0" err="1" smtClean="0"/>
              <a:t>deindividuaatio</a:t>
            </a:r>
            <a:endParaRPr lang="fi-FI" sz="900" dirty="0" smtClean="0"/>
          </a:p>
          <a:p>
            <a:r>
              <a:rPr lang="fi-FI" sz="900" dirty="0" smtClean="0"/>
              <a:t>ryhmäpaine</a:t>
            </a:r>
          </a:p>
          <a:p>
            <a:r>
              <a:rPr lang="fi-FI" sz="900" dirty="0" smtClean="0"/>
              <a:t>vireystila</a:t>
            </a:r>
          </a:p>
          <a:p>
            <a:r>
              <a:rPr lang="fi-FI" sz="900" dirty="0" smtClean="0"/>
              <a:t>neuroosi</a:t>
            </a:r>
          </a:p>
          <a:p>
            <a:r>
              <a:rPr lang="fi-FI" sz="900" dirty="0" smtClean="0"/>
              <a:t>adrenaliini</a:t>
            </a:r>
          </a:p>
          <a:p>
            <a:r>
              <a:rPr lang="fi-FI" sz="900" dirty="0" err="1" smtClean="0"/>
              <a:t>kortisoli</a:t>
            </a:r>
            <a:endParaRPr lang="fi-FI" sz="900" dirty="0" smtClean="0"/>
          </a:p>
          <a:p>
            <a:r>
              <a:rPr lang="fi-FI" sz="900" dirty="0" err="1" smtClean="0"/>
              <a:t>brocan</a:t>
            </a:r>
            <a:r>
              <a:rPr lang="fi-FI" sz="900" dirty="0" smtClean="0"/>
              <a:t> alue</a:t>
            </a:r>
          </a:p>
          <a:p>
            <a:r>
              <a:rPr lang="fi-FI" sz="900" dirty="0" err="1" smtClean="0"/>
              <a:t>wernicken</a:t>
            </a:r>
            <a:r>
              <a:rPr lang="fi-FI" sz="900" dirty="0" smtClean="0"/>
              <a:t> alue</a:t>
            </a:r>
          </a:p>
          <a:p>
            <a:r>
              <a:rPr lang="fi-FI" sz="900" dirty="0" err="1" smtClean="0"/>
              <a:t>unideprivaatio</a:t>
            </a:r>
            <a:endParaRPr lang="fi-FI" sz="900" dirty="0" smtClean="0"/>
          </a:p>
          <a:p>
            <a:r>
              <a:rPr lang="fi-FI" sz="900" dirty="0" smtClean="0"/>
              <a:t>evoluutiopsykologia</a:t>
            </a:r>
          </a:p>
          <a:p>
            <a:r>
              <a:rPr lang="fi-FI" sz="900" dirty="0" smtClean="0"/>
              <a:t>vahvistusharha</a:t>
            </a:r>
          </a:p>
          <a:p>
            <a:r>
              <a:rPr lang="fi-FI" sz="900" dirty="0" smtClean="0"/>
              <a:t>heuristiikka</a:t>
            </a:r>
          </a:p>
          <a:p>
            <a:r>
              <a:rPr lang="fi-FI" sz="900" dirty="0" smtClean="0"/>
              <a:t>PTSD</a:t>
            </a:r>
          </a:p>
          <a:p>
            <a:r>
              <a:rPr lang="fi-FI" sz="900" dirty="0" err="1" smtClean="0"/>
              <a:t>attribuutiot</a:t>
            </a:r>
            <a:endParaRPr lang="fi-FI" sz="900" dirty="0" smtClean="0"/>
          </a:p>
          <a:p>
            <a:r>
              <a:rPr lang="fi-FI" sz="900" dirty="0" smtClean="0"/>
              <a:t>metakognitio</a:t>
            </a:r>
          </a:p>
          <a:p>
            <a:r>
              <a:rPr lang="fi-FI" sz="900" dirty="0" smtClean="0"/>
              <a:t>reliabiliteetti</a:t>
            </a:r>
          </a:p>
          <a:p>
            <a:r>
              <a:rPr lang="fi-FI" sz="900" dirty="0" smtClean="0"/>
              <a:t>validiteetti</a:t>
            </a:r>
          </a:p>
          <a:p>
            <a:r>
              <a:rPr lang="fi-FI" sz="900" dirty="0" smtClean="0"/>
              <a:t>korrelaatio</a:t>
            </a:r>
          </a:p>
          <a:p>
            <a:r>
              <a:rPr lang="fi-FI" sz="900" dirty="0" smtClean="0"/>
              <a:t>optimismi</a:t>
            </a:r>
          </a:p>
          <a:p>
            <a:r>
              <a:rPr lang="fi-FI" sz="900" dirty="0" smtClean="0"/>
              <a:t>pessimismi</a:t>
            </a:r>
          </a:p>
          <a:p>
            <a:r>
              <a:rPr lang="fi-FI" sz="900" dirty="0" smtClean="0"/>
              <a:t>psykosomatiikka</a:t>
            </a:r>
            <a:endParaRPr lang="fi-FI" sz="900" dirty="0"/>
          </a:p>
        </p:txBody>
      </p:sp>
    </p:spTree>
    <p:extLst>
      <p:ext uri="{BB962C8B-B14F-4D97-AF65-F5344CB8AC3E}">
        <p14:creationId xmlns:p14="http://schemas.microsoft.com/office/powerpoint/2010/main" val="16209644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Puutyyp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uutyyp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uutyyp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7</TotalTime>
  <Words>196</Words>
  <Application>Microsoft Office PowerPoint</Application>
  <PresentationFormat>Laajakuva</PresentationFormat>
  <Paragraphs>117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Rockwell</vt:lpstr>
      <vt:lpstr>Rockwell Condensed</vt:lpstr>
      <vt:lpstr>Wingdings</vt:lpstr>
      <vt:lpstr>Puutyyppi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Tuomo Seitola</dc:creator>
  <cp:lastModifiedBy>Seitola Tuomo</cp:lastModifiedBy>
  <cp:revision>2</cp:revision>
  <cp:lastPrinted>2022-01-21T07:59:23Z</cp:lastPrinted>
  <dcterms:created xsi:type="dcterms:W3CDTF">2021-09-08T17:20:47Z</dcterms:created>
  <dcterms:modified xsi:type="dcterms:W3CDTF">2022-01-21T08:00:27Z</dcterms:modified>
</cp:coreProperties>
</file>