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07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31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236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46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3353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4411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178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12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54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803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9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876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13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48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47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70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D6D64-6EAA-461A-8980-5AC222892B54}" type="datetimeFigureOut">
              <a:rPr lang="fi-FI" smtClean="0"/>
              <a:t>9.4.2018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77B055-B5A0-4035-A45C-E89618677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51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838200" y="339368"/>
            <a:ext cx="10515600" cy="1325563"/>
          </a:xfrm>
        </p:spPr>
        <p:txBody>
          <a:bodyPr>
            <a:normAutofit/>
          </a:bodyPr>
          <a:lstStyle/>
          <a:p>
            <a:r>
              <a:rPr lang="fi-FI" sz="4000" dirty="0" smtClean="0">
                <a:solidFill>
                  <a:srgbClr val="FF0000"/>
                </a:solidFill>
              </a:rPr>
              <a:t>tunteet ja psykologian osa-alueet</a:t>
            </a:r>
            <a:endParaRPr lang="fi-FI" sz="4000" dirty="0">
              <a:solidFill>
                <a:srgbClr val="FF0000"/>
              </a:solidFill>
            </a:endParaRPr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50000"/>
              </a:spcBef>
              <a:buFontTx/>
              <a:buAutoNum type="alphaLcPeriod"/>
            </a:pPr>
            <a:r>
              <a:rPr lang="fi-FI" altLang="fi-FI" sz="2800" b="1" dirty="0" smtClean="0">
                <a:solidFill>
                  <a:srgbClr val="FF0000"/>
                </a:solidFill>
              </a:rPr>
              <a:t>tunteet ja kehityspsykologia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i-FI" altLang="fi-FI" sz="2800" b="1" dirty="0" smtClean="0"/>
              <a:t> varhainen vuorovaikutus ja perusturvallisuuden tunne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i-FI" altLang="fi-FI" sz="2800" b="1" dirty="0" smtClean="0"/>
              <a:t>uhmaikä ja tunteiden voimakkuus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i-FI" altLang="fi-FI" sz="2800" b="1" dirty="0" smtClean="0"/>
              <a:t>lasten tunneterapiat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i-FI" altLang="fi-FI" sz="2800" b="1" dirty="0" smtClean="0"/>
              <a:t>murrosikä ja epäselvät tunteet (&gt;</a:t>
            </a:r>
            <a:r>
              <a:rPr lang="fi-FI" altLang="fi-FI" sz="2800" b="1" dirty="0" err="1" smtClean="0"/>
              <a:t>limbinen</a:t>
            </a:r>
            <a:r>
              <a:rPr lang="fi-FI" altLang="fi-FI" sz="2800" b="1" dirty="0" smtClean="0"/>
              <a:t> järjestelmä ja hormonit)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6141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528034" y="1068946"/>
            <a:ext cx="103288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fi-FI" altLang="fi-FI" sz="3200" b="1" dirty="0" smtClean="0"/>
              <a:t>b. </a:t>
            </a:r>
            <a:r>
              <a:rPr lang="fi-FI" altLang="fi-FI" sz="3200" b="1" dirty="0" smtClean="0">
                <a:solidFill>
                  <a:srgbClr val="FF0000"/>
                </a:solidFill>
              </a:rPr>
              <a:t>tunteet ja kognitiivinen psykologia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i-FI" altLang="fi-FI" sz="3200" b="1" dirty="0" smtClean="0"/>
              <a:t>esim. pelko, ilo tai ahdistus vaikuttavat tarkkaavaisuuteen ( havaintojen muodostuminen)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i-FI" altLang="fi-FI" sz="3200" b="1" dirty="0" smtClean="0"/>
              <a:t>tunnepitoiset asiat jäävät paremmin muistiin, esim. liikenteessä ns. läheltä piti tilanteet vaikuttavat sisäisten mallien muutoksiin &gt; varovaisuus</a:t>
            </a:r>
            <a:endParaRPr lang="fi-FI" alt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129350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46974" y="746975"/>
            <a:ext cx="891218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i-FI" altLang="fi-FI" sz="3200" b="1" dirty="0" smtClean="0"/>
              <a:t>c. </a:t>
            </a:r>
            <a:r>
              <a:rPr lang="fi-FI" altLang="fi-FI" sz="3200" b="1" dirty="0" smtClean="0">
                <a:solidFill>
                  <a:srgbClr val="FF0000"/>
                </a:solidFill>
              </a:rPr>
              <a:t>tunteet ja fysiologinen psykologia (neuropsykologia)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etuotsalohkon merkitys tunteiden säätelyssä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err="1" smtClean="0"/>
              <a:t>kortisolin</a:t>
            </a:r>
            <a:r>
              <a:rPr lang="fi-FI" altLang="fi-FI" sz="3200" b="1" dirty="0" smtClean="0"/>
              <a:t> merkitys pelon tunteen kokemisessa, esim. stressaantunut ihminen kokee myös pelkoreaktioita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 </a:t>
            </a:r>
            <a:r>
              <a:rPr lang="fi-FI" altLang="fi-FI" sz="3200" b="1" dirty="0" smtClean="0"/>
              <a:t>huumeet </a:t>
            </a:r>
            <a:r>
              <a:rPr lang="fi-FI" altLang="fi-FI" sz="3200" b="1" dirty="0" smtClean="0"/>
              <a:t>ja uhkarohkeus ( &gt; normaalin pelon katoaminen)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 päihteet ja liikenne ( &gt; näennäinen hallinnan tunne)</a:t>
            </a:r>
          </a:p>
          <a:p>
            <a:pPr>
              <a:spcBef>
                <a:spcPct val="0"/>
              </a:spcBef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53510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84856" y="1828801"/>
            <a:ext cx="852581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i-FI" altLang="fi-FI" sz="3200" b="1" dirty="0" smtClean="0"/>
              <a:t>d. </a:t>
            </a:r>
            <a:r>
              <a:rPr lang="fi-FI" altLang="fi-FI" sz="3200" b="1" dirty="0" smtClean="0">
                <a:solidFill>
                  <a:srgbClr val="FF0000"/>
                </a:solidFill>
              </a:rPr>
              <a:t>tunteet ja persoonallisuuden psykologia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myönteisten ja kielteisten tunteiden </a:t>
            </a:r>
            <a:r>
              <a:rPr lang="fi-FI" altLang="fi-FI" sz="3200" b="1" dirty="0" smtClean="0"/>
              <a:t>merkitys (</a:t>
            </a:r>
            <a:r>
              <a:rPr lang="fi-FI" altLang="fi-FI" sz="3200" b="1" dirty="0" err="1" smtClean="0"/>
              <a:t>minätulkinnat</a:t>
            </a:r>
            <a:r>
              <a:rPr lang="fi-FI" altLang="fi-FI" sz="3200" b="1" dirty="0" smtClean="0"/>
              <a:t>, optimismi vs. pessimismi)</a:t>
            </a:r>
            <a:endParaRPr lang="fi-FI" altLang="fi-FI" sz="3200" b="1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psyykkisissä häiriöissä tunne-elämä </a:t>
            </a:r>
            <a:r>
              <a:rPr lang="fi-FI" altLang="fi-FI" sz="3200" b="1" dirty="0" smtClean="0"/>
              <a:t>häiriytyy (masennus &gt; tunteiden latistuminen, maanisuus &gt; voimakas mielihyvä)</a:t>
            </a:r>
            <a:endParaRPr lang="fi-FI" altLang="fi-FI" sz="3200" b="1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temperamentti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5061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978794" y="1815921"/>
            <a:ext cx="95432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i-FI" altLang="fi-FI" sz="3200" b="1" dirty="0" smtClean="0"/>
              <a:t>e. </a:t>
            </a:r>
            <a:r>
              <a:rPr lang="fi-FI" altLang="fi-FI" sz="3200" b="1" dirty="0" smtClean="0">
                <a:solidFill>
                  <a:srgbClr val="FF0000"/>
                </a:solidFill>
              </a:rPr>
              <a:t>tunteet ja sosiaalipsykologia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fi-FI" altLang="fi-FI" sz="3200" b="1" dirty="0" smtClean="0"/>
              <a:t> esim. lauma-ajattelussa ihmiset peesaavat toistensa tunteita (aggressio, ekstaattiset tunteet </a:t>
            </a:r>
            <a:r>
              <a:rPr lang="fi-FI" altLang="fi-FI" sz="3200" b="1" dirty="0" err="1" smtClean="0"/>
              <a:t>jne</a:t>
            </a:r>
            <a:r>
              <a:rPr lang="fi-FI" altLang="fi-FI" sz="3200" b="1" dirty="0" smtClean="0"/>
              <a:t> </a:t>
            </a:r>
          </a:p>
          <a:p>
            <a:pPr>
              <a:spcBef>
                <a:spcPct val="0"/>
              </a:spcBef>
            </a:pPr>
            <a:r>
              <a:rPr lang="fi-FI" altLang="fi-FI" sz="3200" b="1" dirty="0" smtClean="0"/>
              <a:t>&gt; esim. urheilun seuraaminen, mielenosoitus)</a:t>
            </a:r>
            <a:endParaRPr lang="fi-FI" alt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92032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932627" y="316297"/>
            <a:ext cx="837126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i-FI" altLang="fi-FI" sz="2800" dirty="0" smtClean="0"/>
              <a:t>* </a:t>
            </a:r>
            <a:r>
              <a:rPr lang="fi-FI" altLang="fi-FI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tunteet ja unet &gt; unessa tunteet muuttuvat usein mielikuviksi</a:t>
            </a:r>
          </a:p>
          <a:p>
            <a:pPr>
              <a:spcBef>
                <a:spcPct val="0"/>
              </a:spcBef>
            </a:pPr>
            <a:r>
              <a:rPr lang="fi-FI" altLang="fi-FI" sz="2800" dirty="0" smtClean="0"/>
              <a:t>** </a:t>
            </a:r>
            <a:r>
              <a:rPr lang="fi-FI" altLang="fi-FI" sz="2800" dirty="0" smtClean="0">
                <a:solidFill>
                  <a:schemeClr val="accent4">
                    <a:lumMod val="75000"/>
                  </a:schemeClr>
                </a:solidFill>
              </a:rPr>
              <a:t>tunteet ja suggestio</a:t>
            </a:r>
          </a:p>
          <a:p>
            <a:pPr>
              <a:spcBef>
                <a:spcPct val="0"/>
              </a:spcBef>
            </a:pPr>
            <a:r>
              <a:rPr lang="fi-FI" altLang="fi-FI" sz="2800" dirty="0" smtClean="0">
                <a:solidFill>
                  <a:schemeClr val="accent4">
                    <a:lumMod val="75000"/>
                  </a:schemeClr>
                </a:solidFill>
              </a:rPr>
              <a:t>    &gt; esim. mielikuvaharjoitukset</a:t>
            </a:r>
          </a:p>
          <a:p>
            <a:pPr>
              <a:spcBef>
                <a:spcPct val="0"/>
              </a:spcBef>
            </a:pPr>
            <a:r>
              <a:rPr lang="fi-FI" altLang="fi-FI" sz="2800" dirty="0" smtClean="0"/>
              <a:t>*** </a:t>
            </a:r>
            <a:r>
              <a:rPr lang="fi-FI" altLang="fi-FI" sz="2800" dirty="0" smtClean="0">
                <a:solidFill>
                  <a:schemeClr val="accent2">
                    <a:lumMod val="75000"/>
                  </a:schemeClr>
                </a:solidFill>
              </a:rPr>
              <a:t>tunteet ja hyvinvointi </a:t>
            </a:r>
          </a:p>
          <a:p>
            <a:pPr>
              <a:spcBef>
                <a:spcPct val="0"/>
              </a:spcBef>
            </a:pPr>
            <a:r>
              <a:rPr lang="fi-FI" altLang="fi-FI" sz="2800" dirty="0" smtClean="0">
                <a:solidFill>
                  <a:schemeClr val="accent2">
                    <a:lumMod val="75000"/>
                  </a:schemeClr>
                </a:solidFill>
              </a:rPr>
              <a:t>tunteiden merkitys fyysiselle ja psyykkiselle  hyvinvoinnille</a:t>
            </a:r>
          </a:p>
          <a:p>
            <a:pPr>
              <a:spcBef>
                <a:spcPct val="0"/>
              </a:spcBef>
            </a:pPr>
            <a:r>
              <a:rPr lang="fi-FI" altLang="fi-FI" sz="2800" dirty="0" smtClean="0"/>
              <a:t>**** </a:t>
            </a:r>
            <a:r>
              <a:rPr lang="fi-FI" altLang="fi-FI" sz="2800" dirty="0" err="1" smtClean="0">
                <a:solidFill>
                  <a:schemeClr val="accent5">
                    <a:lumMod val="75000"/>
                  </a:schemeClr>
                </a:solidFill>
              </a:rPr>
              <a:t>flow</a:t>
            </a:r>
            <a:r>
              <a:rPr lang="fi-FI" altLang="fi-FI" sz="2800" dirty="0" smtClean="0">
                <a:solidFill>
                  <a:schemeClr val="accent5">
                    <a:lumMod val="75000"/>
                  </a:schemeClr>
                </a:solidFill>
              </a:rPr>
              <a:t>-tunne, myös motivaation ja  </a:t>
            </a:r>
          </a:p>
          <a:p>
            <a:pPr>
              <a:spcBef>
                <a:spcPct val="0"/>
              </a:spcBef>
            </a:pPr>
            <a:r>
              <a:rPr lang="fi-FI" altLang="fi-FI" sz="2800" dirty="0" smtClean="0">
                <a:solidFill>
                  <a:schemeClr val="accent5">
                    <a:lumMod val="75000"/>
                  </a:schemeClr>
                </a:solidFill>
              </a:rPr>
              <a:t>       luovuuden näkökulma</a:t>
            </a:r>
          </a:p>
          <a:p>
            <a:pPr>
              <a:spcBef>
                <a:spcPct val="0"/>
              </a:spcBef>
            </a:pPr>
            <a:endParaRPr lang="fi-FI" altLang="fi-FI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</a:pPr>
            <a:r>
              <a:rPr lang="fi-FI" altLang="fi-FI" sz="2800" dirty="0" smtClean="0"/>
              <a:t>vielä: esim. urheilupsykologia &gt; pelkääkö urheilija virheitä vai uskaltaako tehdä ratkaisuja ( esim. lentopallo)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85112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DSCN30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960" y="206061"/>
            <a:ext cx="4698623" cy="6262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532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hkureunat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232</Words>
  <Application>Microsoft Office PowerPoint</Application>
  <PresentationFormat>Laajakuva</PresentationFormat>
  <Paragraphs>30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Pinta</vt:lpstr>
      <vt:lpstr>tunteet ja psykologian osa-alueet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tunteet ja psykologian osa-alueet</dc:title>
  <dc:creator>Seitola Tuomo</dc:creator>
  <cp:lastModifiedBy>Tuomo Seitola</cp:lastModifiedBy>
  <cp:revision>7</cp:revision>
  <dcterms:created xsi:type="dcterms:W3CDTF">2016-12-01T10:54:34Z</dcterms:created>
  <dcterms:modified xsi:type="dcterms:W3CDTF">2018-04-09T19:40:42Z</dcterms:modified>
</cp:coreProperties>
</file>