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70" r:id="rId3"/>
    <p:sldId id="273" r:id="rId4"/>
    <p:sldId id="274" r:id="rId5"/>
    <p:sldId id="275" r:id="rId6"/>
    <p:sldId id="256" r:id="rId7"/>
    <p:sldId id="261" r:id="rId8"/>
    <p:sldId id="262" r:id="rId9"/>
    <p:sldId id="263" r:id="rId10"/>
    <p:sldId id="260" r:id="rId11"/>
    <p:sldId id="258" r:id="rId12"/>
    <p:sldId id="259" r:id="rId13"/>
    <p:sldId id="266" r:id="rId14"/>
    <p:sldId id="267" r:id="rId15"/>
    <p:sldId id="264" r:id="rId16"/>
    <p:sldId id="265" r:id="rId17"/>
    <p:sldId id="268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072E5F-BA77-D2CE-E6EB-E5998985C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1D742DE-D714-88FA-4C18-A83C1ABAF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1FFDC5-BD1F-ADCB-9820-E6D0CE6D5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883A-6285-2D42-A8D2-A0518FEC9DB7}" type="datetimeFigureOut">
              <a:rPr lang="fi-FI" smtClean="0"/>
              <a:t>14.10.2025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145AA9-CC08-DE33-D661-753FD3E9E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2C8E7BD-2EF5-2CA5-8643-6E4B19E00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3E5F-740F-2F42-B5BC-74F4C0F70A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8333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1A2EEF-BA75-D959-308C-C630D2861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C84EF45-7C7C-C413-90FD-0DBB539A7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6E751D2-2707-151C-5408-D65ABB69B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883A-6285-2D42-A8D2-A0518FEC9DB7}" type="datetimeFigureOut">
              <a:rPr lang="fi-FI" smtClean="0"/>
              <a:t>14.10.2025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27E71F-6E84-760F-4EFE-F413244F4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4A9E1E-F8D0-4B10-5303-04950342D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3E5F-740F-2F42-B5BC-74F4C0F70A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8482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24AE93A-E642-D5F4-803D-2BF0191135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B986122-F002-8370-966F-04FA152D3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98F406A-B979-F22E-D027-E164442EA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883A-6285-2D42-A8D2-A0518FEC9DB7}" type="datetimeFigureOut">
              <a:rPr lang="fi-FI" smtClean="0"/>
              <a:t>14.10.2025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99A8853-20E0-E7F0-C1DC-B2084A09F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56C623D-8E9A-3984-F656-D2D53ED50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3E5F-740F-2F42-B5BC-74F4C0F70A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3200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0061C4-69FD-706C-82D7-D498A68C9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BCAC54-F6D9-4036-E4FB-413C0DD95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28D7AE-7567-B6E2-AA11-9EF37BD12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883A-6285-2D42-A8D2-A0518FEC9DB7}" type="datetimeFigureOut">
              <a:rPr lang="fi-FI" smtClean="0"/>
              <a:t>14.10.2025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CF2C544-543D-9EC6-3BAF-726D2D114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2E02145-D7B2-E822-D1ED-C23CBB940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3E5F-740F-2F42-B5BC-74F4C0F70A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1970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B94E93-91E1-4F2A-BEA2-021F40D41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A95E531-7C95-E358-EEA8-5F5AD8FE6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453A9C7-D67B-8F51-5406-52FBE6C04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883A-6285-2D42-A8D2-A0518FEC9DB7}" type="datetimeFigureOut">
              <a:rPr lang="fi-FI" smtClean="0"/>
              <a:t>14.10.2025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E3FD9F-4A46-4D45-4C0E-CBED2475F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6978A2-1911-FEC6-139F-3F04B05D5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3E5F-740F-2F42-B5BC-74F4C0F70A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333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C59254-86F1-3427-17EF-85BB65639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8B1E0D-B5EE-CEE3-56BB-11A22B8E4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08CA6E9-A859-B3DA-20AE-F2397A43FA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6C2CE4E-1EF8-0FE9-109C-C5FE6DB61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883A-6285-2D42-A8D2-A0518FEC9DB7}" type="datetimeFigureOut">
              <a:rPr lang="fi-FI" smtClean="0"/>
              <a:t>14.10.2025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48CD3C0-32E7-9A2C-4CF3-1291D08BA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57BD59A-7020-69E8-EF47-3EA6E4720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3E5F-740F-2F42-B5BC-74F4C0F70A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2846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6291DE-92EF-C567-B332-1EDAC2A8D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B356AD1-7BD4-876E-C333-A59A27588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328B742-84BF-4B0C-DEE6-A5F52DDAE2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871431F-C2E9-9F0A-8938-CF7DA9B16B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69E309E-9393-BE53-63C8-DE07801F3D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E18FEC4-1583-0DE7-C97F-82C482C62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883A-6285-2D42-A8D2-A0518FEC9DB7}" type="datetimeFigureOut">
              <a:rPr lang="fi-FI" smtClean="0"/>
              <a:t>14.10.2025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67B3531-1A46-BA05-45F7-927FD375C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7D1F53D-2E74-7631-FB62-F68D4990A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3E5F-740F-2F42-B5BC-74F4C0F70A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9248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9C164C-A830-2FC2-22D0-E0D6518F9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2761AC4-B0D8-BF87-2353-C0E0D7CA9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883A-6285-2D42-A8D2-A0518FEC9DB7}" type="datetimeFigureOut">
              <a:rPr lang="fi-FI" smtClean="0"/>
              <a:t>14.10.2025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AC2CB2F-5E6D-F558-985B-AE58B9A2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7AF5E90-EB6B-DB38-131C-DB5DC54B2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3E5F-740F-2F42-B5BC-74F4C0F70A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171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53481DC-CF49-5629-57DD-1D3342D4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883A-6285-2D42-A8D2-A0518FEC9DB7}" type="datetimeFigureOut">
              <a:rPr lang="fi-FI" smtClean="0"/>
              <a:t>14.10.2025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313305B-A490-F28D-6C74-41F1F30D3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EDFDD73-B6F0-B04D-EC55-7542B7E2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3E5F-740F-2F42-B5BC-74F4C0F70A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9658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2574E6-BFC1-36CA-03D4-BE9B336FB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06E8B6-2B0F-6F97-3FBE-F1EE43616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65BCD6B-41E6-CC29-1302-57FD8ED43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4BA74ED-68E9-F36A-4454-4E9BFA8E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883A-6285-2D42-A8D2-A0518FEC9DB7}" type="datetimeFigureOut">
              <a:rPr lang="fi-FI" smtClean="0"/>
              <a:t>14.10.2025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77A85C2-D93E-2FB4-790B-53ECA663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6EACDB-8FAA-257F-94E3-F7DA73EF7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3E5F-740F-2F42-B5BC-74F4C0F70A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217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A34E66-ABF1-4B80-D5A6-8235A720D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A8A70CE-44A1-8636-2EFC-88E40D1993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3D4AA37-8153-2958-8F40-781263C20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3AEA16F-697D-56D0-E59C-03FE0689B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883A-6285-2D42-A8D2-A0518FEC9DB7}" type="datetimeFigureOut">
              <a:rPr lang="fi-FI" smtClean="0"/>
              <a:t>14.10.2025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5BA0B12-DC76-4B9D-AA0F-B2E0603B5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FAD539B-B590-764C-6B6E-A7C542F59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3E5F-740F-2F42-B5BC-74F4C0F70A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0172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D7E6C63-F262-3A16-8101-4DE7B82B2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3659BD4-0F30-4FAF-42E2-67E9163FE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2D49800-0625-FB5E-0E31-629E9FC7DA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A883A-6285-2D42-A8D2-A0518FEC9DB7}" type="datetimeFigureOut">
              <a:rPr lang="fi-FI" smtClean="0"/>
              <a:t>14.10.2025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5ADD924-7E0C-7B68-898D-674F4BEA87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485AFEE-1266-64B0-F8BC-6FEFFCB65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03E5F-740F-2F42-B5BC-74F4C0F70A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47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A7EEBE9-D34F-4627-F371-53E7C752EA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6524" y="743447"/>
            <a:ext cx="4963327" cy="2881496"/>
          </a:xfrm>
          <a:noFill/>
        </p:spPr>
        <p:txBody>
          <a:bodyPr>
            <a:normAutofit/>
          </a:bodyPr>
          <a:lstStyle/>
          <a:p>
            <a:pPr algn="l"/>
            <a:r>
              <a:rPr lang="fi-FI" sz="4800" b="1" i="0" dirty="0">
                <a:effectLst/>
              </a:rPr>
              <a:t>Lukutaidon tehtävät ylioppilaskokeessa</a:t>
            </a:r>
            <a:br>
              <a:rPr lang="fi-FI" sz="2900" b="1" i="0" dirty="0">
                <a:effectLst/>
                <a:latin typeface="Noto Serif" panose="02020502060505020204" pitchFamily="18"/>
              </a:rPr>
            </a:br>
            <a:endParaRPr lang="fi-FI" sz="29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D0996FF-3E44-18EB-614D-AC7613F4F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0408" y="46292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fi-FI" dirty="0"/>
              <a:t>S211</a:t>
            </a:r>
            <a:endParaRPr lang="fi-FI"/>
          </a:p>
        </p:txBody>
      </p:sp>
      <p:pic>
        <p:nvPicPr>
          <p:cNvPr id="1026" name="Picture 2" descr="Ryhmä opiskelijoita istuu keskittyneenä peräkkäisissä pulpeteissa tietokoneet edessään. Joillakin on kynä ja vihko, johon he kirjoittavat jotain.">
            <a:extLst>
              <a:ext uri="{FF2B5EF4-FFF2-40B4-BE49-F238E27FC236}">
                <a16:creationId xmlns:a16="http://schemas.microsoft.com/office/drawing/2014/main" id="{BC2AC5FB-7CC2-C7F0-98B7-8E0877878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3218" b="-1"/>
          <a:stretch/>
        </p:blipFill>
        <p:spPr bwMode="auto">
          <a:xfrm>
            <a:off x="20" y="10"/>
            <a:ext cx="69928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ystysuora käärö 3">
            <a:extLst>
              <a:ext uri="{FF2B5EF4-FFF2-40B4-BE49-F238E27FC236}">
                <a16:creationId xmlns:a16="http://schemas.microsoft.com/office/drawing/2014/main" id="{AECD7A9C-0503-2B23-B62E-46B18D99E2CD}"/>
              </a:ext>
            </a:extLst>
          </p:cNvPr>
          <p:cNvSpPr/>
          <p:nvPr/>
        </p:nvSpPr>
        <p:spPr>
          <a:xfrm>
            <a:off x="8351596" y="4380463"/>
            <a:ext cx="3594538" cy="1986455"/>
          </a:xfrm>
          <a:prstGeom prst="verticalScroll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>
                <a:solidFill>
                  <a:schemeClr val="tx1"/>
                </a:solidFill>
              </a:rPr>
              <a:t>Tee tehtävä:</a:t>
            </a:r>
            <a:br>
              <a:rPr lang="fi-FI" sz="2400" dirty="0">
                <a:solidFill>
                  <a:schemeClr val="tx1"/>
                </a:solidFill>
              </a:rPr>
            </a:br>
            <a:r>
              <a:rPr lang="fi-FI" sz="2400" dirty="0">
                <a:solidFill>
                  <a:schemeClr val="tx1"/>
                </a:solidFill>
              </a:rPr>
              <a:t>luku 2, tehtävä 1</a:t>
            </a:r>
          </a:p>
        </p:txBody>
      </p:sp>
    </p:spTree>
    <p:extLst>
      <p:ext uri="{BB962C8B-B14F-4D97-AF65-F5344CB8AC3E}">
        <p14:creationId xmlns:p14="http://schemas.microsoft.com/office/powerpoint/2010/main" val="135841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uva, joka sisältää kohteen henkilö, Ihmisen kasvot, hymy, vaate&#10;&#10;Kuvaus luotu automaattisesti">
            <a:extLst>
              <a:ext uri="{FF2B5EF4-FFF2-40B4-BE49-F238E27FC236}">
                <a16:creationId xmlns:a16="http://schemas.microsoft.com/office/drawing/2014/main" id="{321E4A05-BBEA-77C4-29A2-39768C5C8C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Rectangle 307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A6C8E18-A1BE-0393-5C07-0DBC12A6D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i-FI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Kevään 2019 suomi toisena kielenä ja kirjallisuus -ylioppilaskokeen aihepiiri oli ystävyys. </a:t>
            </a:r>
            <a:br>
              <a:rPr lang="fi-FI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fi-FI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Mikä aihepiiri olisi sinulle mieluinen ylioppilaskokeen lukutaidon aineistossa?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3" name="Straight Connector 308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053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C57F67-3F1D-3723-8441-A3D5D5324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07" y="145885"/>
            <a:ext cx="10515600" cy="1325563"/>
          </a:xfrm>
        </p:spPr>
        <p:txBody>
          <a:bodyPr/>
          <a:lstStyle/>
          <a:p>
            <a:r>
              <a:rPr lang="fi-FI" b="1" dirty="0">
                <a:effectLst/>
              </a:rPr>
              <a:t>Luettavat tekstit edustavat eri tekstilajeja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06FFDF-C23C-AD82-D000-AD9842FCF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07" y="1292773"/>
            <a:ext cx="10515600" cy="526568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sanoma- tai aikakauslehtitekstejä, esim. uutinen, artikkeli, raportti, kolumni, yleisönosastokirjoitus tai muu mielipideteksti, ilmoitus, mainos, sarjakuva, tilasto, tutkimusreferaatti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i-FI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kaunokirjallisia tekstejä, esim. novelli, runo tai romaani- tai näytelmäkatkelma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i-FI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tietotekstejä, esim. artikkeli, essee, kuvio, kaavio tai tietokirjan katkelma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i-FI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erilaisia verkkotekstejä, esim. blogiteksti, tiedote, raportti, artikkeli</a:t>
            </a:r>
          </a:p>
          <a:p>
            <a:pPr marL="0" indent="0">
              <a:buNone/>
            </a:pPr>
            <a:br>
              <a:rPr lang="fi-FI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endParaRPr lang="fi-FI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endParaRPr lang="fi-FI" dirty="0"/>
          </a:p>
        </p:txBody>
      </p:sp>
      <p:sp>
        <p:nvSpPr>
          <p:cNvPr id="4" name="Pystysuora käärö 3">
            <a:extLst>
              <a:ext uri="{FF2B5EF4-FFF2-40B4-BE49-F238E27FC236}">
                <a16:creationId xmlns:a16="http://schemas.microsoft.com/office/drawing/2014/main" id="{451D597A-472C-1805-82E5-2CC189D1BFB7}"/>
              </a:ext>
            </a:extLst>
          </p:cNvPr>
          <p:cNvSpPr/>
          <p:nvPr/>
        </p:nvSpPr>
        <p:spPr>
          <a:xfrm>
            <a:off x="9585435" y="4840016"/>
            <a:ext cx="2532993" cy="1718440"/>
          </a:xfrm>
          <a:prstGeom prst="verticalScroll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>
                <a:solidFill>
                  <a:schemeClr val="tx1"/>
                </a:solidFill>
              </a:rPr>
              <a:t>Tee tehtävä:</a:t>
            </a:r>
          </a:p>
          <a:p>
            <a:pPr algn="ctr"/>
            <a:r>
              <a:rPr lang="fi-FI" sz="2400" dirty="0">
                <a:solidFill>
                  <a:schemeClr val="tx1"/>
                </a:solidFill>
              </a:rPr>
              <a:t> luku 2.3, tehtävä 1</a:t>
            </a:r>
          </a:p>
        </p:txBody>
      </p:sp>
    </p:spTree>
    <p:extLst>
      <p:ext uri="{BB962C8B-B14F-4D97-AF65-F5344CB8AC3E}">
        <p14:creationId xmlns:p14="http://schemas.microsoft.com/office/powerpoint/2010/main" val="21558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C00081-D7A4-5069-597F-535C547E9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94593"/>
            <a:ext cx="10515600" cy="1325563"/>
          </a:xfrm>
        </p:spPr>
        <p:txBody>
          <a:bodyPr/>
          <a:lstStyle/>
          <a:p>
            <a:r>
              <a:rPr lang="fi-FI" dirty="0"/>
              <a:t>Yleisin luettava teksti on ollut asiateksti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ED9838-42DB-BD9C-40AE-73692F86B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3" y="987972"/>
            <a:ext cx="12065876" cy="5759669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fi-FI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Lukutehtävässä olleiden asiatekstien aiheita</a:t>
            </a: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fi-FI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monikielisyys (syksy 2018)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ystävyys (kevät 2019)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tunteiden näyttäminen työpaikalla (syksy 2019)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suomalaisten tyytymättömyys elämäänsä (kevät 2020)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suomalaiset maahanmuuttajat Ruotsissa (syksy 2020)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hyvinvointivaltio ja sen muutokset sekä luottamus siihen (kevät 2021)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Okinawa</a:t>
            </a:r>
            <a:r>
              <a:rPr lang="fi-FI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-saaren asukkaiden terveys (syksy 2021)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tulevaisuuden työelämä (kevät 2022)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luovuus (syksy 2022)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vuorovaikutusosaaminen (kevät 2023)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333333"/>
                </a:solidFill>
                <a:latin typeface="Open Sans" panose="020B0606030504020204" pitchFamily="34" charset="0"/>
              </a:rPr>
              <a:t>terveys, hyvinvointi (kevät 2024)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333333"/>
                </a:solidFill>
                <a:latin typeface="Open Sans" panose="020B0606030504020204" pitchFamily="34" charset="0"/>
              </a:rPr>
              <a:t>t</a:t>
            </a:r>
            <a:r>
              <a:rPr lang="fi-FI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alous (syksy 2024)</a:t>
            </a:r>
          </a:p>
          <a:p>
            <a:endParaRPr lang="fi-FI" dirty="0"/>
          </a:p>
        </p:txBody>
      </p:sp>
      <p:sp>
        <p:nvSpPr>
          <p:cNvPr id="4" name="Pystysuora käärö 3">
            <a:extLst>
              <a:ext uri="{FF2B5EF4-FFF2-40B4-BE49-F238E27FC236}">
                <a16:creationId xmlns:a16="http://schemas.microsoft.com/office/drawing/2014/main" id="{2E94F68A-147E-4B5F-A359-518187BB7E88}"/>
              </a:ext>
            </a:extLst>
          </p:cNvPr>
          <p:cNvSpPr/>
          <p:nvPr/>
        </p:nvSpPr>
        <p:spPr>
          <a:xfrm>
            <a:off x="8798012" y="987972"/>
            <a:ext cx="3165388" cy="1650125"/>
          </a:xfrm>
          <a:prstGeom prst="verticalScroll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>
                <a:solidFill>
                  <a:schemeClr val="tx1"/>
                </a:solidFill>
              </a:rPr>
              <a:t>Tee tehtävä:</a:t>
            </a:r>
          </a:p>
          <a:p>
            <a:pPr algn="ctr"/>
            <a:r>
              <a:rPr lang="fi-FI" sz="2400" dirty="0">
                <a:solidFill>
                  <a:schemeClr val="tx1"/>
                </a:solidFill>
              </a:rPr>
              <a:t>Luku 3.3, tehtävä 2</a:t>
            </a:r>
          </a:p>
        </p:txBody>
      </p:sp>
    </p:spTree>
    <p:extLst>
      <p:ext uri="{BB962C8B-B14F-4D97-AF65-F5344CB8AC3E}">
        <p14:creationId xmlns:p14="http://schemas.microsoft.com/office/powerpoint/2010/main" val="177714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82FD669-2BB5-7687-FEC8-1C4B29B2C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6" y="180307"/>
            <a:ext cx="10515600" cy="493136"/>
          </a:xfrm>
        </p:spPr>
        <p:txBody>
          <a:bodyPr>
            <a:normAutofit fontScale="90000"/>
          </a:bodyPr>
          <a:lstStyle/>
          <a:p>
            <a:pPr algn="ctr"/>
            <a:r>
              <a:rPr lang="fi-FI" sz="5200" dirty="0"/>
              <a:t>Asiatekstien tekstilajit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F48D7293-02BD-A2E8-62E4-B83FD3ACC2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8752301"/>
              </p:ext>
            </p:extLst>
          </p:nvPr>
        </p:nvGraphicFramePr>
        <p:xfrm>
          <a:off x="210065" y="853751"/>
          <a:ext cx="11850130" cy="5823942"/>
        </p:xfrm>
        <a:graphic>
          <a:graphicData uri="http://schemas.openxmlformats.org/drawingml/2006/table">
            <a:tbl>
              <a:tblPr firstRow="1" bandRow="1"/>
              <a:tblGrid>
                <a:gridCol w="4460789">
                  <a:extLst>
                    <a:ext uri="{9D8B030D-6E8A-4147-A177-3AD203B41FA5}">
                      <a16:colId xmlns:a16="http://schemas.microsoft.com/office/drawing/2014/main" val="3772133720"/>
                    </a:ext>
                  </a:extLst>
                </a:gridCol>
                <a:gridCol w="3488218">
                  <a:extLst>
                    <a:ext uri="{9D8B030D-6E8A-4147-A177-3AD203B41FA5}">
                      <a16:colId xmlns:a16="http://schemas.microsoft.com/office/drawing/2014/main" val="282178477"/>
                    </a:ext>
                  </a:extLst>
                </a:gridCol>
                <a:gridCol w="3901123">
                  <a:extLst>
                    <a:ext uri="{9D8B030D-6E8A-4147-A177-3AD203B41FA5}">
                      <a16:colId xmlns:a16="http://schemas.microsoft.com/office/drawing/2014/main" val="1540829643"/>
                    </a:ext>
                  </a:extLst>
                </a:gridCol>
              </a:tblGrid>
              <a:tr h="1049941">
                <a:tc>
                  <a:txBody>
                    <a:bodyPr/>
                    <a:lstStyle/>
                    <a:p>
                      <a:pPr algn="l" fontAlgn="t"/>
                      <a:r>
                        <a:rPr lang="fi-FI" sz="23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Tietoa antavat tekstit</a:t>
                      </a:r>
                    </a:p>
                  </a:txBody>
                  <a:tcPr marL="87622" marR="87622" marT="102225" marB="1022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4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23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Ohjailevat ja opastavat tekstit  </a:t>
                      </a:r>
                    </a:p>
                  </a:txBody>
                  <a:tcPr marL="87622" marR="87622" marT="102225" marB="1022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4E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23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Vaikuttamaan pyrkivät tekstit </a:t>
                      </a:r>
                    </a:p>
                  </a:txBody>
                  <a:tcPr marL="87622" marR="87622" marT="102225" marB="1022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4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750941"/>
                  </a:ext>
                </a:extLst>
              </a:tr>
              <a:tr h="2711036">
                <a:tc>
                  <a:txBody>
                    <a:bodyPr/>
                    <a:lstStyle/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28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uutinen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28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artikkeli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28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haastattelu ja henkilökuva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28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reportaasi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28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dokumentit ja asiaohjelmat.</a:t>
                      </a:r>
                    </a:p>
                  </a:txBody>
                  <a:tcPr marL="87622" marR="87622" marT="102225" marB="1022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4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reseptit ja ohjeet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2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hyötyjutut</a:t>
                      </a:r>
                      <a:endParaRPr lang="fi-FI" sz="2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28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fi-FI" sz="2800" dirty="0" err="1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lifestyle</a:t>
                      </a:r>
                      <a:r>
                        <a:rPr lang="fi-FI" sz="28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-ohjelmat.</a:t>
                      </a:r>
                    </a:p>
                  </a:txBody>
                  <a:tcPr marL="87622" marR="87622" marT="102225" marB="1022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4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28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pääkirjoitus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28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kolumni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28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kommentti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28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mielipidekirjoitukset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2800" dirty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arvostelu</a:t>
                      </a:r>
                    </a:p>
                  </a:txBody>
                  <a:tcPr marL="87622" marR="87622" marT="102225" marB="1022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4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353532"/>
                  </a:ext>
                </a:extLst>
              </a:tr>
              <a:tr h="341518">
                <a:tc gridSpan="3">
                  <a:txBody>
                    <a:bodyPr/>
                    <a:lstStyle/>
                    <a:p>
                      <a:pPr algn="l"/>
                      <a:endParaRPr lang="fi-FI" sz="800" dirty="0">
                        <a:effectLst/>
                      </a:endParaRPr>
                    </a:p>
                  </a:txBody>
                  <a:tcPr marL="87622" marR="87622" marT="102225" marB="10222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045117"/>
                  </a:ext>
                </a:extLst>
              </a:tr>
              <a:tr h="1721447">
                <a:tc gridSpan="3">
                  <a:txBody>
                    <a:bodyPr/>
                    <a:lstStyle/>
                    <a:p>
                      <a:pPr algn="l"/>
                      <a:r>
                        <a:rPr lang="fi-FI" sz="2800" b="1" dirty="0">
                          <a:effectLst/>
                        </a:rPr>
                        <a:t>Mainonta </a:t>
                      </a:r>
                      <a:r>
                        <a:rPr lang="fi-FI" sz="2800" dirty="0">
                          <a:effectLst/>
                        </a:rPr>
                        <a:t>on maksettua mediasisältöä, joka pyrkii vaikuttamaan. </a:t>
                      </a:r>
                    </a:p>
                    <a:p>
                      <a:pPr algn="l"/>
                      <a:r>
                        <a:rPr lang="fi-FI" sz="2000" dirty="0">
                          <a:effectLst/>
                        </a:rPr>
                        <a:t>esim. printtimainonta, digitaalinen markkinointi, vaikuttajamarkkinointi, sponsorointi ja tuotesijoittelu.</a:t>
                      </a:r>
                    </a:p>
                  </a:txBody>
                  <a:tcPr marL="87622" marR="87622" marT="102225" marB="10222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4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17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5773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D12391-DF81-6249-3C30-F576FB99D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4053"/>
          </a:xfrm>
        </p:spPr>
        <p:txBody>
          <a:bodyPr/>
          <a:lstStyle/>
          <a:p>
            <a:r>
              <a:rPr lang="fi-FI" dirty="0"/>
              <a:t>Kaunokirjallisuuden tekstilajit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EACC1AC4-1B0B-4CE4-EA22-3ADA1F3F4A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66615"/>
              </p:ext>
            </p:extLst>
          </p:nvPr>
        </p:nvGraphicFramePr>
        <p:xfrm>
          <a:off x="556055" y="1527379"/>
          <a:ext cx="10797746" cy="3142118"/>
        </p:xfrm>
        <a:graphic>
          <a:graphicData uri="http://schemas.openxmlformats.org/drawingml/2006/table">
            <a:tbl>
              <a:tblPr firstRow="1" bandRow="1"/>
              <a:tblGrid>
                <a:gridCol w="3686496">
                  <a:extLst>
                    <a:ext uri="{9D8B030D-6E8A-4147-A177-3AD203B41FA5}">
                      <a16:colId xmlns:a16="http://schemas.microsoft.com/office/drawing/2014/main" val="3772133720"/>
                    </a:ext>
                  </a:extLst>
                </a:gridCol>
                <a:gridCol w="3556577">
                  <a:extLst>
                    <a:ext uri="{9D8B030D-6E8A-4147-A177-3AD203B41FA5}">
                      <a16:colId xmlns:a16="http://schemas.microsoft.com/office/drawing/2014/main" val="282178477"/>
                    </a:ext>
                  </a:extLst>
                </a:gridCol>
                <a:gridCol w="3554673">
                  <a:extLst>
                    <a:ext uri="{9D8B030D-6E8A-4147-A177-3AD203B41FA5}">
                      <a16:colId xmlns:a16="http://schemas.microsoft.com/office/drawing/2014/main" val="1540829643"/>
                    </a:ext>
                  </a:extLst>
                </a:gridCol>
              </a:tblGrid>
              <a:tr h="855361">
                <a:tc>
                  <a:txBody>
                    <a:bodyPr/>
                    <a:lstStyle/>
                    <a:p>
                      <a:pPr algn="l" fontAlgn="t"/>
                      <a:r>
                        <a:rPr lang="fi-FI" sz="23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Proosa = suorasanainen kirjallisuus</a:t>
                      </a:r>
                      <a:endParaRPr lang="fi-FI" sz="23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7622" marR="87622" marT="102225" marB="1022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4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1" i="0" dirty="0"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Lyriikka = runous</a:t>
                      </a:r>
                    </a:p>
                  </a:txBody>
                  <a:tcPr marL="87622" marR="87622" marT="102225" marB="1022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4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400" b="1" i="0" dirty="0"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Draama = näytelmäkirjallisuus</a:t>
                      </a:r>
                    </a:p>
                    <a:p>
                      <a:pPr algn="l"/>
                      <a:endParaRPr lang="fi-FI" sz="2300" b="1" dirty="0">
                        <a:effectLst/>
                      </a:endParaRPr>
                    </a:p>
                  </a:txBody>
                  <a:tcPr marL="87622" marR="87622" marT="102225" marB="10222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4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750941"/>
                  </a:ext>
                </a:extLst>
              </a:tr>
              <a:tr h="1855628">
                <a:tc>
                  <a:txBody>
                    <a:bodyPr/>
                    <a:lstStyle/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2800" dirty="0">
                          <a:effectLst/>
                        </a:rPr>
                        <a:t> novelli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2800" dirty="0">
                          <a:effectLst/>
                        </a:rPr>
                        <a:t> romaani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2800" dirty="0">
                          <a:effectLst/>
                        </a:rPr>
                        <a:t> satu</a:t>
                      </a:r>
                    </a:p>
                  </a:txBody>
                  <a:tcPr marL="87622" marR="87622" marT="102225" marB="1022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4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2800" dirty="0">
                          <a:effectLst/>
                        </a:rPr>
                        <a:t> runo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2800" dirty="0">
                          <a:effectLst/>
                        </a:rPr>
                        <a:t> laulunsanoitus</a:t>
                      </a:r>
                    </a:p>
                  </a:txBody>
                  <a:tcPr marL="87622" marR="87622" marT="102225" marB="1022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4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2800" dirty="0">
                          <a:effectLst/>
                        </a:rPr>
                        <a:t> näytelmäteksti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2800" dirty="0">
                          <a:effectLst/>
                        </a:rPr>
                        <a:t> elokuvan käsikirjoitus</a:t>
                      </a:r>
                    </a:p>
                  </a:txBody>
                  <a:tcPr marL="87622" marR="87622" marT="102225" marB="10222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4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353532"/>
                  </a:ext>
                </a:extLst>
              </a:tr>
            </a:tbl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9299A694-2D0E-BAF6-3379-CD8967F3E8A1}"/>
              </a:ext>
            </a:extLst>
          </p:cNvPr>
          <p:cNvSpPr txBox="1"/>
          <p:nvPr/>
        </p:nvSpPr>
        <p:spPr>
          <a:xfrm>
            <a:off x="838200" y="5504898"/>
            <a:ext cx="115823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3200" dirty="0">
                <a:solidFill>
                  <a:srgbClr val="333333"/>
                </a:solidFill>
                <a:latin typeface="Noto Serif" panose="02020600060500020200" pitchFamily="18" charset="0"/>
              </a:rPr>
              <a:t>T</a:t>
            </a:r>
            <a:r>
              <a:rPr lang="fi-FI" sz="3200" b="0" i="0" dirty="0">
                <a:solidFill>
                  <a:srgbClr val="333333"/>
                </a:solidFill>
                <a:effectLst/>
                <a:latin typeface="Noto Serif" panose="02020600060500020200" pitchFamily="18" charset="0"/>
              </a:rPr>
              <a:t>ekstilaji on osa konteksti ja sen tunnistaminen auttaa </a:t>
            </a:r>
            <a:r>
              <a:rPr lang="fi-FI" sz="3200" b="1" i="0" dirty="0">
                <a:effectLst/>
                <a:latin typeface="Noto Serif" panose="02020600060500020200" pitchFamily="18" charset="0"/>
              </a:rPr>
              <a:t>tekstin tavoitteen</a:t>
            </a:r>
            <a:r>
              <a:rPr lang="fi-FI" sz="3200" b="0" i="0" dirty="0">
                <a:effectLst/>
                <a:latin typeface="Noto Serif" panose="02020600060500020200" pitchFamily="18" charset="0"/>
              </a:rPr>
              <a:t> </a:t>
            </a:r>
            <a:r>
              <a:rPr lang="fi-FI" sz="3200" b="0" i="0" dirty="0">
                <a:solidFill>
                  <a:srgbClr val="333333"/>
                </a:solidFill>
                <a:effectLst/>
                <a:latin typeface="Noto Serif" panose="02020600060500020200" pitchFamily="18" charset="0"/>
              </a:rPr>
              <a:t>tunnistamisessa. 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845024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DEC3F63-1B65-752A-4ED4-808F57F68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0"/>
            <a:ext cx="9825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B99E6673-09CF-EFC5-663B-EBFC6B780443}"/>
              </a:ext>
            </a:extLst>
          </p:cNvPr>
          <p:cNvSpPr txBox="1"/>
          <p:nvPr/>
        </p:nvSpPr>
        <p:spPr>
          <a:xfrm>
            <a:off x="247136" y="444842"/>
            <a:ext cx="234778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Mitä aikaa oheisessa automainoksessa eletään?</a:t>
            </a:r>
          </a:p>
          <a:p>
            <a:endParaRPr lang="fi-FI" sz="2400" dirty="0"/>
          </a:p>
          <a:p>
            <a:r>
              <a:rPr lang="fi-FI" sz="2400" dirty="0"/>
              <a:t>Mistä sen voi päätellä?</a:t>
            </a:r>
          </a:p>
          <a:p>
            <a:endParaRPr lang="fi-FI" sz="2400" dirty="0"/>
          </a:p>
          <a:p>
            <a:r>
              <a:rPr lang="fi-FI" sz="2400" dirty="0"/>
              <a:t>Mitä ristiriitaista mainoksessa on?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434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92F1FC-BD7D-7B82-8697-727C07964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46" y="0"/>
            <a:ext cx="10515600" cy="1325563"/>
          </a:xfrm>
        </p:spPr>
        <p:txBody>
          <a:bodyPr/>
          <a:lstStyle/>
          <a:p>
            <a:r>
              <a:rPr lang="fi-FI" dirty="0"/>
              <a:t>Konteksti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7F4B2B4-D8EA-5B43-1C17-18816621FE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381"/>
            <a:ext cx="10626811" cy="610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ystysuora käärö 5">
            <a:extLst>
              <a:ext uri="{FF2B5EF4-FFF2-40B4-BE49-F238E27FC236}">
                <a16:creationId xmlns:a16="http://schemas.microsoft.com/office/drawing/2014/main" id="{819754C1-1C3D-DF5D-AC25-EC58846E82C3}"/>
              </a:ext>
            </a:extLst>
          </p:cNvPr>
          <p:cNvSpPr/>
          <p:nvPr/>
        </p:nvSpPr>
        <p:spPr>
          <a:xfrm>
            <a:off x="9806151" y="4987156"/>
            <a:ext cx="2293883" cy="1325563"/>
          </a:xfrm>
          <a:prstGeom prst="verticalScroll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Tee PARIN KANSSA</a:t>
            </a:r>
          </a:p>
          <a:p>
            <a:pPr algn="ctr"/>
            <a:r>
              <a:rPr lang="fi-FI" dirty="0">
                <a:solidFill>
                  <a:schemeClr val="tx1"/>
                </a:solidFill>
              </a:rPr>
              <a:t>tehtävä:</a:t>
            </a:r>
          </a:p>
          <a:p>
            <a:pPr algn="ctr"/>
            <a:r>
              <a:rPr lang="fi-FI" dirty="0">
                <a:solidFill>
                  <a:schemeClr val="tx1"/>
                </a:solidFill>
              </a:rPr>
              <a:t>luku 2.1 tehtävä 5</a:t>
            </a:r>
          </a:p>
        </p:txBody>
      </p:sp>
    </p:spTree>
    <p:extLst>
      <p:ext uri="{BB962C8B-B14F-4D97-AF65-F5344CB8AC3E}">
        <p14:creationId xmlns:p14="http://schemas.microsoft.com/office/powerpoint/2010/main" val="264557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ystysuora käärö 3">
            <a:extLst>
              <a:ext uri="{FF2B5EF4-FFF2-40B4-BE49-F238E27FC236}">
                <a16:creationId xmlns:a16="http://schemas.microsoft.com/office/drawing/2014/main" id="{BB27EB7C-C2A9-BE2F-5858-6F9E9DCFBD4B}"/>
              </a:ext>
            </a:extLst>
          </p:cNvPr>
          <p:cNvSpPr/>
          <p:nvPr/>
        </p:nvSpPr>
        <p:spPr>
          <a:xfrm>
            <a:off x="1008993" y="609599"/>
            <a:ext cx="8702566" cy="5834743"/>
          </a:xfrm>
          <a:prstGeom prst="verticalScroll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4400" dirty="0">
              <a:solidFill>
                <a:schemeClr val="tx1"/>
              </a:solidFill>
            </a:endParaRPr>
          </a:p>
          <a:p>
            <a:pPr algn="ctr"/>
            <a:endParaRPr lang="fi-FI" sz="4400" dirty="0">
              <a:solidFill>
                <a:schemeClr val="tx1"/>
              </a:solidFill>
            </a:endParaRPr>
          </a:p>
          <a:p>
            <a:pPr algn="ctr"/>
            <a:r>
              <a:rPr lang="fi-FI" sz="4400" dirty="0">
                <a:solidFill>
                  <a:schemeClr val="tx1"/>
                </a:solidFill>
              </a:rPr>
              <a:t>Tee tehtävät</a:t>
            </a:r>
          </a:p>
          <a:p>
            <a:pPr algn="ctr"/>
            <a:r>
              <a:rPr lang="fi-FI" sz="4400" dirty="0">
                <a:solidFill>
                  <a:schemeClr val="tx1"/>
                </a:solidFill>
              </a:rPr>
              <a:t>Luku 2.2</a:t>
            </a:r>
          </a:p>
          <a:p>
            <a:pPr algn="ctr"/>
            <a:r>
              <a:rPr lang="fi-FI" sz="4400">
                <a:solidFill>
                  <a:schemeClr val="tx1"/>
                </a:solidFill>
              </a:rPr>
              <a:t>MA1</a:t>
            </a:r>
            <a:endParaRPr lang="fi-FI" sz="4400" dirty="0">
              <a:solidFill>
                <a:schemeClr val="tx1"/>
              </a:solidFill>
            </a:endParaRPr>
          </a:p>
          <a:p>
            <a:pPr algn="ctr"/>
            <a:endParaRPr lang="fi-FI" sz="4400" dirty="0">
              <a:solidFill>
                <a:schemeClr val="tx1"/>
              </a:solidFill>
            </a:endParaRPr>
          </a:p>
          <a:p>
            <a:pPr algn="ctr"/>
            <a:r>
              <a:rPr lang="fi-FI" sz="4400" dirty="0">
                <a:solidFill>
                  <a:schemeClr val="tx1"/>
                </a:solidFill>
              </a:rPr>
              <a:t>KOTONA: </a:t>
            </a:r>
          </a:p>
          <a:p>
            <a:pPr algn="ctr"/>
            <a:r>
              <a:rPr lang="fi-FI" sz="4400" dirty="0">
                <a:solidFill>
                  <a:schemeClr val="tx1"/>
                </a:solidFill>
              </a:rPr>
              <a:t>4, 7 b, c ja d</a:t>
            </a:r>
          </a:p>
          <a:p>
            <a:pPr algn="ctr"/>
            <a:endParaRPr lang="fi-FI" dirty="0"/>
          </a:p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1979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CCBBF8-2306-CF6F-CD18-134AB76F3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55" y="365126"/>
            <a:ext cx="11876689" cy="833054"/>
          </a:xfrm>
        </p:spPr>
        <p:txBody>
          <a:bodyPr>
            <a:normAutofit/>
          </a:bodyPr>
          <a:lstStyle/>
          <a:p>
            <a:r>
              <a:rPr lang="fi-FI" sz="4000" i="0" dirty="0">
                <a:solidFill>
                  <a:srgbClr val="333333"/>
                </a:solidFill>
                <a:effectLst/>
              </a:rPr>
              <a:t>Lukutaidon koe mittaa kriittistä ja kulttuurista lukutaitoa </a:t>
            </a:r>
            <a:endParaRPr lang="fi-FI" sz="40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605B00-EE1D-E1C8-5CD2-ACF9DEAF1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606" y="1241079"/>
            <a:ext cx="11196145" cy="5585391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fi-FI" sz="3200" b="0" i="0" dirty="0">
                <a:solidFill>
                  <a:srgbClr val="333333"/>
                </a:solidFill>
                <a:effectLst/>
              </a:rPr>
              <a:t>= Lukija tunnistaa </a:t>
            </a:r>
          </a:p>
          <a:p>
            <a:pPr lvl="1"/>
            <a:r>
              <a:rPr lang="fi-FI" sz="2800" b="0" i="0" dirty="0">
                <a:solidFill>
                  <a:srgbClr val="333333"/>
                </a:solidFill>
                <a:effectLst/>
              </a:rPr>
              <a:t>erilaisia tekstilajeja ja tuntee niiden piirteitä.</a:t>
            </a:r>
          </a:p>
          <a:p>
            <a:pPr lvl="1"/>
            <a:r>
              <a:rPr lang="fi-FI" sz="2800" b="0" i="0" dirty="0">
                <a:solidFill>
                  <a:srgbClr val="333333"/>
                </a:solidFill>
                <a:effectLst/>
              </a:rPr>
              <a:t>tekstin tavoitteet ja keinot, joilla tavoitteisiin pyritään.</a:t>
            </a:r>
          </a:p>
          <a:p>
            <a:pPr lvl="1"/>
            <a:r>
              <a:rPr lang="fi-FI" sz="2800" b="0" i="0" dirty="0">
                <a:solidFill>
                  <a:srgbClr val="333333"/>
                </a:solidFill>
                <a:effectLst/>
              </a:rPr>
              <a:t>tekstin </a:t>
            </a:r>
            <a:r>
              <a:rPr lang="fi-FI" sz="2800" i="0" dirty="0">
                <a:effectLst/>
              </a:rPr>
              <a:t>eri konteksteja </a:t>
            </a:r>
            <a:r>
              <a:rPr lang="fi-FI" sz="2800" b="0" i="0" dirty="0">
                <a:solidFill>
                  <a:srgbClr val="333333"/>
                </a:solidFill>
                <a:effectLst/>
              </a:rPr>
              <a:t>ja ymmärtää, miten ne vaikuttavat tekstiin.</a:t>
            </a:r>
          </a:p>
          <a:p>
            <a:pPr lvl="1"/>
            <a:r>
              <a:rPr lang="fi-FI" sz="2800" dirty="0">
                <a:solidFill>
                  <a:srgbClr val="333333"/>
                </a:solidFill>
              </a:rPr>
              <a:t>tekstin vaikuttamispyrkimykset ja osaa arvioida tekstin vaikuttamiskeinoja.</a:t>
            </a:r>
          </a:p>
          <a:p>
            <a:pPr marL="0" indent="0">
              <a:buNone/>
            </a:pPr>
            <a:r>
              <a:rPr lang="fi-FI" sz="3200" dirty="0">
                <a:solidFill>
                  <a:srgbClr val="333333"/>
                </a:solidFill>
              </a:rPr>
              <a:t>= Lukija </a:t>
            </a:r>
            <a:r>
              <a:rPr lang="fi-FI" sz="3200" dirty="0"/>
              <a:t>huomaa </a:t>
            </a:r>
            <a:r>
              <a:rPr lang="fi-FI" sz="3200" dirty="0" err="1"/>
              <a:t>intertekstuaalisia</a:t>
            </a:r>
            <a:r>
              <a:rPr lang="fi-FI" sz="3200" dirty="0"/>
              <a:t> viittauksia ja ymmärtää niiden merkityksiä.</a:t>
            </a:r>
          </a:p>
          <a:p>
            <a:pPr marL="0" indent="0">
              <a:buNone/>
            </a:pPr>
            <a:r>
              <a:rPr lang="fi-FI" sz="3200" dirty="0">
                <a:solidFill>
                  <a:srgbClr val="333333"/>
                </a:solidFill>
              </a:rPr>
              <a:t>= Lukija ymmärtää, miten tekstit heijastavat kulttuuria, jossa ne ovat syntyneet.</a:t>
            </a:r>
          </a:p>
          <a:p>
            <a:pPr marL="0" indent="0" algn="l">
              <a:buNone/>
            </a:pPr>
            <a:r>
              <a:rPr lang="fi-FI" sz="3200" b="0" i="0" dirty="0">
                <a:solidFill>
                  <a:srgbClr val="333333"/>
                </a:solidFill>
                <a:effectLst/>
              </a:rPr>
              <a:t>= Lukija osaa arvioida tekstissä esitettyjä tietoja ja niiden lähteitä.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6243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6B882F-9CCD-5FA0-4A12-3D088A03F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550"/>
            <a:ext cx="10515600" cy="825722"/>
          </a:xfrm>
        </p:spPr>
        <p:txBody>
          <a:bodyPr/>
          <a:lstStyle/>
          <a:p>
            <a:r>
              <a:rPr lang="fi-FI" sz="4400" i="0" dirty="0">
                <a:solidFill>
                  <a:srgbClr val="333333"/>
                </a:solidFill>
                <a:effectLst/>
              </a:rPr>
              <a:t>Lukutaidon tehtäväkokonaisuuden rakenne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56595A-AAA2-961B-6666-A2AFF3CE2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60227"/>
            <a:ext cx="10836349" cy="589575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fi-FI" sz="2800" dirty="0">
              <a:effectLst/>
            </a:endParaRPr>
          </a:p>
          <a:p>
            <a:r>
              <a:rPr lang="fi-FI" sz="2800" dirty="0">
                <a:effectLst/>
              </a:rPr>
              <a:t>Kokeessa on yleensä 1–2 tekstiä, joista on 5 avointa kysymystä.</a:t>
            </a:r>
          </a:p>
          <a:p>
            <a:endParaRPr lang="fi-FI" sz="2800" dirty="0">
              <a:effectLst/>
            </a:endParaRPr>
          </a:p>
          <a:p>
            <a:r>
              <a:rPr lang="fi-FI" sz="2800" dirty="0">
                <a:effectLst/>
              </a:rPr>
              <a:t>Vastausten pituus kerrotaan tehtävänannossa. Se voi vaihdella, mutta on yleensä 200–450 merkkiä / vastaus. </a:t>
            </a:r>
          </a:p>
          <a:p>
            <a:endParaRPr lang="fi-FI" sz="2800" dirty="0">
              <a:effectLst/>
            </a:endParaRPr>
          </a:p>
          <a:p>
            <a:r>
              <a:rPr lang="fi-FI" sz="2800" dirty="0">
                <a:effectLst/>
              </a:rPr>
              <a:t>Tehtäviin vastataan aineiston perusteella.</a:t>
            </a:r>
            <a:br>
              <a:rPr lang="fi-FI" sz="2800" dirty="0">
                <a:effectLst/>
              </a:rPr>
            </a:br>
            <a:r>
              <a:rPr lang="fi-FI" sz="2800" dirty="0">
                <a:effectLst/>
              </a:rPr>
              <a:t>Kysymykset eivät välttämättä liity johonkin tiettyyn tekstin kohtaan, vaan niissä voidaan kysyä koko tekstin ymmärtämistä.</a:t>
            </a:r>
          </a:p>
          <a:p>
            <a:endParaRPr lang="fi-FI" sz="2800" dirty="0">
              <a:effectLst/>
            </a:endParaRPr>
          </a:p>
          <a:p>
            <a:r>
              <a:rPr lang="fi-FI" sz="2800" dirty="0">
                <a:effectLst/>
              </a:rPr>
              <a:t>Vastauksen maksimipistemäärä on 10 pistettä / vastaus.</a:t>
            </a:r>
          </a:p>
          <a:p>
            <a:endParaRPr lang="fi-FI" sz="2800" dirty="0">
              <a:effectLst/>
            </a:endParaRPr>
          </a:p>
          <a:p>
            <a:r>
              <a:rPr lang="fi-FI" sz="2800" b="0" dirty="0">
                <a:effectLst/>
              </a:rPr>
              <a:t>Vastausten arviointikriteerit ovat vastauksen sisältö ja vastauksen esitystapa.</a:t>
            </a:r>
          </a:p>
          <a:p>
            <a:endParaRPr lang="fi-FI" sz="2800" dirty="0">
              <a:effectLst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26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B6D708-D61A-0581-131F-681F6B17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952" y="365125"/>
            <a:ext cx="10515600" cy="740661"/>
          </a:xfrm>
        </p:spPr>
        <p:txBody>
          <a:bodyPr/>
          <a:lstStyle/>
          <a:p>
            <a:r>
              <a:rPr lang="fi-FI" dirty="0">
                <a:solidFill>
                  <a:srgbClr val="333333"/>
                </a:solidFill>
              </a:rPr>
              <a:t>L</a:t>
            </a:r>
            <a:r>
              <a:rPr lang="fi-FI" i="0" dirty="0">
                <a:solidFill>
                  <a:srgbClr val="333333"/>
                </a:solidFill>
                <a:effectLst/>
              </a:rPr>
              <a:t>ukutaidon kokeen vaaran paikat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C58686-9176-8D8B-1270-664B35243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17" y="1201478"/>
            <a:ext cx="10515600" cy="5390707"/>
          </a:xfrm>
        </p:spPr>
        <p:txBody>
          <a:bodyPr>
            <a:normAutofit fontScale="850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fi-FI" b="1" i="0" dirty="0">
                <a:solidFill>
                  <a:srgbClr val="333333"/>
                </a:solidFill>
                <a:effectLst/>
              </a:rPr>
              <a:t>Kysymyksen analyysi:</a:t>
            </a:r>
            <a:r>
              <a:rPr lang="fi-FI" b="0" i="0" dirty="0">
                <a:solidFill>
                  <a:srgbClr val="333333"/>
                </a:solidFill>
                <a:effectLst/>
              </a:rPr>
              <a:t> Kysymys tai osa siitä on ymmärretty väärin. </a:t>
            </a:r>
            <a:br>
              <a:rPr lang="fi-FI" b="0" i="0" dirty="0">
                <a:solidFill>
                  <a:srgbClr val="333333"/>
                </a:solidFill>
                <a:effectLst/>
              </a:rPr>
            </a:br>
            <a:r>
              <a:rPr lang="fi-FI" b="0" i="0" dirty="0">
                <a:solidFill>
                  <a:srgbClr val="333333"/>
                </a:solidFill>
                <a:effectLst/>
              </a:rPr>
              <a:t>Kysymyksen jokin osa jää ilman vastausta.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fi-FI" b="0" i="0" dirty="0">
              <a:solidFill>
                <a:srgbClr val="333333"/>
              </a:solidFill>
              <a:effectLst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b="1" i="0" dirty="0">
                <a:solidFill>
                  <a:srgbClr val="333333"/>
                </a:solidFill>
                <a:effectLst/>
              </a:rPr>
              <a:t>Aineiston lukeminen vain osissa: </a:t>
            </a:r>
            <a:r>
              <a:rPr lang="fi-FI" b="0" i="0" dirty="0">
                <a:solidFill>
                  <a:srgbClr val="333333"/>
                </a:solidFill>
                <a:effectLst/>
              </a:rPr>
              <a:t>Yleensä vastaukset löytyvät samassa järjestyksessä kysymysten kanssa, mutta ei aina. Vastaukseen voi tulla asioita useammasta kuin yhdestä tekstin kohdasta.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i-FI" b="0" i="0" dirty="0">
              <a:solidFill>
                <a:srgbClr val="333333"/>
              </a:solidFill>
              <a:effectLst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b="1" i="0" dirty="0">
                <a:solidFill>
                  <a:srgbClr val="333333"/>
                </a:solidFill>
                <a:effectLst/>
              </a:rPr>
              <a:t>Vastauksen sisältö ja pituus: </a:t>
            </a:r>
            <a:r>
              <a:rPr lang="fi-FI" b="0" i="0" dirty="0">
                <a:solidFill>
                  <a:srgbClr val="333333"/>
                </a:solidFill>
                <a:effectLst/>
              </a:rPr>
              <a:t>Hyvään vastaukseen odotetaan usein 3–4 asiakohtaa tekstistä. Vaikka vastauksen minimisuositus on 200 merkkiä, se harvoin riittää. 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i-FI" b="0" i="0" dirty="0">
              <a:solidFill>
                <a:srgbClr val="333333"/>
              </a:solidFill>
              <a:effectLst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b="1" i="0" dirty="0">
                <a:solidFill>
                  <a:srgbClr val="333333"/>
                </a:solidFill>
                <a:effectLst/>
              </a:rPr>
              <a:t>Asian kommentointi tai pohtiminen: </a:t>
            </a:r>
            <a:r>
              <a:rPr lang="fi-FI" b="0" i="0" dirty="0">
                <a:solidFill>
                  <a:srgbClr val="333333"/>
                </a:solidFill>
                <a:effectLst/>
              </a:rPr>
              <a:t>Aineiston aihetta tai sisältöä kommentoidaan tai pohditaan tai siitä kerrotaan omia mielipiteitä vain, jos niin kysytään. </a:t>
            </a:r>
          </a:p>
        </p:txBody>
      </p:sp>
      <p:pic>
        <p:nvPicPr>
          <p:cNvPr id="5" name="Kuva 4" descr="Merkki kysymysmerkki tasaisella täytöllä">
            <a:extLst>
              <a:ext uri="{FF2B5EF4-FFF2-40B4-BE49-F238E27FC236}">
                <a16:creationId xmlns:a16="http://schemas.microsoft.com/office/drawing/2014/main" id="{148A6E76-D54D-9DDA-BCAC-2707051FA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1648" y="1105786"/>
            <a:ext cx="914400" cy="914400"/>
          </a:xfrm>
          <a:prstGeom prst="rect">
            <a:avLst/>
          </a:prstGeom>
        </p:spPr>
      </p:pic>
      <p:pic>
        <p:nvPicPr>
          <p:cNvPr id="7" name="Kuva 6" descr="Asiakirja tasaisella täytöllä">
            <a:extLst>
              <a:ext uri="{FF2B5EF4-FFF2-40B4-BE49-F238E27FC236}">
                <a16:creationId xmlns:a16="http://schemas.microsoft.com/office/drawing/2014/main" id="{934A8653-ACF9-82BB-26A9-9BF25D1F66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28283" y="2303647"/>
            <a:ext cx="914400" cy="914400"/>
          </a:xfrm>
          <a:prstGeom prst="rect">
            <a:avLst/>
          </a:prstGeom>
        </p:spPr>
      </p:pic>
      <p:pic>
        <p:nvPicPr>
          <p:cNvPr id="9" name="Kuva 8" descr="Muutokset ja räätälöinti tasaisella täytöllä">
            <a:extLst>
              <a:ext uri="{FF2B5EF4-FFF2-40B4-BE49-F238E27FC236}">
                <a16:creationId xmlns:a16="http://schemas.microsoft.com/office/drawing/2014/main" id="{3A3DE33C-FE64-E0B6-5B06-1F112251C8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34448" y="3896831"/>
            <a:ext cx="914400" cy="784654"/>
          </a:xfrm>
          <a:prstGeom prst="rect">
            <a:avLst/>
          </a:prstGeom>
        </p:spPr>
      </p:pic>
      <p:pic>
        <p:nvPicPr>
          <p:cNvPr id="11" name="Kuva 10" descr="Megafoni tasaisella täytöllä">
            <a:extLst>
              <a:ext uri="{FF2B5EF4-FFF2-40B4-BE49-F238E27FC236}">
                <a16:creationId xmlns:a16="http://schemas.microsoft.com/office/drawing/2014/main" id="{0ABE2040-4044-847E-24CA-802242E875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14932" y="55599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5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B6D708-D61A-0581-131F-681F6B17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13" y="192131"/>
            <a:ext cx="10515600" cy="740661"/>
          </a:xfrm>
        </p:spPr>
        <p:txBody>
          <a:bodyPr/>
          <a:lstStyle/>
          <a:p>
            <a:r>
              <a:rPr lang="fi-FI" dirty="0">
                <a:solidFill>
                  <a:srgbClr val="333333"/>
                </a:solidFill>
              </a:rPr>
              <a:t>L</a:t>
            </a:r>
            <a:r>
              <a:rPr lang="fi-FI" i="0" dirty="0">
                <a:solidFill>
                  <a:srgbClr val="333333"/>
                </a:solidFill>
                <a:effectLst/>
              </a:rPr>
              <a:t>ukutaidon kokeen vaaran paikat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C58686-9176-8D8B-1270-664B35243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713" y="1179637"/>
            <a:ext cx="10515600" cy="5390707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b="1" i="0" dirty="0">
                <a:solidFill>
                  <a:srgbClr val="333333"/>
                </a:solidFill>
                <a:effectLst/>
              </a:rPr>
              <a:t>Vastauksen kieli ja tyyli: </a:t>
            </a:r>
            <a:r>
              <a:rPr lang="fi-FI" b="0" i="0" dirty="0">
                <a:solidFill>
                  <a:srgbClr val="333333"/>
                </a:solidFill>
                <a:effectLst/>
              </a:rPr>
              <a:t>Vastauksessa ei käytetä arki- tai puhekielen tyyliä, vaan yleiskieltä.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fi-FI" b="0" i="0" dirty="0">
              <a:solidFill>
                <a:srgbClr val="333333"/>
              </a:solidFill>
              <a:effectLst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b="1" i="0" dirty="0">
                <a:solidFill>
                  <a:srgbClr val="333333"/>
                </a:solidFill>
                <a:effectLst/>
              </a:rPr>
              <a:t>Vastauksen rakenne: </a:t>
            </a:r>
            <a:r>
              <a:rPr lang="fi-FI" b="0" i="0" dirty="0">
                <a:solidFill>
                  <a:srgbClr val="333333"/>
                </a:solidFill>
                <a:effectLst/>
              </a:rPr>
              <a:t>Vaikka kysymyksessä pyydetään mainitsemaan esimerkiksi kolme asiaa, vastauksen kohtia ei numeroida. Hyvässä vastauksessa kokonaiset lauseet ja virkkeet sidostuvat toisiinsa.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i-FI" b="0" i="0" dirty="0">
              <a:solidFill>
                <a:srgbClr val="333333"/>
              </a:solidFill>
              <a:effectLst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b="1" i="0" dirty="0">
                <a:solidFill>
                  <a:srgbClr val="333333"/>
                </a:solidFill>
                <a:effectLst/>
              </a:rPr>
              <a:t>Plagiointi: </a:t>
            </a:r>
            <a:r>
              <a:rPr lang="fi-FI" b="0" i="0" dirty="0">
                <a:solidFill>
                  <a:srgbClr val="333333"/>
                </a:solidFill>
                <a:effectLst/>
              </a:rPr>
              <a:t>Aineiston kopiointi alentaa pisteitä.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i-FI" b="0" i="0" dirty="0">
              <a:solidFill>
                <a:srgbClr val="333333"/>
              </a:solidFill>
              <a:effectLst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b="1" i="0" dirty="0">
                <a:solidFill>
                  <a:srgbClr val="333333"/>
                </a:solidFill>
                <a:effectLst/>
              </a:rPr>
              <a:t>Tyhjä vastaus:</a:t>
            </a:r>
            <a:r>
              <a:rPr lang="fi-FI" b="0" i="0" dirty="0">
                <a:solidFill>
                  <a:srgbClr val="333333"/>
                </a:solidFill>
                <a:effectLst/>
              </a:rPr>
              <a:t> Kirjoita aina jokin vastaus, vaikka olisit epävarma, onko se oikein. Tyhjästä vastauksesta ei saa pisteitä.</a:t>
            </a:r>
          </a:p>
          <a:p>
            <a:endParaRPr lang="fi-FI" dirty="0"/>
          </a:p>
        </p:txBody>
      </p:sp>
      <p:pic>
        <p:nvPicPr>
          <p:cNvPr id="7" name="Kuva 6" descr="Kopiokone tasaisella täytöllä">
            <a:extLst>
              <a:ext uri="{FF2B5EF4-FFF2-40B4-BE49-F238E27FC236}">
                <a16:creationId xmlns:a16="http://schemas.microsoft.com/office/drawing/2014/main" id="{CDAAFD36-5E4C-3761-C71D-8C5978F94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75373" y="4207475"/>
            <a:ext cx="914400" cy="914400"/>
          </a:xfrm>
          <a:prstGeom prst="rect">
            <a:avLst/>
          </a:prstGeom>
        </p:spPr>
      </p:pic>
      <p:pic>
        <p:nvPicPr>
          <p:cNvPr id="9" name="Kuva 8" descr="Paperi tasaisella täytöllä">
            <a:extLst>
              <a:ext uri="{FF2B5EF4-FFF2-40B4-BE49-F238E27FC236}">
                <a16:creationId xmlns:a16="http://schemas.microsoft.com/office/drawing/2014/main" id="{E268F07C-4952-A5CD-ED53-747FCDA0E2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1887" y="5468008"/>
            <a:ext cx="914400" cy="914400"/>
          </a:xfrm>
          <a:prstGeom prst="rect">
            <a:avLst/>
          </a:prstGeom>
        </p:spPr>
      </p:pic>
      <p:pic>
        <p:nvPicPr>
          <p:cNvPr id="11" name="Kuva 10" descr="Keskustelukupla tasaisella täytöllä">
            <a:extLst>
              <a:ext uri="{FF2B5EF4-FFF2-40B4-BE49-F238E27FC236}">
                <a16:creationId xmlns:a16="http://schemas.microsoft.com/office/drawing/2014/main" id="{79075669-E906-1F47-0BF9-FE414C0FF3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21313" y="932792"/>
            <a:ext cx="914400" cy="914400"/>
          </a:xfrm>
          <a:prstGeom prst="rect">
            <a:avLst/>
          </a:prstGeom>
        </p:spPr>
      </p:pic>
      <p:pic>
        <p:nvPicPr>
          <p:cNvPr id="13" name="Kuva 12" descr="Luettelo tasaisella täytöllä">
            <a:extLst>
              <a:ext uri="{FF2B5EF4-FFF2-40B4-BE49-F238E27FC236}">
                <a16:creationId xmlns:a16="http://schemas.microsoft.com/office/drawing/2014/main" id="{2F98634C-3890-C559-6DE7-BE4B8DB12E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71887" y="28666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56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59056D-35BB-6E0C-931E-9B00BE3F7B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4" b="1992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1646FA6-0C22-5A5B-9381-52079FCA2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Lukutaidon kokeen tekstit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9EE2FA1-421A-EEFE-666C-4602ACE092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S211</a:t>
            </a:r>
          </a:p>
        </p:txBody>
      </p:sp>
    </p:spTree>
    <p:extLst>
      <p:ext uri="{BB962C8B-B14F-4D97-AF65-F5344CB8AC3E}">
        <p14:creationId xmlns:p14="http://schemas.microsoft.com/office/powerpoint/2010/main" val="2832870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C0D65A-94A4-C3A1-A55D-A5CDAC4B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333333"/>
                </a:solidFill>
                <a:effectLst/>
                <a:latin typeface="Noto Serif" panose="02020600060500020200" pitchFamily="18" charset="0"/>
              </a:rPr>
              <a:t>S2-kokeessa on yhtenäinen teema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F55266-7CBB-7103-386C-3042DBD8A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= </a:t>
            </a:r>
            <a:r>
              <a:rPr lang="fi-FI" b="0" i="0" dirty="0">
                <a:solidFill>
                  <a:srgbClr val="333333"/>
                </a:solidFill>
                <a:effectLst/>
                <a:latin typeface="Noto Serif" panose="02020600060500020200" pitchFamily="18" charset="0"/>
              </a:rPr>
              <a:t>eri osioiden tekstit ja tehtävät liittyvät samaan aihepiiriin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FE975E67-5529-DC9C-93C3-600095201B89}"/>
              </a:ext>
            </a:extLst>
          </p:cNvPr>
          <p:cNvSpPr txBox="1">
            <a:spLocks/>
          </p:cNvSpPr>
          <p:nvPr/>
        </p:nvSpPr>
        <p:spPr>
          <a:xfrm>
            <a:off x="838200" y="3882210"/>
            <a:ext cx="109754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fi-FI" sz="3600" dirty="0">
                <a:solidFill>
                  <a:srgbClr val="333333"/>
                </a:solidFill>
                <a:latin typeface="Noto Serif" panose="02020600060500020200" pitchFamily="18" charset="0"/>
              </a:rPr>
              <a:t>Aihepiirit </a:t>
            </a:r>
            <a:r>
              <a:rPr lang="fi-FI" sz="3600" dirty="0">
                <a:solidFill>
                  <a:srgbClr val="333333"/>
                </a:solidFill>
                <a:latin typeface="Noto Serif" panose="02020600060500020200" pitchFamily="18" charset="0"/>
                <a:sym typeface="Wingdings" pitchFamily="2" charset="2"/>
              </a:rPr>
              <a:t>valitaan </a:t>
            </a:r>
          </a:p>
          <a:p>
            <a:pPr>
              <a:lnSpc>
                <a:spcPct val="120000"/>
              </a:lnSpc>
            </a:pPr>
            <a:r>
              <a:rPr lang="fi-FI" sz="3600" dirty="0">
                <a:solidFill>
                  <a:srgbClr val="333333"/>
                </a:solidFill>
                <a:latin typeface="Noto Serif" panose="02020600060500020200" pitchFamily="18" charset="0"/>
              </a:rPr>
              <a:t>laaja-alaisen osaamisen osa-alueista </a:t>
            </a:r>
          </a:p>
          <a:p>
            <a:pPr>
              <a:lnSpc>
                <a:spcPct val="120000"/>
              </a:lnSpc>
            </a:pPr>
            <a:r>
              <a:rPr lang="fi-FI" sz="3600" dirty="0">
                <a:solidFill>
                  <a:srgbClr val="333333"/>
                </a:solidFill>
                <a:latin typeface="Noto Serif" panose="02020600060500020200" pitchFamily="18" charset="0"/>
              </a:rPr>
              <a:t>ja S2-oppimäärän tavoitteista </a:t>
            </a:r>
            <a:br>
              <a:rPr lang="fi-FI" sz="3600" dirty="0"/>
            </a:b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3460899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17CB62-4711-6D92-3448-5B4F9E405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951" y="679622"/>
            <a:ext cx="10515600" cy="5812651"/>
          </a:xfrm>
        </p:spPr>
        <p:txBody>
          <a:bodyPr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3200" b="1" i="0" dirty="0">
                <a:solidFill>
                  <a:srgbClr val="333333"/>
                </a:solidFill>
                <a:effectLst/>
                <a:latin typeface=""/>
              </a:rPr>
              <a:t>Laaja-alaisen osaamisen osa-alueet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fi-FI" sz="3200" b="0" i="0" dirty="0">
              <a:solidFill>
                <a:srgbClr val="333333"/>
              </a:solidFill>
              <a:effectLst/>
              <a:latin typeface="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3200" b="0" i="0" dirty="0">
                <a:solidFill>
                  <a:srgbClr val="333333"/>
                </a:solidFill>
                <a:effectLst/>
                <a:latin typeface=""/>
              </a:rPr>
              <a:t>hyvinvointiosaaminen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3200" b="0" i="0" dirty="0">
                <a:solidFill>
                  <a:srgbClr val="333333"/>
                </a:solidFill>
                <a:effectLst/>
                <a:latin typeface=""/>
              </a:rPr>
              <a:t>vuorovaikutusosaaminen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3200" b="0" i="0" dirty="0">
                <a:solidFill>
                  <a:srgbClr val="333333"/>
                </a:solidFill>
                <a:effectLst/>
                <a:latin typeface=""/>
              </a:rPr>
              <a:t>monitieteinen ja luova osaaminen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3200" b="0" i="0" dirty="0">
                <a:solidFill>
                  <a:srgbClr val="333333"/>
                </a:solidFill>
                <a:effectLst/>
                <a:latin typeface=""/>
              </a:rPr>
              <a:t>yhteiskunnallinen osaaminen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3200" b="0" i="0" dirty="0">
                <a:solidFill>
                  <a:srgbClr val="333333"/>
                </a:solidFill>
                <a:effectLst/>
                <a:latin typeface=""/>
              </a:rPr>
              <a:t>eettisyys ja ympäristöosaaminen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3200" b="0" i="0" dirty="0">
                <a:solidFill>
                  <a:srgbClr val="333333"/>
                </a:solidFill>
                <a:effectLst/>
                <a:latin typeface=""/>
              </a:rPr>
              <a:t>globaali- ja kulttuuriosaaminen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427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986D4D5-CE18-1D96-05D5-5CE62B128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172" y="493987"/>
            <a:ext cx="10523483" cy="5115418"/>
          </a:xfrm>
        </p:spPr>
        <p:txBody>
          <a:bodyPr/>
          <a:lstStyle/>
          <a:p>
            <a:pPr marL="0" indent="0">
              <a:buNone/>
            </a:pPr>
            <a:r>
              <a:rPr lang="fi-FI" sz="4000" b="0" i="0" dirty="0">
                <a:solidFill>
                  <a:srgbClr val="333333"/>
                </a:solidFill>
                <a:effectLst/>
                <a:latin typeface="Noto Serif" panose="02020600060500020200" pitchFamily="18" charset="0"/>
              </a:rPr>
              <a:t>Aihepiirit ovat laajoja abstrakteja kokonaisuuksia</a:t>
            </a:r>
          </a:p>
          <a:p>
            <a:pPr>
              <a:buFont typeface="Wingdings" pitchFamily="2" charset="2"/>
              <a:buChar char="à"/>
            </a:pPr>
            <a:r>
              <a:rPr lang="fi-FI" sz="4000" b="0" i="0" dirty="0">
                <a:solidFill>
                  <a:srgbClr val="333333"/>
                </a:solidFill>
                <a:effectLst/>
                <a:latin typeface="Noto Serif" panose="02020600060500020200" pitchFamily="18" charset="0"/>
              </a:rPr>
              <a:t> kokeen aihepiirit ovat yleisen tason tai yhteiskunnalliseen keskusteluun liittyviä asioita, esim.</a:t>
            </a:r>
          </a:p>
          <a:p>
            <a:pPr lvl="1"/>
            <a:r>
              <a:rPr lang="fi-FI" sz="3200" b="0" i="0" dirty="0">
                <a:solidFill>
                  <a:srgbClr val="333333"/>
                </a:solidFill>
                <a:effectLst/>
                <a:latin typeface="Noto Serif" panose="02020600060500020200" pitchFamily="18" charset="0"/>
              </a:rPr>
              <a:t>luovuus </a:t>
            </a:r>
            <a:endParaRPr lang="fi-FI" sz="3200" dirty="0">
              <a:solidFill>
                <a:srgbClr val="333333"/>
              </a:solidFill>
              <a:latin typeface="Noto Serif" panose="02020600060500020200" pitchFamily="18" charset="0"/>
            </a:endParaRPr>
          </a:p>
          <a:p>
            <a:pPr lvl="1"/>
            <a:r>
              <a:rPr lang="fi-FI" sz="3200" b="0" i="0" dirty="0">
                <a:solidFill>
                  <a:srgbClr val="333333"/>
                </a:solidFill>
                <a:effectLst/>
                <a:latin typeface="Noto Serif" panose="02020600060500020200" pitchFamily="18" charset="0"/>
              </a:rPr>
              <a:t>vuorovaikutus</a:t>
            </a:r>
          </a:p>
          <a:p>
            <a:pPr lvl="1"/>
            <a:r>
              <a:rPr lang="fi-FI" sz="3200" b="0" i="0" dirty="0">
                <a:solidFill>
                  <a:srgbClr val="333333"/>
                </a:solidFill>
                <a:effectLst/>
                <a:latin typeface="Noto Serif" panose="02020600060500020200" pitchFamily="18" charset="0"/>
              </a:rPr>
              <a:t>hyvinvointivaltio </a:t>
            </a:r>
          </a:p>
          <a:p>
            <a:pPr lvl="1"/>
            <a:r>
              <a:rPr lang="fi-FI" sz="3200" b="0" i="0" dirty="0">
                <a:solidFill>
                  <a:srgbClr val="333333"/>
                </a:solidFill>
                <a:effectLst/>
                <a:latin typeface="Noto Serif" panose="02020600060500020200" pitchFamily="18" charset="0"/>
              </a:rPr>
              <a:t>tulevaisuuden työelämä</a:t>
            </a:r>
            <a:endParaRPr lang="fi-FI" sz="3200" dirty="0"/>
          </a:p>
        </p:txBody>
      </p:sp>
      <p:sp>
        <p:nvSpPr>
          <p:cNvPr id="4" name="Pystysuora käärö 3">
            <a:extLst>
              <a:ext uri="{FF2B5EF4-FFF2-40B4-BE49-F238E27FC236}">
                <a16:creationId xmlns:a16="http://schemas.microsoft.com/office/drawing/2014/main" id="{BD4A5B69-7B5D-248C-875E-95E9F73424C8}"/>
              </a:ext>
            </a:extLst>
          </p:cNvPr>
          <p:cNvSpPr/>
          <p:nvPr/>
        </p:nvSpPr>
        <p:spPr>
          <a:xfrm>
            <a:off x="8166538" y="3741683"/>
            <a:ext cx="3594538" cy="1986455"/>
          </a:xfrm>
          <a:prstGeom prst="verticalScroll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>
                <a:solidFill>
                  <a:schemeClr val="tx1"/>
                </a:solidFill>
              </a:rPr>
              <a:t>Tee tehtävä:</a:t>
            </a:r>
          </a:p>
          <a:p>
            <a:pPr algn="ctr"/>
            <a:r>
              <a:rPr lang="fi-FI" sz="2400" dirty="0">
                <a:solidFill>
                  <a:schemeClr val="tx1"/>
                </a:solidFill>
              </a:rPr>
              <a:t>luku 3.3, tehtävä 1</a:t>
            </a:r>
          </a:p>
        </p:txBody>
      </p:sp>
    </p:spTree>
    <p:extLst>
      <p:ext uri="{BB962C8B-B14F-4D97-AF65-F5344CB8AC3E}">
        <p14:creationId xmlns:p14="http://schemas.microsoft.com/office/powerpoint/2010/main" val="322866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759</Words>
  <Application>Microsoft Macintosh PowerPoint</Application>
  <PresentationFormat>Laajakuva</PresentationFormat>
  <Paragraphs>139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Noto Serif</vt:lpstr>
      <vt:lpstr>Open Sans</vt:lpstr>
      <vt:lpstr>Wingdings</vt:lpstr>
      <vt:lpstr>Office-teema</vt:lpstr>
      <vt:lpstr>Lukutaidon tehtävät ylioppilaskokeessa </vt:lpstr>
      <vt:lpstr>Lukutaidon koe mittaa kriittistä ja kulttuurista lukutaitoa </vt:lpstr>
      <vt:lpstr>Lukutaidon tehtäväkokonaisuuden rakenne</vt:lpstr>
      <vt:lpstr>Lukutaidon kokeen vaaran paikat</vt:lpstr>
      <vt:lpstr>Lukutaidon kokeen vaaran paikat</vt:lpstr>
      <vt:lpstr>Lukutaidon kokeen tekstit</vt:lpstr>
      <vt:lpstr>S2-kokeessa on yhtenäinen teema</vt:lpstr>
      <vt:lpstr>PowerPoint-esitys</vt:lpstr>
      <vt:lpstr>PowerPoint-esitys</vt:lpstr>
      <vt:lpstr>Kevään 2019 suomi toisena kielenä ja kirjallisuus -ylioppilaskokeen aihepiiri oli ystävyys.  Mikä aihepiiri olisi sinulle mieluinen ylioppilaskokeen lukutaidon aineistossa?</vt:lpstr>
      <vt:lpstr>Luettavat tekstit edustavat eri tekstilajeja</vt:lpstr>
      <vt:lpstr>Yleisin luettava teksti on ollut asiateksti</vt:lpstr>
      <vt:lpstr>Asiatekstien tekstilajit</vt:lpstr>
      <vt:lpstr>Kaunokirjallisuuden tekstilajit</vt:lpstr>
      <vt:lpstr>PowerPoint-esitys</vt:lpstr>
      <vt:lpstr>Konteksti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Lukutaidon kokeen tekstit</dc:title>
  <dc:creator>Artimo Minna Annikki</dc:creator>
  <cp:lastModifiedBy>Artimo Minna Annikki</cp:lastModifiedBy>
  <cp:revision>6</cp:revision>
  <dcterms:created xsi:type="dcterms:W3CDTF">2023-10-19T10:05:05Z</dcterms:created>
  <dcterms:modified xsi:type="dcterms:W3CDTF">2025-10-14T11:36:03Z</dcterms:modified>
</cp:coreProperties>
</file>