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B4F59F-30CC-DDDC-4FD1-63E8CFDED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DD97219-A5BF-8B34-C318-C9B15D9DD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60EB3C-3440-2639-03E1-EABAFC3C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A1FE08-DD5C-8254-DD36-56549350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4532CB-F710-1D00-9773-309CE589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03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57BBB7-1B8B-6CB7-2B16-4A9271D10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2AF27E-E340-DF71-7ADC-9F9AD887A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5FE2A7-9A56-0577-EC2B-FB0440756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67B63E-AA49-B91F-4B22-FABB15BC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F656A9-7322-EBCB-F9C7-983F3559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68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EAA6863-531B-AFEB-C91E-8E35850353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75C4325-8210-299B-08FD-7FFA52A15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FE16B14-E6E2-5C21-7EC7-4034424A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680CCA-A73C-782E-04C6-08C52073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33F5714-13A9-0C50-00A4-A9600FCC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536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C8ED4F-FC23-C467-22D2-48695ACE9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1DA303-1B83-AA63-4C4C-CE758F216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C28C32-BFA3-C8CC-9A82-4EDBE076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CEC7EA-17B2-E6CE-5969-60AD801C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CC7F0F-D934-F0AF-E2E9-CD548DC74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0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E32A8E-BD8A-86A3-3219-67A36B78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B69F241-21D3-96BA-54BF-C76C2868A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B2CE0D-075B-8FD4-651C-41686813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9980DA-3753-CED7-ED60-889ACC94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E79FB3-8EE3-3D32-1F05-56A8701C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44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A331B9-B0C1-05AB-63AA-E88B2720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B489DA-906F-0DEC-743A-CB52A21D3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6C5982-6B28-9633-7D2D-8D3C66E7B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94BEC50-38FE-708A-494B-087FEEF4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07BC396-8087-E35F-289B-50C522852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7710B9-6174-2EB3-781C-D7583442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750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333189-417D-44E8-2E73-2CE9BB2B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292DCD-E2BE-9098-1C9B-D5BB34A55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9FDBD13-B96D-926C-2023-D37425E69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1810F5C-B222-8558-08D4-9854BA9D8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6F9F61B-2B77-72B1-4E45-2C7D39ECF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51A4C7C-D139-D943-A418-F2FDC787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B6771BD-5785-A031-C547-5D7665F4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4BA40D-B9BC-B199-0ACD-B6F2BF15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6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84652E-7CC1-5627-81EB-041FDD97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BE6C27D-191F-B1DF-CF91-1DF74BDE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A9734DE-39D9-7865-3D25-988C3D00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5373AE-62DE-8F39-7249-39CCDD5C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226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C6BCFF-AA3E-80A7-6EA2-ABE84BF0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0A2C004-8948-D124-16C4-EBC56646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896BBB9-6820-5CE3-1638-80B1B3B2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512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3D62C1-E808-315F-38F4-B8B2756AE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B081C4-5621-6197-D112-73A0E3585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BAC5072-7C0B-FABD-7C4B-C29155B32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9DDCAD1-22AD-42DB-7FD6-C41BEBD1E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850D07-833E-3EA0-F30A-1AAFFF2B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C0D1AB0-3DDA-DCF6-B679-4D0764EA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491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C817A0-3FFE-1BA6-B1CF-0AC4B268E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A73CB21-7000-010A-D7A3-D6B073995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3753E6-8FD9-B4A8-384F-4BAC72080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A886E2-9E7D-C241-2F8E-B0A2A85B3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5F0E9EC-2EAB-BE85-1398-77B310A0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355CD7-AED3-5BEE-8ED5-4996105D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500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1F4C2F-7755-A1B1-1F6F-A2AEB50E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3027F3-05A9-0184-75A3-C847A8DFB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36E12E-971D-3A6D-5F5C-7AB6CD71C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4D1F-1A4E-A24C-8C4E-6DA0DB77E1FB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2A3BF5-1026-3172-C089-9D37903D5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015F2D-5B2D-DCF9-B58B-91D531DCB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2AD39-F852-6B43-901C-2D5AED46AA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558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9ED6EC-2E61-9251-E0C4-1CC539DA53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Äänitetehtävä:</a:t>
            </a:r>
            <a:br>
              <a:rPr lang="fi-FI" dirty="0"/>
            </a:br>
            <a:r>
              <a:rPr lang="fi-FI" dirty="0"/>
              <a:t>Tiina </a:t>
            </a:r>
            <a:r>
              <a:rPr lang="fi-FI" dirty="0" err="1"/>
              <a:t>Sanila</a:t>
            </a:r>
            <a:r>
              <a:rPr lang="fi-FI" dirty="0"/>
              <a:t>-Aikion haastattelu</a:t>
            </a:r>
            <a:br>
              <a:rPr lang="fi-FI" dirty="0"/>
            </a:br>
            <a:r>
              <a:rPr lang="fi-FI" sz="3600" dirty="0"/>
              <a:t>(20 p.)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A3174B7-8A62-6665-75D4-EDBCAD1E7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2387600"/>
          </a:xfrm>
        </p:spPr>
        <p:txBody>
          <a:bodyPr>
            <a:normAutofit fontScale="77500" lnSpcReduction="20000"/>
          </a:bodyPr>
          <a:lstStyle/>
          <a:p>
            <a:r>
              <a:rPr lang="fi-FI" sz="4300" dirty="0"/>
              <a:t>HUOMIO! </a:t>
            </a:r>
          </a:p>
          <a:p>
            <a:r>
              <a:rPr lang="fi-FI" sz="4300" dirty="0"/>
              <a:t>Vastausten tulee olla kokonaisia itsenäisiä lauseita, </a:t>
            </a:r>
          </a:p>
          <a:p>
            <a:r>
              <a:rPr lang="fi-FI" sz="4300" dirty="0"/>
              <a:t>vaikka </a:t>
            </a:r>
            <a:r>
              <a:rPr lang="fi-FI" sz="4300" dirty="0" err="1"/>
              <a:t>HVP:ssä</a:t>
            </a:r>
            <a:r>
              <a:rPr lang="fi-FI" sz="4300" dirty="0"/>
              <a:t> on luettelo siitä, </a:t>
            </a:r>
          </a:p>
          <a:p>
            <a:r>
              <a:rPr lang="fi-FI" sz="4300" dirty="0"/>
              <a:t>mitä asioita hyvässä vastauksessa on.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313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F15E3E-AE73-B81F-A696-A639CA2DF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74" y="0"/>
            <a:ext cx="10515600" cy="1325563"/>
          </a:xfrm>
        </p:spPr>
        <p:txBody>
          <a:bodyPr/>
          <a:lstStyle/>
          <a:p>
            <a:r>
              <a:rPr lang="fi-FI" dirty="0"/>
              <a:t>monivalinnat </a:t>
            </a:r>
            <a:r>
              <a:rPr lang="fi-FI" sz="3200" dirty="0"/>
              <a:t>(2 p. / vastaus)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5B81EC-63F0-E321-A6BC-145D08CD7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9100"/>
            <a:ext cx="10515600" cy="5369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1.1. Mitä Tiina </a:t>
            </a:r>
            <a:r>
              <a:rPr lang="fi-FI" dirty="0" err="1"/>
              <a:t>Sanila</a:t>
            </a:r>
            <a:r>
              <a:rPr lang="fi-FI" dirty="0"/>
              <a:t>-Aikio mainitsee saamelaisten kotiseutualueesta? </a:t>
            </a:r>
          </a:p>
          <a:p>
            <a:pPr marL="0" indent="0">
              <a:buNone/>
            </a:pPr>
            <a:r>
              <a:rPr lang="fi-FI" dirty="0"/>
              <a:t>b. Siellä on runsaasti luonnonvaroja.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1.2. Miksi Jäämeren rata -hanke kuohuttaa paikallisten mieliä? </a:t>
            </a:r>
          </a:p>
          <a:p>
            <a:pPr marL="0" indent="0">
              <a:buNone/>
            </a:pPr>
            <a:r>
              <a:rPr lang="fi-FI" dirty="0"/>
              <a:t>b. Pelätään junien aiheuttavan vahinkoa poroille.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1.3. Miksi saamelaiskysymykset otetaan liian harvoin huomioon? </a:t>
            </a:r>
          </a:p>
          <a:p>
            <a:pPr marL="0" indent="0">
              <a:buNone/>
            </a:pPr>
            <a:r>
              <a:rPr lang="fi-FI" dirty="0"/>
              <a:t>c. Kaikilla ei ole käsitystä saamelaisten oikeuksista.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1.4. </a:t>
            </a:r>
            <a:r>
              <a:rPr lang="fi-FI" dirty="0" err="1"/>
              <a:t>Sajos</a:t>
            </a:r>
            <a:r>
              <a:rPr lang="fi-FI" dirty="0"/>
              <a:t> on paikka, joka </a:t>
            </a:r>
          </a:p>
          <a:p>
            <a:pPr marL="0" indent="0">
              <a:buNone/>
            </a:pPr>
            <a:r>
              <a:rPr lang="fi-FI" dirty="0"/>
              <a:t>b. tuo näkyville kotimaisia kieliä.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1.5. Miksi Tiina </a:t>
            </a:r>
            <a:r>
              <a:rPr lang="fi-FI" dirty="0" err="1"/>
              <a:t>Sanila</a:t>
            </a:r>
            <a:r>
              <a:rPr lang="fi-FI" dirty="0"/>
              <a:t>-Aikio ei itse elä saamelaiskulttuurin mukaisesti koko ajan? </a:t>
            </a:r>
          </a:p>
          <a:p>
            <a:pPr marL="0" indent="0">
              <a:buNone/>
            </a:pPr>
            <a:r>
              <a:rPr lang="fi-FI" dirty="0"/>
              <a:t>b. Hänen työnsä vie niin paljon aikaa. </a:t>
            </a:r>
          </a:p>
        </p:txBody>
      </p:sp>
    </p:spTree>
    <p:extLst>
      <p:ext uri="{BB962C8B-B14F-4D97-AF65-F5344CB8AC3E}">
        <p14:creationId xmlns:p14="http://schemas.microsoft.com/office/powerpoint/2010/main" val="179799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0E75F3-6702-DBF5-82B1-F389EEE2C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2" y="0"/>
            <a:ext cx="10515600" cy="1325563"/>
          </a:xfrm>
        </p:spPr>
        <p:txBody>
          <a:bodyPr/>
          <a:lstStyle/>
          <a:p>
            <a:r>
              <a:rPr lang="fi-FI" dirty="0"/>
              <a:t>avoimet kysymykset (5 p. / vastaus)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84C58E-0D98-38FA-F6A4-2B81E86FC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4" y="1531661"/>
            <a:ext cx="11078817" cy="4802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1.6. Millaisia erilaisia rooleja Tiina </a:t>
            </a:r>
            <a:r>
              <a:rPr lang="fi-FI" dirty="0" err="1"/>
              <a:t>Sanila</a:t>
            </a:r>
            <a:r>
              <a:rPr lang="fi-FI" dirty="0"/>
              <a:t>-Aikiolla itsellään on? </a:t>
            </a:r>
            <a:r>
              <a:rPr lang="fi-FI" sz="2100" dirty="0"/>
              <a:t>(Mainitse vähintään viisi.)</a:t>
            </a:r>
          </a:p>
          <a:p>
            <a:pPr marL="0" indent="0">
              <a:buNone/>
            </a:pPr>
            <a:r>
              <a:rPr lang="fi-FI" sz="2100" dirty="0"/>
              <a:t> </a:t>
            </a:r>
          </a:p>
          <a:p>
            <a:r>
              <a:rPr lang="fi-FI" dirty="0"/>
              <a:t>saamelainen</a:t>
            </a:r>
          </a:p>
          <a:p>
            <a:r>
              <a:rPr lang="fi-FI" dirty="0"/>
              <a:t>äiti</a:t>
            </a:r>
          </a:p>
          <a:p>
            <a:r>
              <a:rPr lang="fi-FI" dirty="0"/>
              <a:t>poromies, kalastaja-metsästäjän vaimo</a:t>
            </a:r>
          </a:p>
          <a:p>
            <a:r>
              <a:rPr lang="fi-FI" dirty="0"/>
              <a:t>saamen kielen opettaja</a:t>
            </a:r>
          </a:p>
          <a:p>
            <a:r>
              <a:rPr lang="fi-FI" dirty="0"/>
              <a:t>saamelaiskäräjien puheenjohtaja / poliitikko, joka edustaa saamelaisia</a:t>
            </a:r>
          </a:p>
          <a:p>
            <a:r>
              <a:rPr lang="fi-FI" dirty="0"/>
              <a:t>rock-artisti / muusikko</a:t>
            </a:r>
          </a:p>
          <a:p>
            <a:r>
              <a:rPr lang="fi-FI" dirty="0"/>
              <a:t>oikeustieteen opiskelija</a:t>
            </a:r>
          </a:p>
          <a:p>
            <a:r>
              <a:rPr lang="fi-FI" dirty="0"/>
              <a:t>inarilainen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Listaus riittää viiteen pisteeseen, jos listassa on esim. tarkentavia määreitä.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52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62B017-923A-7C73-A398-E0E75FBF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48" y="429470"/>
            <a:ext cx="10515600" cy="1325563"/>
          </a:xfrm>
        </p:spPr>
        <p:txBody>
          <a:bodyPr/>
          <a:lstStyle/>
          <a:p>
            <a:r>
              <a:rPr lang="fi-FI" dirty="0"/>
              <a:t>Huomaa vastaustekniikka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11B617-79F2-4332-552C-835BEEF02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48" y="1819379"/>
            <a:ext cx="11373678" cy="4351338"/>
          </a:xfrm>
        </p:spPr>
        <p:txBody>
          <a:bodyPr>
            <a:normAutofit fontScale="92500"/>
          </a:bodyPr>
          <a:lstStyle/>
          <a:p>
            <a:r>
              <a:rPr lang="fi-FI" dirty="0"/>
              <a:t>Jos teit numeroidun tms. listan tai vain luettelit 5 roolia ilman määritteitä </a:t>
            </a:r>
            <a:r>
              <a:rPr lang="fi-FI" dirty="0">
                <a:sym typeface="Wingdings" pitchFamily="2" charset="2"/>
              </a:rPr>
              <a:t> 3 p.</a:t>
            </a:r>
          </a:p>
          <a:p>
            <a:r>
              <a:rPr lang="fi-FI" dirty="0">
                <a:sym typeface="Wingdings" pitchFamily="2" charset="2"/>
              </a:rPr>
              <a:t>Jos luettelit 5 roolia ja määrittelit niitä  4 p.</a:t>
            </a:r>
          </a:p>
          <a:p>
            <a:r>
              <a:rPr lang="fi-FI" dirty="0">
                <a:sym typeface="Wingdings" pitchFamily="2" charset="2"/>
              </a:rPr>
              <a:t>Jos teit kokonaisen vastauksen, jossa mainittiin 5 roolia  5 p.</a:t>
            </a:r>
          </a:p>
          <a:p>
            <a:pPr marL="0" indent="0">
              <a:buNone/>
            </a:pPr>
            <a:endParaRPr lang="fi-FI" dirty="0">
              <a:sym typeface="Wingdings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itchFamily="2" charset="2"/>
              </a:rPr>
              <a:t>Esim.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Tiina </a:t>
            </a:r>
            <a:r>
              <a:rPr lang="fi-FI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Sanila</a:t>
            </a:r>
            <a:r>
              <a:rPr lang="fi-FI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-Aikio on </a:t>
            </a:r>
            <a:r>
              <a:rPr lang="fi-FI" dirty="0">
                <a:solidFill>
                  <a:srgbClr val="333333"/>
                </a:solidFill>
                <a:latin typeface="Open Sans" panose="020B0606030504020204" pitchFamily="34" charset="0"/>
              </a:rPr>
              <a:t>saamelainen. Hän on </a:t>
            </a:r>
            <a:r>
              <a:rPr lang="fi-FI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poromiehen vaimo, ja heillä on 10-vuotias tyttö. Hän on poliitikko, joka on toiminut saamelaiskäräjien puheenjohtajana useana vuonna. Lisäksi hän opiskelee oikeustiedettä.</a:t>
            </a:r>
            <a:endParaRPr lang="fi-FI" dirty="0"/>
          </a:p>
        </p:txBody>
      </p:sp>
      <p:sp>
        <p:nvSpPr>
          <p:cNvPr id="5" name="Kuvatekstisoikio 4">
            <a:extLst>
              <a:ext uri="{FF2B5EF4-FFF2-40B4-BE49-F238E27FC236}">
                <a16:creationId xmlns:a16="http://schemas.microsoft.com/office/drawing/2014/main" id="{3290FF10-0493-23F8-2137-AABC152E303B}"/>
              </a:ext>
            </a:extLst>
          </p:cNvPr>
          <p:cNvSpPr/>
          <p:nvPr/>
        </p:nvSpPr>
        <p:spPr>
          <a:xfrm>
            <a:off x="9359347" y="28230"/>
            <a:ext cx="2534479" cy="1662458"/>
          </a:xfrm>
          <a:prstGeom prst="wedgeEllipseCallout">
            <a:avLst>
              <a:gd name="adj1" fmla="val -57696"/>
              <a:gd name="adj2" fmla="val 4037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Jos vastaus on epäselvä, pisteitä vähennetään.</a:t>
            </a:r>
          </a:p>
        </p:txBody>
      </p:sp>
    </p:spTree>
    <p:extLst>
      <p:ext uri="{BB962C8B-B14F-4D97-AF65-F5344CB8AC3E}">
        <p14:creationId xmlns:p14="http://schemas.microsoft.com/office/powerpoint/2010/main" val="249958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9C0B67-D68C-74CD-051A-25097421E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338"/>
            <a:ext cx="10515600" cy="56553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1.7. Millaiset tekijät ovat auttaneet Tiina </a:t>
            </a:r>
            <a:r>
              <a:rPr lang="fi-FI" dirty="0" err="1"/>
              <a:t>Sanila</a:t>
            </a:r>
            <a:r>
              <a:rPr lang="fi-FI" dirty="0"/>
              <a:t>-Aikiota saamaan aikaan tuloksia?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• yritystausta lapsuuden perheestä</a:t>
            </a:r>
          </a:p>
          <a:p>
            <a:pPr marL="0" indent="0">
              <a:buNone/>
            </a:pPr>
            <a:r>
              <a:rPr lang="fi-FI" dirty="0"/>
              <a:t>• oppinut äidiltään, että työtä ei kannata pelätä</a:t>
            </a:r>
          </a:p>
          <a:p>
            <a:pPr marL="0" indent="0">
              <a:buNone/>
            </a:pPr>
            <a:r>
              <a:rPr lang="fi-FI" dirty="0"/>
              <a:t>• tai ajattelee, että kun tarttuu toimeen, niin saa aikaiseksi </a:t>
            </a:r>
          </a:p>
          <a:p>
            <a:pPr marL="0" indent="0">
              <a:buNone/>
            </a:pPr>
            <a:r>
              <a:rPr lang="fi-FI" dirty="0"/>
              <a:t>(tai kahden viimeisen yhdistelmä)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Esim.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Sanila</a:t>
            </a:r>
            <a:r>
              <a:rPr lang="fi-FI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-Aikion lapsuuden perheessä oli yritys eli hänellä on yrittäjätausta. Hän oppi äidiltä, että työtä ei tarvitse pelätä ja kun alkaa vain tehdä asioita, niin tuloksia syntyy.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876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353</Words>
  <Application>Microsoft Macintosh PowerPoint</Application>
  <PresentationFormat>Laajakuva</PresentationFormat>
  <Paragraphs>50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Office-teema</vt:lpstr>
      <vt:lpstr>Äänitetehtävä: Tiina Sanila-Aikion haastattelu (20 p.)</vt:lpstr>
      <vt:lpstr>monivalinnat (2 p. / vastaus)</vt:lpstr>
      <vt:lpstr>avoimet kysymykset (5 p. / vastaus)</vt:lpstr>
      <vt:lpstr>Huomaa vastaustekniikka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Äänitetehtävä: Tiina Sanila-Aikion haastattelu (20 p.)</dc:title>
  <dc:creator>Artimo Minna Annikki</dc:creator>
  <cp:lastModifiedBy>Artimo Minna Annikki</cp:lastModifiedBy>
  <cp:revision>3</cp:revision>
  <dcterms:created xsi:type="dcterms:W3CDTF">2023-09-03T13:17:39Z</dcterms:created>
  <dcterms:modified xsi:type="dcterms:W3CDTF">2023-09-04T08:57:10Z</dcterms:modified>
</cp:coreProperties>
</file>