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62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42:10.854"/>
    </inkml:context>
    <inkml:brush xml:id="br0">
      <inkml:brushProperty name="width" value="0.1" units="cm"/>
      <inkml:brushProperty name="height" value="0.2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12582 466,'-15'-16,"4"5,0 5,0 5,-1-6,-12 2,-1-3,-9 0,-35-5,22 4,-27-4,20 4,7 4,-7-4,3 3,-2-1,-16-4,11 4,0 0,-9-6,-12 11,9-11,-25 3,-7 1,45 2,0 0,-38-5,0 1,34 5,6 1,-26-1,17 1,-3 0,-31 4,47-2,-1 1,1 1,-1 2,-2-1,-2 0,-6 0,-2 0,-5 0,0 0,10 0,2 0,-42 0,46 0,1 0,-38 0,31 2,-1 1,9-3,0 1,-3 1,0 1,1-1,1 0,-43 0,40 0,-2 0,-1-1,0-2,0 1,-1 0,1 0,2 0,-43 0,6 0,40 3,0-1,2-1,-1-1,-4 3,-1-1,3 1,1-1,2 1,1 0,-43 3,36-1,2-1,-20-2,11 3,0 0,-18-4,29 4,0-1,-39-2,11 6,-10-6,10 6,31-7,-1-1,-45 14,-1-11,11 10,18-12,-3 8,13-8,-13 4,9-1,0-3,2 7,-6-7,3 3,-5 0,8-3,-19 3,13-4,-13 0,13 0,9 0,-14 5,-4-4,-6 3,1-4,8 0,-1 0,-1 5,-11-4,28 4,-1-1,-30-2,24-1,-10 1,7 0,8 1,1-1,-31-2,0 1,25 1,4 1,4 0,0-1,-19-2,-3 1,4 4,0 1,-1-6,2 1,16 2,2-1,1-2,-1 0,-7 3,-2 0,6-3,0 1,-5 2,0 0,10-3,4 0,-23 0,-18 0,4 0,3 0,28-1,-1 2,-34 3,-4-3,4 4,34-5,1 0,-40 0,31 0,1 0,-14 0,-2 0,13 0,-20 0,1 0,-15 0,20 0,-4 0,3 0,28 2,0 1,-37 2,-3 6,25-2,13 0,1 4,13 1,-38 31,27-16,8 0,0 3,-21 13,5 5,1 4,21-8,-3 1,17 2,-7 7,11 6,1 5,9-6,1 5,8 7,-3 2,4 17,0 8,0-49,0 0,2-1,0 1,0 1,2 0,7 7,2 0,-3-5,2-1,5 9,1-2,8 22,3 2,-4-4,6 13,-13-46,0 0,14 41,2-4,0-15,1 0,4-1,-6-24,22 34,-20-40,25 32,-18-28,10 6,1-1,-12-12,2 1,27 18,-24-20,-1-1,19 15,4-8,-9 3,14-4,-15-5,9 4,0-4,-8 4,8-4,-16-2,21 7,-27-14,21 12,-26-10,4 1,11 4,9 5,-1-6,15 13,-15-15,16 5,-32-10,0-1,32 10,-29-9,-1-1,19 6,10 5,-9-8,9 2,-4-4,5-3,-31-4,3 1,8 1,1-2,-3 0,-1 1,1-1,-3-2,30 5,-10 4,5-3,13 14,-15-9,8 5,-29-9,14 2,6 6,7-3,8 7,-17-13,4 8,-9-9,9 8,-10-7,16 3,-8-4,-25-7,2 0,43 4,-47-5,4 1,26 0,0 0,-24-1,-1-1,17 2,2 0,-3 1,-1-1,-14-3,2-1,18 3,3 0,-2 0,-1-1,-12-2,1-1,15 1,0 1,-8 3,-2 0,-7-6,2 0,23 7,-2 1,-33-7,1 0,29 4,0 0,-30-4,0 1,30 2,1 0,-27-4,0-1,29 3,1-1,-21-2,-3 0,7 0,2-1,12-2,0 0,-15 3,0-2,8-3,1 0,4 4,-3 0,-14-2,1 1,26 2,0 0,-27-3,1 0,35 3,-1 0,-32-5,0-1,29 6,6 0,-29-4,0 1,2-1,4 2,0 1,3 0,7-2,2-1,-4 0,-17 0,-4 0,2 0,11 1,2-1,-4 0,12-1,-1 0,-20 1,1 0,-1 0,18-2,1 0,-20 2,1 0,-1 0,25-1,1 0,-21 1,2 1,-4-2,13-1,-4 0,3 3,-3 0,-12-2,1-1,23 3,-1 0,-28-3,0 0,33 0,0 0,-22 0,-2 0,9 0,2 0,3 0,-2 0,-11 0,-1 0,12-3,2 0,-5 3,2-1,13-4,1-1,-12 5,2 0,-12-2,4-2,-4 1,14 4,-3-1,3-4,3-1,-16 1,3 1,-6-1,-4-1,5-1,8-1,15 0,3-1,-9 1,-12 0,-6 1,4-1,-1 2,5-1,0 1,-5-1,5-2,-4 0,-5 1,7-1,-2-1,14-2,0 0,-5 0,-3-1,-10-1,0 0,16-1,-1-1,-23 0,0-2,19-8,0-2,-13 1,-2-1,2-2,-3 0,-11 2,-5 1,22-12,-11-5,4-6,-6 0,-16 6,-4 0,-12 2,21-27,-3 2,0-9,-3 4,-8-3,-5 5,4-19,-17 7,-5 33,0-3,-5-11,-2-2,3 5,0 1,-2 1,-1-1,-2-7,0 0,-1 13,0 0,-1-7,-2-4,-4-31,-4-2,-3 22,-2 1,-3-21,-4 1,0 25,-4 4,0 13,-2 2,4 5,-3-1,-22-25,-5 2,19 29,-2 1,-22-28,-3 3,16 26,2 3,1-3,0 1,-5 1,0 2,7 2,0 2,-8-1,0 2,6 0,-1 1,-10 1,0 0,9 0,0 1,-12-1,-4-2,-19-10,-1-1,11 9,-1-1,11 4,-3-2,0 1,-20-6,-1 1,21 7,-2-1,1 0,1 2,0 0,-5-1,-4-1,-7-2,1 1,8 2,-15-8,-1 1,11 8,-8-2,-1 0,10 4,-11-6,4 3,12 5,-3 0,-2 0,-11-6,-4 0,8 2,-1 1,1 2,-3-1,-6 0,8 2,9 4,1 1,-2 2,-6-1,2 1,-16-5,0 1,20 5,-2 0,3 1,-20-5,6 0,11 6,3 0,2-3,2 1,13 5,0 1,-11-3,0 1,17 1,-2 1,-26-4,-2 0,15 1,0 0,-9 1,0 1,20 1,-4 0,-13 2,-8 1,8-1,12 0,0 0,-12 1,-9 0,9-2,10 0,4-2,-24 0,-2-1,13 2,-1-2,6 0,-5-1,4 2,-9 2,2 0,-12-5,-3 0,-6 2,1 1,23 3,-2-1,4 0,-4-2,2 0,-21 0,1-1,-8-3,0 0,14 6,-1 0,-15-6,0 2,10 10,1-1,-2-6,-3-1,23 6,-3 1,2 0,-26-1,2 0,4 0,-3 0,7 2,-4 2,7-1,1 0,3 0,10 0,-3 0,-1 0,0 0,-1 0,2 0,-20 0,1 0,22 0,-1 0,1 0,-20 0,-4 0,23 1,-7 1,0 0,5 0,3-2,4 1,-5-1,-7 2,-7-1,2 1,9 0,-7 1,5-1,-16-1,-2 0,25 2,-2 1,2 0,-22-1,0 1,22 0,-1 0,4 1,-10 0,5 1,9-1,-1 1,-23 4,-1-2,19-4,1 0,-8 6,-3 1,-17-7,2 0,23 4,1 0,-16-2,0 0,14-1,1 1,-4 0,1 0,7-1,0 1,-8-1,1 1,12 2,3 0,7-2,0 0,-5 4,-2 1,-13 1,-1-1,13-2,1 1,-11 6,1 0,14-8,3 1,-38 20,34-15,-1 0,-34 21,40-19,0 1,-41 23,35-14,-1 1,10-2,0 0,-4 4,1 1,-2 2,3 0,-22 16,21-13,2 0,-13 15,-2 4,-10 13,4-8,26-24,1 0,-30 30,-5-7,8 8,3-9,9-4,9-11,-8 5,-9 8,9-9,-8 12,17-11,8-3,3 4,14-8,0 4,9 0,-9 5,7 12,-8 2,-2 15,4-4,7-8,-1 1,-6 26,10-17,0 0,-8 14,10-34,1 0,-8 27,1 13,10-8,0 6,5-1,0-7,0-1,0-4,4 4,2-5,9 5,0-4,14 5,-2-7,11 1,-3-5,5 3,4-7,-3 3,8 1,2-3,-22-30,0-1,22 21,-6-11,1 0,23 12,-17-18,1-1,-7-13,-2-4,28 10,-17-10,2-2,31 4,-36-10,1 0,-2-3,0-1,0-4,1 0,13 6,1-1,-16-7,3 0,35 5,-1 0,10 3,-13-8,6 1,2 2,-1-1,-5-3,3-2,-21-1,3 0,-1-1,28 2,-3-1,-10-1,-2-1,-1 3,1 0,3 3,2 0,9 1,0 0,-13 0,1 0,-11-2,4 1,-5-1,5-1,-3-1,10 3,3 0,-18-3,3 1,-6-1,-1 3,1 0,6-1,7 1,-3 0,15 5,-1 0,-18-3,2 0,-1 0,-4-3,-1 0,0 0,30 8,-5-2,-24-10,-3 0,12 6,-1 2,-8-6,-1 1,1 2,1 0,5 0,1-1,0 1,-2-1,-8-1,0-1,20 0,0 0,-22-1,-1 0,27-2,0 1,-26-2,-1 2,27 5,0-1,-19-7,0 0,4 10,3-1,5-5,-2-1,-18 3,1 2,28-3,4 0,-2 4,-3-1,-9-5,2 1,-11 2,3 2,-5-1,-1-4,-1 0,24 5,6 0,-25-4,2 0,-2-1,22 2,1 0,-23-1,1-1,1 1,1-1,-1 1,-1-1,-9-2,-1 0,2 1,17 1,4 1,2-2,6-2,1-1,0 1,-5 3,0 1,1-2,5-1,1-3,-2 2,-2 1,-1 1,-2-2,-11 0,-2-1,1-1,9 1,1 0,-5 0,10 0,0 0,-13 0,4 0,-4 0,7 0,-2 0,-19 0,2 0,3 0,15 0,4 0,-7 0,-5 1,0-2,4 0,6-1,-7 0,-8 1,-2 0,-8-2,3-1,-2 0,27 0,-1 0,-7-1,-1-2,0 1,-4 0,-26 1,0-1,27-5,1-1,-20 2,-1 1,8-3,1-1,-4 0,-2-1,-12 6,0-2,18-6,1-1,-3 2,0 0,15-6,-1-1,-16 5,-2-1,10 0,-3 0,-21 3,-2-1,5 0,-1 0,-2 0,-1-1,3-3,-1-1,43-11,-39 11,0-1,-8 4,0-1,6-4,-1-2,34-17,-42 17,-2-1,27-19,-6 0,-18 8,0-3,-10 7,0-3,-1-3,-3 2,5-14,0 4,1-10,-5 1,4-3,-12 3,7-4,-2-14,1-4,-9 18,-1-1,7-26,-12 35,0 0,8-26,2-2,-5-1,2 1,-12 7,3 6,-9 0,3 5,-3 2,0 5,-1 4,-4-2,0 7,0-3,0 5,0 0,-4-10,-1 2,-4-8,-5 5,0-6,-3 13,-3-1,-13-28,10 24,-2 2,-14-13,5 2,2 15,5 3,0 5,1 2,-1-2,1 4,-1 0,5 4,-12-3,11 8,-11-1,9 7,1 4,0 0,-5 3,0 1,-5 0,0 3,-4-4,-2 5,-4-5,-5 3,9-3,-8 4,13-3,-8-2,8-7,-4 3,9-3,12 12,7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45:13.46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2819 304,'-6'-36,"-2"5,-2 17,-1 3,-7-7,3 7,-5-8,-5 8,-6-9,-7 9,-5-10,-6 9,4-4,-4 5,-7-6,10 10,-15-8,16 13,-4-8,6 9,-7-4,0 5,-13 0,11 0,-9 0,10 0,6 0,-3 5,16-4,-10 4,4-5,-11 0,10 5,-9-4,10 3,-5-4,-6 5,4-3,1 7,8-8,0 8,-8-2,-1-1,-41 9,27-13,-29 13,26-3,4 0,1 5,2-6,4 0,-5 5,5-4,8 4,6-5,11 3,6-3,1 3,4 5,0-7,0 11,1-3,-2 6,-5 5,0 5,-11 33,2-18,-3 23,6-35,11-3,-4 0,3 2,-4 0,9-2,3-10,9-2,0 1,0-4,0 14,0-13,4 13,2-9,4 0,5 9,7-2,6 11,18 8,2-4,12 5,5-5,2 0,3-4,3-1,-22-13,1 0,31 15,0-1,-32-17,-4-3,0-4,0-1,46 18,-12-8,5-3,-2-1,-24-9,14-4,-1 0,-6-1,4-4,-22-2,20-5,-25 0,19-5,-21-1,-3-9,5 3,-3-9,9 4,2-6,11-5,-13 5,11-10,-8-2,32-15,-15 6,4 1,-13 14,-17 8,5-1,3-9,-12 12,0-9,-16 12,-4 1,-1-4,1 4,-5-5,4 5,-9-4,15-7,-12 3,12-13,-9 10,4-5,1-5,0 3,0-8,-5 13,4-7,-10 14,1-9,-3 9,-2-3,-1-1,0 4,-1-4,-3 1,3-11,-4 7,-4-11,-2 13,0-5,-7 5,6-4,-12 4,-3-11,-5 4,-12-11,5 11,-4-6,0 6,9 1,-7 5,10 1,-6 1,-4 7,3-7,-9 9,4-6,-5 5,-1-3,1 8,-6-4,-15 0,10 4,-14-4,23 5,-10 5,5-4,4 9,-1-4,3 0,-1 4,2-9,11 9,8-4,8 5,2 0,5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09:45:16.68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3413 292,'-41'-15,"2"0,3 0,-2 3,-11-4,-8 0,-37-4,9-5,35 12,-2 1,3 2,-1 0,-2-2,-2 0,-5 4,-3 1,-9-3,-1 0,10 3,1 1,-10-2,-2 2,-11 2,2 1,27-1,0 1,-21 3,3 0,-17-6,-6 5,2-5,10 6,17 5,-8 1,17 6,-5-1,6 0,7 0,-5 0,10 0,1 4,8-3,4 12,1-11,-6 12,5-9,-16 6,9-1,-5 1,-18 12,13-9,-11 9,7-17,13 9,-10-8,0 9,21-11,-20 13,30-11,-10 10,15-8,8-1,-2 1,6-5,-6 3,7-3,-4 5,5 4,0 2,0 0,5 3,1 3,-1 0,5 10,1-5,5 6,7 13,-2-21,1 18,16-7,-7 2,9-2,-8-10,0-8,7 5,11 1,-4-1,16 2,-3-1,4-6,4-2,-18-8,1-1,21 8,-1-2,16 1,5-5,-17 4,17-4,-39-7,-2 1,35 11,-34-16,-2-1,15 13,5-12,-11 3,18 0,-17-10,11 10,-14-10,13 4,-15 0,20-4,-22 4,17-5,-8 0,2 0,29 0,-25-2,-2-2,6-2,5 0,-11 1,6 0,-2 3,-11-3,11 5,-17 0,3-5,-11-1,-7-4,-6 4,-1 1,-4 1,0-2,9 0,-13 2,18-1,-7-1,5-5,-2 1,-5-5,11-7,0-5,3 4,-6-1,-2 2,1 0,6-5,0-1,-6 1,12-13,-9 5,4-4,-12 7,-8 5,-9 2,-2 1,-4 3,-4-4,2 5,-6 1,2-6,-4-1,0-11,0 10,0-8,-14 0,7 2,-17-7,7 4,-3 8,-6-7,-1 8,-11-6,5 5,-10 1,11 7,-10-2,-8-5,-2 3,-18-10,-1 9,11-3,-21 4,21 6,-18-4,14 4,-5-1,17-2,-4 9,19-8,5 8,7 2,10 1,1 8,5-3,-1 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5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5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7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5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0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2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2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8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C33D14-2894-4D0B-A680-525CBB789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7F13A46-6183-476D-B2BA-073C0E3225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7481D1-4DD3-45A2-B071-3900DD9CD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AE7E168-B525-479D-B0B0-55103E5E9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7DD39E2-1720-4DA0-8AE6-88F24C073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93677B-437F-4E88-BB63-A5E81FC5C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9BDB73-647A-4675-9946-A08137AA4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F7E0BD3-0A11-410E-82BA-FE1FDEFAE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433527-1B36-4601-BA50-08897583E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4D3F476-1743-4F27-8525-899DE7AA3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1427650-9C5D-4857-877B-F692E0A1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EE06038-8E2F-47A8-A48A-082A4688F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62AAFFB-4BBF-44E9-A93D-73CD69B0A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C1BDC0F-1D22-4FCC-856C-8F05157BE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06CA872-1012-4E50-B09E-2A4FFAA4E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67515C6-F35A-4FF0-AFE5-F30AFB104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CC5328A-88E7-42E6-846C-79E3C42A3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2B67772-4CFC-47D4-B340-24F59A06E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2934457-5F3A-4072-8613-28DE1C6C3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709EABD-4ED9-4105-B031-A926D15E9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137950-C684-4026-B3A8-3C12C5B9D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9BBA354-F5F6-49B0-986C-663E7490A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8A2891B-1902-4128-9EA2-9E47C63F1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468D001-CACA-4602-A2C8-6709DFEAD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8074E4F-FCD6-4115-ADF3-537D13889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91D549D-527D-4E04-8657-660799439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697C9FB-9333-4050-AA15-D78E19053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5C3AE99-7B8F-4399-B82E-42898B805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610BEF6-D2AC-4950-932D-80D5BD793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1A455F1-3220-4A1F-9C4C-FE1289BF2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D1D9888-DBC1-4392-913C-E8F84BB63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021C553-8CED-4BC0-98A5-730C4D043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33F2B4F9-421B-46F9-A5C1-235873782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BE911DF-6622-CB86-656F-134B9878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395872"/>
          </a:xfrm>
        </p:spPr>
        <p:txBody>
          <a:bodyPr>
            <a:normAutofit/>
          </a:bodyPr>
          <a:lstStyle/>
          <a:p>
            <a:r>
              <a:rPr lang="fi-FI" dirty="0"/>
              <a:t>S2-yo-koe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18FCDC7-08C8-E05C-B334-C05183D30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1800355"/>
            <a:ext cx="5398649" cy="1643320"/>
          </a:xfrm>
        </p:spPr>
        <p:txBody>
          <a:bodyPr>
            <a:normAutofit/>
          </a:bodyPr>
          <a:lstStyle/>
          <a:p>
            <a:r>
              <a:rPr lang="fi-FI" dirty="0"/>
              <a:t>S210</a:t>
            </a:r>
          </a:p>
          <a:p>
            <a:endParaRPr lang="fi-FI" dirty="0"/>
          </a:p>
        </p:txBody>
      </p:sp>
      <p:pic>
        <p:nvPicPr>
          <p:cNvPr id="4" name="Picture 3" descr="Jigsaw tehtäviä muovi kuva kuviin">
            <a:extLst>
              <a:ext uri="{FF2B5EF4-FFF2-40B4-BE49-F238E27FC236}">
                <a16:creationId xmlns:a16="http://schemas.microsoft.com/office/drawing/2014/main" id="{F68A4637-B1CF-3625-8E38-46DF70F1F8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360" r="2" b="33031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088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36EC2D-E7F6-0043-9384-746158EFE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869" y="0"/>
            <a:ext cx="10058400" cy="762810"/>
          </a:xfrm>
        </p:spPr>
        <p:txBody>
          <a:bodyPr/>
          <a:lstStyle/>
          <a:p>
            <a:r>
              <a:rPr lang="fi-FI" dirty="0"/>
              <a:t>Kirjoitelman arvostelu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C8A38E-9BB9-4741-814A-6A71725F4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762810"/>
            <a:ext cx="10058400" cy="4455801"/>
          </a:xfrm>
        </p:spPr>
        <p:txBody>
          <a:bodyPr>
            <a:noAutofit/>
          </a:bodyPr>
          <a:lstStyle/>
          <a:p>
            <a:r>
              <a:rPr lang="fi-FI" sz="3200" dirty="0"/>
              <a:t>0 – 99 pistettä</a:t>
            </a:r>
          </a:p>
          <a:p>
            <a:r>
              <a:rPr lang="fi-FI" sz="3200" dirty="0"/>
              <a:t>kriteerit:</a:t>
            </a:r>
          </a:p>
          <a:p>
            <a:pPr lvl="1"/>
            <a:r>
              <a:rPr lang="fi-FI" sz="3200" dirty="0" err="1"/>
              <a:t>viestinnällisyys</a:t>
            </a:r>
            <a:endParaRPr lang="fi-FI" sz="3200" dirty="0"/>
          </a:p>
          <a:p>
            <a:pPr lvl="1"/>
            <a:r>
              <a:rPr lang="fi-FI" sz="3200" dirty="0"/>
              <a:t>tehtävänannon noudattaminen </a:t>
            </a:r>
          </a:p>
          <a:p>
            <a:pPr lvl="1"/>
            <a:r>
              <a:rPr lang="fi-FI" sz="3200" dirty="0"/>
              <a:t>aineiston käyttö</a:t>
            </a:r>
          </a:p>
          <a:p>
            <a:pPr lvl="1"/>
            <a:r>
              <a:rPr lang="fi-FI" sz="3200" dirty="0"/>
              <a:t>tekstin sisältö </a:t>
            </a:r>
          </a:p>
          <a:p>
            <a:pPr lvl="1"/>
            <a:r>
              <a:rPr lang="fi-FI" sz="3200" dirty="0"/>
              <a:t>tekstin rakenne</a:t>
            </a:r>
          </a:p>
          <a:p>
            <a:pPr lvl="1"/>
            <a:r>
              <a:rPr lang="fi-FI" sz="3200" dirty="0"/>
              <a:t>kielellinen laajuus: sanavarasto</a:t>
            </a:r>
          </a:p>
          <a:p>
            <a:pPr lvl="1"/>
            <a:r>
              <a:rPr lang="fi-FI" sz="3200" dirty="0"/>
              <a:t>kielellinen tarkkuus: kieliopin ja kielenhuollon osaaminen</a:t>
            </a:r>
          </a:p>
        </p:txBody>
      </p:sp>
    </p:spTree>
    <p:extLst>
      <p:ext uri="{BB962C8B-B14F-4D97-AF65-F5344CB8AC3E}">
        <p14:creationId xmlns:p14="http://schemas.microsoft.com/office/powerpoint/2010/main" val="363324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F13A14-052A-1A49-9F76-8CB57169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81" y="125953"/>
            <a:ext cx="10058400" cy="704635"/>
          </a:xfrm>
        </p:spPr>
        <p:txBody>
          <a:bodyPr>
            <a:normAutofit fontScale="90000"/>
          </a:bodyPr>
          <a:lstStyle/>
          <a:p>
            <a:r>
              <a:rPr lang="fi-FI" dirty="0"/>
              <a:t>Vähennykset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6F9CD0-CC5E-4C46-8878-FDF030639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971486"/>
            <a:ext cx="11072192" cy="4214468"/>
          </a:xfrm>
        </p:spPr>
        <p:txBody>
          <a:bodyPr>
            <a:noAutofit/>
          </a:bodyPr>
          <a:lstStyle/>
          <a:p>
            <a:r>
              <a:rPr lang="fi-FI" sz="3200" dirty="0"/>
              <a:t>Liian lyhyestä kirjoitelmasta vähennetään pisteitä.</a:t>
            </a:r>
          </a:p>
          <a:p>
            <a:r>
              <a:rPr lang="fi-FI" sz="3200" dirty="0"/>
              <a:t> Suositusmerkkimäärä on 1800 – 2300 </a:t>
            </a:r>
          </a:p>
          <a:p>
            <a:r>
              <a:rPr lang="fi-FI" sz="3200" dirty="0"/>
              <a:t> Jos teksti on </a:t>
            </a:r>
          </a:p>
          <a:p>
            <a:pPr lvl="1"/>
            <a:r>
              <a:rPr lang="fi-FI" sz="3200" dirty="0"/>
              <a:t>1440 – 1602 vähennetään 5 p.</a:t>
            </a:r>
          </a:p>
          <a:p>
            <a:pPr lvl="1"/>
            <a:r>
              <a:rPr lang="fi-FI" sz="3200" dirty="0"/>
              <a:t>1260 – 1439 vähennetään 10 p.</a:t>
            </a:r>
          </a:p>
          <a:p>
            <a:pPr lvl="1"/>
            <a:r>
              <a:rPr lang="fi-FI" sz="3200" dirty="0"/>
              <a:t>1080 – 1259 vähennetään 15 p.</a:t>
            </a:r>
          </a:p>
          <a:p>
            <a:pPr lvl="1"/>
            <a:r>
              <a:rPr lang="fi-FI" sz="3200" dirty="0"/>
              <a:t>1079 tai alle vähennetään 20 p.</a:t>
            </a:r>
          </a:p>
          <a:p>
            <a:r>
              <a:rPr lang="fi-FI" sz="3200" dirty="0"/>
              <a:t> Otsikon puuttumisesta vähennetään 5 p.</a:t>
            </a:r>
          </a:p>
          <a:p>
            <a:r>
              <a:rPr lang="fi-FI" sz="3200" dirty="0"/>
              <a:t> Jos teksti on kopioitu tai tehty väärästä aiheesta = 0 p.</a:t>
            </a:r>
          </a:p>
        </p:txBody>
      </p:sp>
      <p:pic>
        <p:nvPicPr>
          <p:cNvPr id="5" name="Kuva 4" descr="Huutomerkki keltaisella taustalla">
            <a:extLst>
              <a:ext uri="{FF2B5EF4-FFF2-40B4-BE49-F238E27FC236}">
                <a16:creationId xmlns:a16="http://schemas.microsoft.com/office/drawing/2014/main" id="{C98C4835-318E-4944-9C14-6A1B41B1F7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239" t="38286" r="17136" b="8481"/>
          <a:stretch/>
        </p:blipFill>
        <p:spPr>
          <a:xfrm>
            <a:off x="6870072" y="2766532"/>
            <a:ext cx="1002007" cy="256032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Käsinkirjoitus 5">
                <a:extLst>
                  <a:ext uri="{FF2B5EF4-FFF2-40B4-BE49-F238E27FC236}">
                    <a16:creationId xmlns:a16="http://schemas.microsoft.com/office/drawing/2014/main" id="{ED2ADA81-CBF3-0045-B562-FA8FC8615E41}"/>
                  </a:ext>
                </a:extLst>
              </p14:cNvPr>
              <p14:cNvContentPartPr/>
              <p14:nvPr/>
            </p14:nvContentPartPr>
            <p14:xfrm>
              <a:off x="7281679" y="5326852"/>
              <a:ext cx="1180800" cy="700560"/>
            </p14:xfrm>
          </p:contentPart>
        </mc:Choice>
        <mc:Fallback xmlns="">
          <p:pic>
            <p:nvPicPr>
              <p:cNvPr id="6" name="Käsinkirjoitus 5">
                <a:extLst>
                  <a:ext uri="{FF2B5EF4-FFF2-40B4-BE49-F238E27FC236}">
                    <a16:creationId xmlns:a16="http://schemas.microsoft.com/office/drawing/2014/main" id="{ED2ADA81-CBF3-0045-B562-FA8FC8615E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45668" y="5254852"/>
                <a:ext cx="1252462" cy="8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Käsinkirjoitus 6">
                <a:extLst>
                  <a:ext uri="{FF2B5EF4-FFF2-40B4-BE49-F238E27FC236}">
                    <a16:creationId xmlns:a16="http://schemas.microsoft.com/office/drawing/2014/main" id="{199E5CB6-AA1B-5A4D-81E2-F4F9F8452EF7}"/>
                  </a:ext>
                </a:extLst>
              </p14:cNvPr>
              <p14:cNvContentPartPr/>
              <p14:nvPr/>
            </p14:nvContentPartPr>
            <p14:xfrm>
              <a:off x="9656161" y="6000036"/>
              <a:ext cx="1549440" cy="655560"/>
            </p14:xfrm>
          </p:contentPart>
        </mc:Choice>
        <mc:Fallback xmlns="">
          <p:pic>
            <p:nvPicPr>
              <p:cNvPr id="7" name="Käsinkirjoitus 6">
                <a:extLst>
                  <a:ext uri="{FF2B5EF4-FFF2-40B4-BE49-F238E27FC236}">
                    <a16:creationId xmlns:a16="http://schemas.microsoft.com/office/drawing/2014/main" id="{199E5CB6-AA1B-5A4D-81E2-F4F9F8452EF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20161" y="5928036"/>
                <a:ext cx="1621080" cy="79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6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2F3ADC-A8D6-FA42-8CFB-419CFD9A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7" y="206829"/>
            <a:ext cx="11049001" cy="1371600"/>
          </a:xfrm>
        </p:spPr>
        <p:txBody>
          <a:bodyPr/>
          <a:lstStyle/>
          <a:p>
            <a:pPr algn="r"/>
            <a:r>
              <a:rPr lang="fi-FI" dirty="0"/>
              <a:t>Tärkeää kokeessa!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1191CE-A205-654E-BB70-324B0DD27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371475"/>
            <a:ext cx="11353800" cy="6257925"/>
          </a:xfrm>
        </p:spPr>
        <p:txBody>
          <a:bodyPr>
            <a:normAutofit fontScale="55000" lnSpcReduction="20000"/>
          </a:bodyPr>
          <a:lstStyle/>
          <a:p>
            <a:r>
              <a:rPr lang="fi-FI" sz="3500" dirty="0"/>
              <a:t> </a:t>
            </a:r>
            <a:r>
              <a:rPr lang="fi-FI" sz="4400" dirty="0"/>
              <a:t>Ajankäyttö</a:t>
            </a:r>
          </a:p>
          <a:p>
            <a:pPr lvl="1"/>
            <a:r>
              <a:rPr lang="fi-FI" sz="4400" dirty="0"/>
              <a:t>Tarkkaile kelloa!</a:t>
            </a:r>
          </a:p>
          <a:p>
            <a:endParaRPr lang="fi-FI" sz="4400" dirty="0"/>
          </a:p>
          <a:p>
            <a:r>
              <a:rPr lang="fi-FI" sz="4400" dirty="0"/>
              <a:t> Tilanteeseen sopiva kieli</a:t>
            </a:r>
          </a:p>
          <a:p>
            <a:pPr lvl="1"/>
            <a:r>
              <a:rPr lang="fi-FI" sz="4400" dirty="0"/>
              <a:t>Tarkista lyhyen kirjoitelman tehtävän konteksti!</a:t>
            </a:r>
          </a:p>
          <a:p>
            <a:endParaRPr lang="fi-FI" sz="4400" dirty="0"/>
          </a:p>
          <a:p>
            <a:r>
              <a:rPr lang="fi-FI" sz="4400" dirty="0"/>
              <a:t>Kirjoitelmassa hyvä kieli  </a:t>
            </a:r>
          </a:p>
          <a:p>
            <a:pPr lvl="1"/>
            <a:r>
              <a:rPr lang="fi-FI" sz="4400" dirty="0"/>
              <a:t>Tarkista lopuksi kieli!</a:t>
            </a:r>
          </a:p>
          <a:p>
            <a:endParaRPr lang="fi-FI" sz="4400" dirty="0"/>
          </a:p>
          <a:p>
            <a:r>
              <a:rPr lang="fi-FI" sz="4400" dirty="0"/>
              <a:t>Tekstin suosituspituus.</a:t>
            </a:r>
          </a:p>
          <a:p>
            <a:pPr lvl="1"/>
            <a:r>
              <a:rPr lang="fi-FI" sz="4400" dirty="0"/>
              <a:t>Älä kirjoita liian suppeaa tai liian pitkää tekstiä.</a:t>
            </a:r>
          </a:p>
          <a:p>
            <a:pPr marL="274320" lvl="1" indent="0">
              <a:buNone/>
            </a:pPr>
            <a:endParaRPr lang="fi-FI" sz="4400" dirty="0"/>
          </a:p>
          <a:p>
            <a:r>
              <a:rPr lang="fi-FI" sz="4400" dirty="0"/>
              <a:t> Muista kokeen taso ja tarkoitus.</a:t>
            </a:r>
          </a:p>
          <a:p>
            <a:pPr lvl="1"/>
            <a:r>
              <a:rPr lang="fi-FI" sz="4400" dirty="0"/>
              <a:t> Näytä kielitaitosi.</a:t>
            </a:r>
          </a:p>
        </p:txBody>
      </p:sp>
    </p:spTree>
    <p:extLst>
      <p:ext uri="{BB962C8B-B14F-4D97-AF65-F5344CB8AC3E}">
        <p14:creationId xmlns:p14="http://schemas.microsoft.com/office/powerpoint/2010/main" val="198374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01F47A-7938-2B42-9B0D-63A07CE6B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530" y="208720"/>
            <a:ext cx="10058400" cy="714197"/>
          </a:xfrm>
        </p:spPr>
        <p:txBody>
          <a:bodyPr>
            <a:normAutofit fontScale="90000"/>
          </a:bodyPr>
          <a:lstStyle/>
          <a:p>
            <a:r>
              <a:rPr lang="fi-FI" dirty="0"/>
              <a:t>Yleistä S2-yo-kokeesta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80CF84-09B0-AF4A-8BAD-F8E02C2F8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393371"/>
            <a:ext cx="10689771" cy="5159829"/>
          </a:xfrm>
        </p:spPr>
        <p:txBody>
          <a:bodyPr>
            <a:normAutofit fontScale="92500" lnSpcReduction="20000"/>
          </a:bodyPr>
          <a:lstStyle/>
          <a:p>
            <a:r>
              <a:rPr lang="fi-FI" sz="2800" dirty="0"/>
              <a:t>Opiskelijoille, joiden äidinkieli on muu kuin suomi, ruotsi tai saame. </a:t>
            </a:r>
          </a:p>
          <a:p>
            <a:r>
              <a:rPr lang="fi-FI" sz="2800" dirty="0"/>
              <a:t>Koe arvioi, miten hyvin kokelas on saavuttanut S2-oppimäärän tavoitteiden mukaisen kielitaidon.</a:t>
            </a:r>
          </a:p>
          <a:p>
            <a:r>
              <a:rPr lang="fi-FI" sz="2800" dirty="0"/>
              <a:t>Kokeessa arvioidaan myös kokelaan kypsyyttä ja valmiuksia jatko-opintoihin. </a:t>
            </a:r>
          </a:p>
          <a:p>
            <a:r>
              <a:rPr lang="fi-FI" sz="2800" dirty="0"/>
              <a:t>Koe on yksipäiväinen ja kuusituntinen. </a:t>
            </a:r>
          </a:p>
          <a:p>
            <a:r>
              <a:rPr lang="fi-FI" sz="2800" dirty="0"/>
              <a:t>Kokeessa arvioidaan vastaanottamistaitoja (kuunteleminen, lukutaito) sekä tuottamistaitoja (kirjoitustaito). </a:t>
            </a:r>
          </a:p>
          <a:p>
            <a:r>
              <a:rPr lang="fi-FI" sz="2800" dirty="0"/>
              <a:t>Suullista tuottamista ei arvioida. </a:t>
            </a:r>
          </a:p>
          <a:p>
            <a:r>
              <a:rPr lang="fi-FI" sz="2800" dirty="0"/>
              <a:t>Kokeessa yhtenäinen teema, joka liittyy </a:t>
            </a:r>
            <a:r>
              <a:rPr lang="fi-FI" sz="2800" dirty="0" err="1"/>
              <a:t>LOPS:n</a:t>
            </a:r>
            <a:r>
              <a:rPr lang="fi-FI" sz="2800" dirty="0"/>
              <a:t> aihekokonaisuuksiin sekä S2-oppimäärän tavoitteisiin.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993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F2495-A38C-B04D-83F4-BCA3D3E5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232201"/>
            <a:ext cx="10325000" cy="1442463"/>
          </a:xfrm>
        </p:spPr>
        <p:txBody>
          <a:bodyPr>
            <a:normAutofit/>
          </a:bodyPr>
          <a:lstStyle/>
          <a:p>
            <a:r>
              <a:rPr lang="fi-FI" dirty="0"/>
              <a:t>S2-ylioppilaskoe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294A0E-3196-BD42-A8BA-81DD7B0E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932626"/>
            <a:ext cx="10325000" cy="35644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4000" dirty="0"/>
              <a:t>= 3 osaa = 229 p.</a:t>
            </a:r>
          </a:p>
          <a:p>
            <a:r>
              <a:rPr lang="fi-FI" sz="3400" dirty="0"/>
              <a:t>1 Kuunteleminen (50 p.) </a:t>
            </a:r>
          </a:p>
          <a:p>
            <a:r>
              <a:rPr lang="fi-FI" sz="3400" dirty="0"/>
              <a:t>2 Lukutaito (50 p.) </a:t>
            </a:r>
          </a:p>
          <a:p>
            <a:r>
              <a:rPr lang="fi-FI" sz="3400" dirty="0"/>
              <a:t>3 Kirjoitustaito (129 p.)</a:t>
            </a:r>
          </a:p>
          <a:p>
            <a:pPr marL="45720" indent="0">
              <a:buNone/>
            </a:pPr>
            <a:r>
              <a:rPr lang="fi-FI" sz="3400" dirty="0"/>
              <a:t>	- Lyhyt kirjoitustehtävä (30 p.) </a:t>
            </a:r>
          </a:p>
          <a:p>
            <a:pPr marL="45720" indent="0">
              <a:buNone/>
            </a:pPr>
            <a:r>
              <a:rPr lang="fi-FI" sz="3400" dirty="0"/>
              <a:t>	- Kirjoitelma (99 p.) </a:t>
            </a:r>
          </a:p>
          <a:p>
            <a:endParaRPr lang="fi-FI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Käsinkirjoitus 3">
                <a:extLst>
                  <a:ext uri="{FF2B5EF4-FFF2-40B4-BE49-F238E27FC236}">
                    <a16:creationId xmlns:a16="http://schemas.microsoft.com/office/drawing/2014/main" id="{02C9AB8B-E381-CA4F-BC2F-D47890BF3271}"/>
                  </a:ext>
                </a:extLst>
              </p14:cNvPr>
              <p14:cNvContentPartPr/>
              <p14:nvPr/>
            </p14:nvContentPartPr>
            <p14:xfrm>
              <a:off x="410808" y="3284142"/>
              <a:ext cx="6628680" cy="2212920"/>
            </p14:xfrm>
          </p:contentPart>
        </mc:Choice>
        <mc:Fallback xmlns="">
          <p:pic>
            <p:nvPicPr>
              <p:cNvPr id="4" name="Käsinkirjoitus 3">
                <a:extLst>
                  <a:ext uri="{FF2B5EF4-FFF2-40B4-BE49-F238E27FC236}">
                    <a16:creationId xmlns:a16="http://schemas.microsoft.com/office/drawing/2014/main" id="{02C9AB8B-E381-CA4F-BC2F-D47890BF32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807" y="3248142"/>
                <a:ext cx="6664322" cy="228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874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4B802A-5877-8648-BF2B-B093B63E4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479" y="-79119"/>
            <a:ext cx="10325000" cy="1442463"/>
          </a:xfrm>
        </p:spPr>
        <p:txBody>
          <a:bodyPr/>
          <a:lstStyle/>
          <a:p>
            <a:r>
              <a:rPr lang="fi-FI" dirty="0"/>
              <a:t>Kirjoittaminen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A8CC79-8B55-D241-A91D-6DB911378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709530"/>
            <a:ext cx="10325000" cy="4195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/>
              <a:t>Mittaa kokelaan kykyä </a:t>
            </a:r>
          </a:p>
          <a:p>
            <a:pPr>
              <a:buFontTx/>
              <a:buChar char="-"/>
            </a:pPr>
            <a:r>
              <a:rPr lang="fi-FI" sz="3600" dirty="0"/>
              <a:t> tuottaa itsenäisesti tekstiä</a:t>
            </a:r>
          </a:p>
          <a:p>
            <a:pPr>
              <a:buFontTx/>
              <a:buChar char="-"/>
            </a:pPr>
            <a:r>
              <a:rPr lang="fi-FI" sz="3600" dirty="0"/>
              <a:t> ilmaista ajatuksiaan suomeksi</a:t>
            </a:r>
          </a:p>
          <a:p>
            <a:pPr>
              <a:buFontTx/>
              <a:buChar char="-"/>
            </a:pPr>
            <a:r>
              <a:rPr lang="fi-FI" sz="3600" dirty="0"/>
              <a:t> ottaa huomioon eri viestintätilanteet ja niiden vaatimukset</a:t>
            </a:r>
          </a:p>
          <a:p>
            <a:pPr marL="0" indent="0">
              <a:buNone/>
            </a:pPr>
            <a:endParaRPr lang="fi-FI" sz="3600" dirty="0"/>
          </a:p>
          <a:p>
            <a:pPr marL="0" indent="0">
              <a:buNone/>
            </a:pP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97876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93F42E-C602-5C44-8486-BE0B7EEA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288234"/>
            <a:ext cx="10058400" cy="849423"/>
          </a:xfrm>
        </p:spPr>
        <p:txBody>
          <a:bodyPr/>
          <a:lstStyle/>
          <a:p>
            <a:r>
              <a:rPr lang="fi-FI" dirty="0"/>
              <a:t>Tehtävien aiheet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0F44B9-74FC-AD41-8C4B-1938C4208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1567543"/>
            <a:ext cx="11462658" cy="5151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dirty="0"/>
              <a:t>Aiheet ovat S2-oppimäärästä ja lukion laaja-alaisen osaamisen teemoista:</a:t>
            </a:r>
          </a:p>
          <a:p>
            <a:pPr lvl="1"/>
            <a:r>
              <a:rPr lang="fi-FI" sz="2800" dirty="0"/>
              <a:t>hyvinvointiosaaminen</a:t>
            </a:r>
          </a:p>
          <a:p>
            <a:pPr lvl="1"/>
            <a:r>
              <a:rPr lang="fi-FI" sz="2800" dirty="0"/>
              <a:t>vuorovaikutusosaaminen</a:t>
            </a:r>
          </a:p>
          <a:p>
            <a:pPr lvl="1"/>
            <a:r>
              <a:rPr lang="fi-FI" sz="2800" dirty="0"/>
              <a:t>monitieteinen ja luova osaaminen</a:t>
            </a:r>
          </a:p>
          <a:p>
            <a:pPr lvl="1"/>
            <a:r>
              <a:rPr lang="fi-FI" sz="2800" dirty="0"/>
              <a:t> yhteiskunnallinen osaaminen</a:t>
            </a:r>
          </a:p>
          <a:p>
            <a:pPr lvl="1"/>
            <a:r>
              <a:rPr lang="fi-FI" sz="2800" dirty="0"/>
              <a:t>eettisyys ja ympäristöosaaminen</a:t>
            </a:r>
          </a:p>
          <a:p>
            <a:pPr lvl="1"/>
            <a:r>
              <a:rPr lang="fi-FI" sz="2800" dirty="0"/>
              <a:t>globaali- ja kulttuuriosaaminen</a:t>
            </a:r>
          </a:p>
          <a:p>
            <a:pPr marL="228600" lvl="1" indent="0">
              <a:buNone/>
            </a:pPr>
            <a:endParaRPr lang="fi-FI" sz="3000" dirty="0"/>
          </a:p>
          <a:p>
            <a:endParaRPr lang="fi-FI" sz="32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45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D16567-B48B-294F-A0E2-A20EC4AFB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69969"/>
            <a:ext cx="10325000" cy="1442463"/>
          </a:xfrm>
        </p:spPr>
        <p:txBody>
          <a:bodyPr/>
          <a:lstStyle/>
          <a:p>
            <a:r>
              <a:rPr lang="fi-FI" dirty="0"/>
              <a:t>Tehtävien aineistot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CDDAE9-A09F-4E46-9F26-3326138DE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Aineistojen tekstit edustavat eri tekstilajeja ja vaihtelevat pituudeltaan, osa voi olla myös videoita. </a:t>
            </a:r>
          </a:p>
          <a:p>
            <a:pPr marL="0" indent="0">
              <a:buNone/>
            </a:pPr>
            <a:endParaRPr lang="fi-FI" sz="3200" dirty="0"/>
          </a:p>
          <a:p>
            <a:r>
              <a:rPr lang="fi-FI" sz="3200" dirty="0"/>
              <a:t>Aineistotekstit voivat olla pitemmän tekstin katkelmia. </a:t>
            </a:r>
          </a:p>
          <a:p>
            <a:pPr marL="0" indent="0">
              <a:buNone/>
            </a:pPr>
            <a:r>
              <a:rPr lang="fi-FI" sz="1600" dirty="0"/>
              <a:t>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8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32BA03-E793-6842-B1A9-38557262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957" y="308508"/>
            <a:ext cx="10325000" cy="1442463"/>
          </a:xfrm>
        </p:spPr>
        <p:txBody>
          <a:bodyPr>
            <a:normAutofit/>
          </a:bodyPr>
          <a:lstStyle/>
          <a:p>
            <a:r>
              <a:rPr lang="fi-FI" dirty="0"/>
              <a:t>Tehtävät: Lyhyt kirjoitustehtävä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F93D7E-125E-FD4F-9C07-41D094D2E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1357"/>
            <a:ext cx="10058400" cy="4945900"/>
          </a:xfrm>
        </p:spPr>
        <p:txBody>
          <a:bodyPr>
            <a:normAutofit fontScale="92500" lnSpcReduction="10000"/>
          </a:bodyPr>
          <a:lstStyle/>
          <a:p>
            <a:r>
              <a:rPr lang="fi-FI" sz="3200" dirty="0"/>
              <a:t> viestinnällinen tehtävä = mittaa kykyä reagoida toisen osapuolen viestiin ja ottaa huomioon sen vaatimukset</a:t>
            </a:r>
          </a:p>
          <a:p>
            <a:r>
              <a:rPr lang="fi-FI" sz="3200" dirty="0"/>
              <a:t> 1 tehtävänanto, jossa tehtävä voi olla</a:t>
            </a:r>
          </a:p>
          <a:p>
            <a:pPr lvl="1"/>
            <a:r>
              <a:rPr lang="fi-FI" sz="3200" dirty="0"/>
              <a:t> kommentti </a:t>
            </a:r>
          </a:p>
          <a:p>
            <a:pPr lvl="1"/>
            <a:r>
              <a:rPr lang="fi-FI" sz="3200" dirty="0"/>
              <a:t> sähköpostiviesti</a:t>
            </a:r>
          </a:p>
          <a:p>
            <a:pPr lvl="1"/>
            <a:r>
              <a:rPr lang="fi-FI" sz="3200" dirty="0"/>
              <a:t> blogiteksti</a:t>
            </a:r>
          </a:p>
          <a:p>
            <a:pPr lvl="1"/>
            <a:r>
              <a:rPr lang="fi-FI" sz="3200" dirty="0"/>
              <a:t> jokin arkielämän viesti</a:t>
            </a:r>
          </a:p>
          <a:p>
            <a:pPr lvl="1"/>
            <a:r>
              <a:rPr lang="fi-FI" sz="3200" dirty="0"/>
              <a:t> dialogin täydennys (ei pitäisi olla enää käytössä)</a:t>
            </a:r>
          </a:p>
          <a:p>
            <a:r>
              <a:rPr lang="fi-FI" sz="3400" dirty="0"/>
              <a:t> 500–800 merkkiä</a:t>
            </a:r>
          </a:p>
        </p:txBody>
      </p:sp>
    </p:spTree>
    <p:extLst>
      <p:ext uri="{BB962C8B-B14F-4D97-AF65-F5344CB8AC3E}">
        <p14:creationId xmlns:p14="http://schemas.microsoft.com/office/powerpoint/2010/main" val="69091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77B80B-C720-3148-9F6E-48028CF39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6" y="0"/>
            <a:ext cx="10325000" cy="1442463"/>
          </a:xfrm>
        </p:spPr>
        <p:txBody>
          <a:bodyPr/>
          <a:lstStyle/>
          <a:p>
            <a:r>
              <a:rPr lang="fi-FI" dirty="0"/>
              <a:t>Lyhyen kirjoitustehtävän arvostelu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6D6CFF-7D9E-664B-8A9A-1C200B773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38739"/>
            <a:ext cx="10325000" cy="4065828"/>
          </a:xfrm>
        </p:spPr>
        <p:txBody>
          <a:bodyPr>
            <a:noAutofit/>
          </a:bodyPr>
          <a:lstStyle/>
          <a:p>
            <a:r>
              <a:rPr lang="fi-FI" sz="3200" dirty="0"/>
              <a:t> 0 – 30 pistettä</a:t>
            </a:r>
          </a:p>
          <a:p>
            <a:r>
              <a:rPr lang="fi-FI" sz="3200" dirty="0"/>
              <a:t> Kriteerit ovat</a:t>
            </a:r>
          </a:p>
          <a:p>
            <a:pPr lvl="1"/>
            <a:r>
              <a:rPr lang="fi-FI" sz="3200" dirty="0"/>
              <a:t> tehtävänannon ymmärtäminen</a:t>
            </a:r>
          </a:p>
          <a:p>
            <a:pPr lvl="1"/>
            <a:r>
              <a:rPr lang="fi-FI" sz="3200" dirty="0"/>
              <a:t> argumentointi</a:t>
            </a:r>
          </a:p>
          <a:p>
            <a:pPr lvl="1"/>
            <a:r>
              <a:rPr lang="fi-FI" sz="3200" dirty="0"/>
              <a:t> viestin välittyminen</a:t>
            </a:r>
          </a:p>
          <a:p>
            <a:pPr lvl="1"/>
            <a:r>
              <a:rPr lang="fi-FI" sz="3200" dirty="0"/>
              <a:t> sanaston ja ilmausten sopiminen tilanteeseen</a:t>
            </a:r>
          </a:p>
          <a:p>
            <a:pPr lvl="1"/>
            <a:r>
              <a:rPr lang="fi-FI" sz="3200" dirty="0"/>
              <a:t> kieli ja tyyli</a:t>
            </a:r>
          </a:p>
        </p:txBody>
      </p:sp>
    </p:spTree>
    <p:extLst>
      <p:ext uri="{BB962C8B-B14F-4D97-AF65-F5344CB8AC3E}">
        <p14:creationId xmlns:p14="http://schemas.microsoft.com/office/powerpoint/2010/main" val="287362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41AD60-9405-6241-AC28-7E78EAE9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98" y="72277"/>
            <a:ext cx="10058400" cy="914063"/>
          </a:xfrm>
        </p:spPr>
        <p:txBody>
          <a:bodyPr/>
          <a:lstStyle/>
          <a:p>
            <a:r>
              <a:rPr lang="fi-FI" dirty="0"/>
              <a:t>Tehtävät: Kirjoitelma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F22032-41AA-4744-98E8-B24E516AD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2" y="1142999"/>
            <a:ext cx="11473542" cy="3487783"/>
          </a:xfrm>
        </p:spPr>
        <p:txBody>
          <a:bodyPr>
            <a:noAutofit/>
          </a:bodyPr>
          <a:lstStyle/>
          <a:p>
            <a:r>
              <a:rPr lang="fi-FI" sz="3200" dirty="0"/>
              <a:t> tehtävänannon mukainen teksti, jossa ilmaistaan omia ajatuksia annetusta aiheesta</a:t>
            </a:r>
          </a:p>
          <a:p>
            <a:pPr lvl="1"/>
            <a:r>
              <a:rPr lang="fi-FI" sz="2400" dirty="0"/>
              <a:t>asiaa esittelevä tai pohtiva tietoteksti</a:t>
            </a:r>
          </a:p>
          <a:p>
            <a:pPr lvl="1"/>
            <a:r>
              <a:rPr lang="fi-FI" sz="2400" dirty="0"/>
              <a:t>kantaaottava mielipideteksti</a:t>
            </a:r>
          </a:p>
          <a:p>
            <a:pPr lvl="1"/>
            <a:r>
              <a:rPr lang="fi-FI" sz="2400" dirty="0"/>
              <a:t>kaunokirjallisuuden tai muun pohjatekstin erittely ja tulkinta</a:t>
            </a:r>
          </a:p>
          <a:p>
            <a:r>
              <a:rPr lang="fi-FI" sz="3200" dirty="0"/>
              <a:t> voi olla aineistopohjainen</a:t>
            </a:r>
          </a:p>
          <a:p>
            <a:pPr lvl="1"/>
            <a:r>
              <a:rPr lang="fi-FI" sz="2400" dirty="0"/>
              <a:t>tehtävänanto kertoo, onko aineistoa pakko käyttää vai onko aineisto virike</a:t>
            </a:r>
          </a:p>
          <a:p>
            <a:r>
              <a:rPr lang="fi-FI" sz="3200" dirty="0"/>
              <a:t> voi olla otsikkotehtävä</a:t>
            </a:r>
          </a:p>
          <a:p>
            <a:r>
              <a:rPr lang="fi-FI" sz="3400" dirty="0"/>
              <a:t>1800 – 2300 merkkiä</a:t>
            </a:r>
          </a:p>
        </p:txBody>
      </p:sp>
    </p:spTree>
    <p:extLst>
      <p:ext uri="{BB962C8B-B14F-4D97-AF65-F5344CB8AC3E}">
        <p14:creationId xmlns:p14="http://schemas.microsoft.com/office/powerpoint/2010/main" val="308768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461</Words>
  <Application>Microsoft Macintosh PowerPoint</Application>
  <PresentationFormat>Laajakuva</PresentationFormat>
  <Paragraphs>98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Grandview</vt:lpstr>
      <vt:lpstr>Wingdings</vt:lpstr>
      <vt:lpstr>CosineVTI</vt:lpstr>
      <vt:lpstr>S2-yo-koe</vt:lpstr>
      <vt:lpstr>Yleistä S2-yo-kokeesta </vt:lpstr>
      <vt:lpstr>S2-ylioppilaskoe </vt:lpstr>
      <vt:lpstr>Kirjoittaminen</vt:lpstr>
      <vt:lpstr>Tehtävien aiheet</vt:lpstr>
      <vt:lpstr>Tehtävien aineistot</vt:lpstr>
      <vt:lpstr>Tehtävät: Lyhyt kirjoitustehtävä </vt:lpstr>
      <vt:lpstr>Lyhyen kirjoitustehtävän arvostelu</vt:lpstr>
      <vt:lpstr>Tehtävät: Kirjoitelma</vt:lpstr>
      <vt:lpstr>Kirjoitelman arvostelu</vt:lpstr>
      <vt:lpstr>Vähennykset</vt:lpstr>
      <vt:lpstr>Tärkeää kokeessa!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S2-yo-koe</dc:title>
  <dc:creator>Artimo Minna Annikki</dc:creator>
  <cp:lastModifiedBy>Artimo Minna Annikki</cp:lastModifiedBy>
  <cp:revision>2</cp:revision>
  <dcterms:created xsi:type="dcterms:W3CDTF">2022-10-16T11:15:15Z</dcterms:created>
  <dcterms:modified xsi:type="dcterms:W3CDTF">2023-12-06T06:53:04Z</dcterms:modified>
</cp:coreProperties>
</file>