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46"/>
    <p:restoredTop sz="94632"/>
  </p:normalViewPr>
  <p:slideViewPr>
    <p:cSldViewPr snapToGrid="0" snapToObjects="1">
      <p:cViewPr varScale="1">
        <p:scale>
          <a:sx n="106" d="100"/>
          <a:sy n="106" d="100"/>
        </p:scale>
        <p:origin x="88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C7B9FD-48DA-F141-97BC-E25F3B332F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C4C27F8-FDCA-D94C-99C8-004E10C663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B520A1A-D025-644C-A0B6-81B479CEF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5B292-1E06-9D48-94E8-758906198EC6}" type="datetimeFigureOut">
              <a:rPr lang="fi-FI" smtClean="0"/>
              <a:t>16.4.2019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6A84761-3CD7-0F40-9F4C-7D91CAF0B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7FF5BA2-8920-CF43-B626-F25F3F8AA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745D-13E6-C34D-AF2D-D972185E58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7218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F6E0C7-DD0F-094B-980F-DD3E896FE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604431D-0C4B-BE4B-8B9C-BAA7D79E8C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E613596-FE41-A245-A23B-7E8CB4264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5B292-1E06-9D48-94E8-758906198EC6}" type="datetimeFigureOut">
              <a:rPr lang="fi-FI" smtClean="0"/>
              <a:t>16.4.2019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5C959F5-132E-E642-B216-D4D931EB7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EC99D7A-536D-C947-BB43-DE5723B17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745D-13E6-C34D-AF2D-D972185E58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6554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1B0A7479-F2E6-FE46-B782-2622F19C8F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255FC0E-96A5-BB49-9963-2F0AA76F1A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CA4A0AC-6F9D-444A-85E4-58CCC73F5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5B292-1E06-9D48-94E8-758906198EC6}" type="datetimeFigureOut">
              <a:rPr lang="fi-FI" smtClean="0"/>
              <a:t>16.4.2019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D5BA60D-7855-FD42-AD70-1556D7ED8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70A7222-658E-B445-8F92-3D60D73C3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745D-13E6-C34D-AF2D-D972185E58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2032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06A85C-B025-EE4D-9482-B9CC59300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8939E08-2403-4F4D-9381-563F234DAD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BC5FDF9-0EF6-9045-88E4-C9685CB0A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5B292-1E06-9D48-94E8-758906198EC6}" type="datetimeFigureOut">
              <a:rPr lang="fi-FI" smtClean="0"/>
              <a:t>16.4.2019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3B05024-FEC5-5D4B-A151-E7D8638BA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8D2DDB0-FF06-2A4C-8698-4FD4122A4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745D-13E6-C34D-AF2D-D972185E58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4161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4814A2-B4B1-CC46-BC66-EB0AD74F5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1820124-1B7E-F24A-AF39-EB13FE7C5B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4FF0F2E-B557-3D48-97EA-09DD4482F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5B292-1E06-9D48-94E8-758906198EC6}" type="datetimeFigureOut">
              <a:rPr lang="fi-FI" smtClean="0"/>
              <a:t>16.4.2019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3851820-D6FB-0548-AE6F-DA415891D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2ED06A2-D56C-EB4B-B2E9-47ACF45C0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745D-13E6-C34D-AF2D-D972185E58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5969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91F6D4-AACE-CD4E-9526-CC4E25374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B5ED0EA-1DAE-AB44-8E82-68A9EA45C0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8D2C229-954A-3845-A29E-44D3B3FC86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D9769D4-0599-E248-BFAE-DCEDF9323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5B292-1E06-9D48-94E8-758906198EC6}" type="datetimeFigureOut">
              <a:rPr lang="fi-FI" smtClean="0"/>
              <a:t>16.4.2019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4CA6877-D0D1-A34B-8BCE-B9B495156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0DA72AD-6C6B-BE46-8F3F-1414EB598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745D-13E6-C34D-AF2D-D972185E58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8633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6A3219D-604A-0C43-A342-B07BE7113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B50FDB8-9241-3042-A9A2-A233C5B24A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7CE7210-3371-2B48-A2CD-561BDD7FB8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829039D0-C2EB-CE44-918E-40EA435327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5887BF09-B19B-EA46-8BF6-D1BB740C1A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60040381-2ACF-4940-AAD7-7CB91CD3B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5B292-1E06-9D48-94E8-758906198EC6}" type="datetimeFigureOut">
              <a:rPr lang="fi-FI" smtClean="0"/>
              <a:t>16.4.2019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3724059E-BC33-4D4C-B5B2-93045DAC1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DB73A0C-13C3-3E41-AB2D-5E414731F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745D-13E6-C34D-AF2D-D972185E58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3905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165F2B-E097-0049-B3DE-7FDAD56C4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7A18C726-EDA8-614B-B37A-4B0A94735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5B292-1E06-9D48-94E8-758906198EC6}" type="datetimeFigureOut">
              <a:rPr lang="fi-FI" smtClean="0"/>
              <a:t>16.4.2019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AA38914-CA34-A449-B82F-BA020B5D4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41C270C-C413-6B46-A072-654AAFEE9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745D-13E6-C34D-AF2D-D972185E58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1993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1DAA7E01-2529-8E49-8BF7-EC0CD9E38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5B292-1E06-9D48-94E8-758906198EC6}" type="datetimeFigureOut">
              <a:rPr lang="fi-FI" smtClean="0"/>
              <a:t>16.4.2019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E2A167B-4F77-CF42-8238-28D7E3B46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4DA4235-4EC0-7D46-BFD5-A6F8F6097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745D-13E6-C34D-AF2D-D972185E58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6263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2E64AE1-ADB3-F74B-A41E-49A14FAC6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E79FB02-EA93-9148-97F7-82521B9150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1CDE634-5366-4946-A2CA-23307D9CAB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E294D68-4C17-0F4A-B7F3-E998AEAF4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5B292-1E06-9D48-94E8-758906198EC6}" type="datetimeFigureOut">
              <a:rPr lang="fi-FI" smtClean="0"/>
              <a:t>16.4.2019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A6BEB8E-D4BD-634B-B0F8-16BF4F163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2447519-164F-C949-A0A0-E9C3A1742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745D-13E6-C34D-AF2D-D972185E58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8785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2AB21F-BC6E-E846-839A-CA6BC3D67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0FD14989-CA63-754F-88E9-9AB6A70C14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05C41A5-A9A9-1C43-8A00-AF031AE19B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84EA137-F79D-6B42-96E1-ED49AF85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5B292-1E06-9D48-94E8-758906198EC6}" type="datetimeFigureOut">
              <a:rPr lang="fi-FI" smtClean="0"/>
              <a:t>16.4.2019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8C79CC2-26EE-7A43-BA3B-F4E40A786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9562922-8CEF-5541-A0D2-E6C8D2F95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745D-13E6-C34D-AF2D-D972185E58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3079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CF7AE980-E612-7540-8895-942C027B5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83F32F0-4F6E-4F42-90E7-A465D53CDA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A1AD327-0F8D-6344-B58C-25997ABD3B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C5B292-1E06-9D48-94E8-758906198EC6}" type="datetimeFigureOut">
              <a:rPr lang="fi-FI" smtClean="0"/>
              <a:t>16.4.2019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53FD5D8-E748-3B4A-90A7-024DFC5AF1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7EB2F48-5D1E-CD42-A44D-0A7F41046D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6745D-13E6-C34D-AF2D-D972185E58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80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86197D16-FE75-4A0E-A0C9-28C0F04A43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57022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FA8FCEC6-4B30-4FF2-8B32-504BEAEA3A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716" b="9820"/>
          <a:stretch>
            <a:fillRect/>
          </a:stretch>
        </p:blipFill>
        <p:spPr>
          <a:xfrm>
            <a:off x="0" y="3808676"/>
            <a:ext cx="12192000" cy="3049325"/>
          </a:xfrm>
          <a:custGeom>
            <a:avLst/>
            <a:gdLst>
              <a:gd name="connsiteX0" fmla="*/ 0 w 12192000"/>
              <a:gd name="connsiteY0" fmla="*/ 0 h 3049325"/>
              <a:gd name="connsiteX1" fmla="*/ 12192000 w 12192000"/>
              <a:gd name="connsiteY1" fmla="*/ 0 h 3049325"/>
              <a:gd name="connsiteX2" fmla="*/ 12192000 w 12192000"/>
              <a:gd name="connsiteY2" fmla="*/ 3049325 h 3049325"/>
              <a:gd name="connsiteX3" fmla="*/ 0 w 12192000"/>
              <a:gd name="connsiteY3" fmla="*/ 3049325 h 3049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049325">
                <a:moveTo>
                  <a:pt x="0" y="0"/>
                </a:moveTo>
                <a:lnTo>
                  <a:pt x="12192000" y="0"/>
                </a:lnTo>
                <a:lnTo>
                  <a:pt x="12192000" y="3049325"/>
                </a:lnTo>
                <a:lnTo>
                  <a:pt x="0" y="3049325"/>
                </a:lnTo>
                <a:close/>
              </a:path>
            </a:pathLst>
          </a:cu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D39286FD-324F-9A4D-9A0C-1678658DA8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4484" y="1191796"/>
            <a:ext cx="10021446" cy="2976344"/>
          </a:xfrm>
        </p:spPr>
        <p:txBody>
          <a:bodyPr anchor="ctr">
            <a:normAutofit/>
          </a:bodyPr>
          <a:lstStyle/>
          <a:p>
            <a:pPr algn="l"/>
            <a:r>
              <a:rPr lang="fi-FI" sz="6600">
                <a:solidFill>
                  <a:srgbClr val="FFFFFF"/>
                </a:solidFill>
              </a:rPr>
              <a:t>lukusanojen eli numeraalien kielioppia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C9D2629-2C5D-2647-BE08-678152874C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4788" y="5318990"/>
            <a:ext cx="9416898" cy="723670"/>
          </a:xfrm>
        </p:spPr>
        <p:txBody>
          <a:bodyPr anchor="t">
            <a:normAutofit/>
          </a:bodyPr>
          <a:lstStyle/>
          <a:p>
            <a:pPr algn="l"/>
            <a:r>
              <a:rPr lang="fi-FI" sz="1800">
                <a:solidFill>
                  <a:srgbClr val="000000"/>
                </a:solidFill>
              </a:rPr>
              <a:t>S26</a:t>
            </a:r>
          </a:p>
        </p:txBody>
      </p:sp>
    </p:spTree>
    <p:extLst>
      <p:ext uri="{BB962C8B-B14F-4D97-AF65-F5344CB8AC3E}">
        <p14:creationId xmlns:p14="http://schemas.microsoft.com/office/powerpoint/2010/main" val="36177965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D78FD8ED-6E42-BE4C-A118-606CFDBA1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br>
              <a:rPr lang="fi-FI" sz="2800">
                <a:solidFill>
                  <a:srgbClr val="FFFFFF"/>
                </a:solidFill>
              </a:rPr>
            </a:br>
            <a:r>
              <a:rPr lang="fi-FI" sz="2800">
                <a:solidFill>
                  <a:srgbClr val="FFFFFF"/>
                </a:solidFill>
              </a:rPr>
              <a:t>muutaman, puolen + 10, tusina, 100, 1000</a:t>
            </a:r>
            <a:br>
              <a:rPr lang="fi-FI" sz="2800">
                <a:solidFill>
                  <a:srgbClr val="FFFFFF"/>
                </a:solidFill>
              </a:rPr>
            </a:br>
            <a:endParaRPr lang="fi-FI" sz="2800">
              <a:solidFill>
                <a:srgbClr val="FFFFFF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B0D32D4-FE8F-7143-80D3-820192E12C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 dirty="0">
                <a:solidFill>
                  <a:srgbClr val="000000"/>
                </a:solidFill>
              </a:rPr>
              <a:t>	</a:t>
            </a:r>
          </a:p>
          <a:p>
            <a:pPr marL="0" indent="0">
              <a:buNone/>
            </a:pPr>
            <a:r>
              <a:rPr lang="fi-FI" sz="2000" dirty="0">
                <a:solidFill>
                  <a:srgbClr val="000000"/>
                </a:solidFill>
              </a:rPr>
              <a:t>	</a:t>
            </a:r>
            <a:r>
              <a:rPr lang="fi-FI" sz="3200" dirty="0">
                <a:solidFill>
                  <a:srgbClr val="000000"/>
                </a:solidFill>
              </a:rPr>
              <a:t>Ostin puolen kymmentä kirjaa.</a:t>
            </a:r>
          </a:p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</a:rPr>
              <a:t>	Sain lahjaksi muutaman sataa euroa.</a:t>
            </a:r>
          </a:p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</a:rPr>
              <a:t>	Koulussa on puolen tuhatta opiskelijaa.</a:t>
            </a:r>
          </a:p>
        </p:txBody>
      </p:sp>
    </p:spTree>
    <p:extLst>
      <p:ext uri="{BB962C8B-B14F-4D97-AF65-F5344CB8AC3E}">
        <p14:creationId xmlns:p14="http://schemas.microsoft.com/office/powerpoint/2010/main" val="26212157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2DB5869B-2320-43F0-B805-E4E01DFEC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2693976"/>
          </a:xfrm>
          <a:prstGeom prst="rect">
            <a:avLst/>
          </a:prstGeom>
          <a:gradFill>
            <a:gsLst>
              <a:gs pos="0">
                <a:srgbClr val="E3411B">
                  <a:lumMod val="90000"/>
                </a:srgbClr>
              </a:gs>
              <a:gs pos="25000">
                <a:srgbClr val="E3411B">
                  <a:lumMod val="90000"/>
                </a:srgb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1C74FA75-FA52-FC41-B564-CF9223997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fi-FI" sz="4000">
                <a:solidFill>
                  <a:srgbClr val="FFFFFF"/>
                </a:solidFill>
              </a:rPr>
              <a:t>-inen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270C13E-65D0-D54D-BBE9-CD513B07E0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3200" dirty="0" err="1">
                <a:solidFill>
                  <a:srgbClr val="000000"/>
                </a:solidFill>
              </a:rPr>
              <a:t>kolminen</a:t>
            </a:r>
            <a:r>
              <a:rPr lang="fi-FI" sz="3200" dirty="0">
                <a:solidFill>
                  <a:srgbClr val="000000"/>
                </a:solidFill>
              </a:rPr>
              <a:t>, nelinen, </a:t>
            </a:r>
            <a:r>
              <a:rPr lang="fi-FI" sz="3200" dirty="0" err="1">
                <a:solidFill>
                  <a:srgbClr val="000000"/>
                </a:solidFill>
              </a:rPr>
              <a:t>viitinen</a:t>
            </a:r>
            <a:r>
              <a:rPr lang="fi-FI" sz="3200" dirty="0">
                <a:solidFill>
                  <a:srgbClr val="000000"/>
                </a:solidFill>
              </a:rPr>
              <a:t>, </a:t>
            </a:r>
            <a:r>
              <a:rPr lang="fi-FI" sz="3200" dirty="0" err="1">
                <a:solidFill>
                  <a:srgbClr val="000000"/>
                </a:solidFill>
              </a:rPr>
              <a:t>kuutinen</a:t>
            </a:r>
            <a:r>
              <a:rPr lang="fi-FI" sz="3200" dirty="0">
                <a:solidFill>
                  <a:srgbClr val="000000"/>
                </a:solidFill>
              </a:rPr>
              <a:t>, </a:t>
            </a:r>
            <a:r>
              <a:rPr lang="fi-FI" sz="3200" dirty="0" err="1">
                <a:solidFill>
                  <a:srgbClr val="000000"/>
                </a:solidFill>
              </a:rPr>
              <a:t>seitseminen</a:t>
            </a:r>
            <a:r>
              <a:rPr lang="fi-FI" sz="3200" dirty="0">
                <a:solidFill>
                  <a:srgbClr val="000000"/>
                </a:solidFill>
              </a:rPr>
              <a:t> jne.</a:t>
            </a:r>
          </a:p>
          <a:p>
            <a:pPr marL="0" indent="0">
              <a:buNone/>
            </a:pPr>
            <a:endParaRPr lang="fi-FI" sz="32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</a:rPr>
              <a:t>Koulua on jäljellä kuutisen viikkoa.</a:t>
            </a:r>
          </a:p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</a:rPr>
              <a:t>Maksoin siitä nelisenkymmentä euroa.</a:t>
            </a:r>
          </a:p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</a:rPr>
              <a:t>Jakso </a:t>
            </a:r>
            <a:r>
              <a:rPr lang="fi-FI" sz="3200" dirty="0" err="1">
                <a:solidFill>
                  <a:srgbClr val="000000"/>
                </a:solidFill>
              </a:rPr>
              <a:t>Big</a:t>
            </a:r>
            <a:r>
              <a:rPr lang="fi-FI" sz="3200" dirty="0">
                <a:solidFill>
                  <a:srgbClr val="000000"/>
                </a:solidFill>
              </a:rPr>
              <a:t> </a:t>
            </a:r>
            <a:r>
              <a:rPr lang="fi-FI" sz="3200" dirty="0" err="1">
                <a:solidFill>
                  <a:srgbClr val="000000"/>
                </a:solidFill>
              </a:rPr>
              <a:t>Bang</a:t>
            </a:r>
            <a:r>
              <a:rPr lang="fi-FI" sz="3200" dirty="0">
                <a:solidFill>
                  <a:srgbClr val="000000"/>
                </a:solidFill>
              </a:rPr>
              <a:t> </a:t>
            </a:r>
            <a:r>
              <a:rPr lang="fi-FI" sz="3200" dirty="0" err="1">
                <a:solidFill>
                  <a:srgbClr val="000000"/>
                </a:solidFill>
              </a:rPr>
              <a:t>Theory</a:t>
            </a:r>
            <a:r>
              <a:rPr lang="fi-FI" sz="3200" dirty="0">
                <a:solidFill>
                  <a:srgbClr val="000000"/>
                </a:solidFill>
              </a:rPr>
              <a:t> –ohjelmaa kestää puolisen tuntia.</a:t>
            </a:r>
          </a:p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</a:rPr>
              <a:t>Opinnot kestävät seitsemisen vuotta.</a:t>
            </a:r>
          </a:p>
        </p:txBody>
      </p:sp>
    </p:spTree>
    <p:extLst>
      <p:ext uri="{BB962C8B-B14F-4D97-AF65-F5344CB8AC3E}">
        <p14:creationId xmlns:p14="http://schemas.microsoft.com/office/powerpoint/2010/main" val="9960142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E96B7042-4C52-427C-8C92-8FEC051C1E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2593788"/>
          </a:xfrm>
          <a:prstGeom prst="rect">
            <a:avLst/>
          </a:prstGeom>
          <a:gradFill>
            <a:gsLst>
              <a:gs pos="0">
                <a:schemeClr val="accent6">
                  <a:lumMod val="90000"/>
                </a:schemeClr>
              </a:gs>
              <a:gs pos="25000">
                <a:schemeClr val="accent6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4E547E35-BEF0-F647-B743-6C5AED3D7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fi-FI" sz="4000">
                <a:solidFill>
                  <a:srgbClr val="FFFFFF"/>
                </a:solidFill>
              </a:rPr>
              <a:t>kymmenkunta, satakunta, tuhatkunta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003B600-20D3-5049-9C59-9BDE586265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</a:rPr>
              <a:t>Paikalla oli kymmenkunta opiskelijaa. = noin kymmenen</a:t>
            </a:r>
          </a:p>
          <a:p>
            <a:pPr marL="0" indent="0">
              <a:buNone/>
            </a:pPr>
            <a:endParaRPr lang="fi-FI" sz="32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</a:rPr>
              <a:t>Odotimme satakuntaa vierasta.</a:t>
            </a:r>
          </a:p>
          <a:p>
            <a:pPr marL="0" indent="0">
              <a:buNone/>
            </a:pPr>
            <a:endParaRPr lang="fi-FI" sz="32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</a:rPr>
              <a:t>Tuhatkunta mielenosoittajaa saapui torille.</a:t>
            </a:r>
          </a:p>
        </p:txBody>
      </p:sp>
    </p:spTree>
    <p:extLst>
      <p:ext uri="{BB962C8B-B14F-4D97-AF65-F5344CB8AC3E}">
        <p14:creationId xmlns:p14="http://schemas.microsoft.com/office/powerpoint/2010/main" val="11942660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96B7042-4C52-427C-8C92-8FEC051C1E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2593788"/>
          </a:xfrm>
          <a:prstGeom prst="rect">
            <a:avLst/>
          </a:prstGeom>
          <a:gradFill>
            <a:gsLst>
              <a:gs pos="0">
                <a:schemeClr val="accent6">
                  <a:lumMod val="90000"/>
                </a:schemeClr>
              </a:gs>
              <a:gs pos="25000">
                <a:schemeClr val="accent6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81D9B67F-8184-F543-BF29-7D7349B5B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fi-FI" sz="4000">
                <a:solidFill>
                  <a:srgbClr val="FFFFFF"/>
                </a:solidFill>
              </a:rPr>
              <a:t>toistakymmentä, toistasataa, toistatuhatta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8E40EB2-6DF5-8C43-A6C2-8641F854AA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</a:rPr>
              <a:t>Paikalla oli toistakymmentä opiskelijaa. = yli kymmenen</a:t>
            </a:r>
          </a:p>
          <a:p>
            <a:pPr marL="0" indent="0">
              <a:buNone/>
            </a:pPr>
            <a:endParaRPr lang="fi-FI" sz="32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</a:rPr>
              <a:t>Odotimme toistasataa vierasta.</a:t>
            </a:r>
          </a:p>
          <a:p>
            <a:pPr marL="0" indent="0">
              <a:buNone/>
            </a:pPr>
            <a:endParaRPr lang="fi-FI" sz="32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</a:rPr>
              <a:t>Toistatuhatta mielenosoittajaa saapui torille.</a:t>
            </a:r>
          </a:p>
          <a:p>
            <a:pPr marL="0" indent="0">
              <a:buNone/>
            </a:pPr>
            <a:endParaRPr lang="fi-FI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2046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2DB5869B-2320-43F0-B805-E4E01DFEC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2693976"/>
          </a:xfrm>
          <a:prstGeom prst="rect">
            <a:avLst/>
          </a:prstGeom>
          <a:gradFill>
            <a:gsLst>
              <a:gs pos="0">
                <a:srgbClr val="00B0F0">
                  <a:lumMod val="90000"/>
                </a:srgbClr>
              </a:gs>
              <a:gs pos="25000">
                <a:srgbClr val="00B0F0">
                  <a:lumMod val="90000"/>
                </a:srgb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948FB10A-24DB-3849-81D0-E1BBEE96E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fi-FI" sz="4000">
                <a:solidFill>
                  <a:srgbClr val="FFFFFF"/>
                </a:solidFill>
              </a:rPr>
              <a:t>puhekielessä ”viiva” tarkoittaa joskus likimäärää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526CD76-6788-7041-9135-8DBC4749AC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</a:rPr>
              <a:t>Kurssilla tehdään 8 – 9 tehtävää. = noin 8 tai 9</a:t>
            </a:r>
          </a:p>
          <a:p>
            <a:pPr marL="0" indent="0">
              <a:buNone/>
            </a:pPr>
            <a:endParaRPr lang="fi-FI" sz="32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</a:rPr>
              <a:t>Haluaisin valmistua 6 – 7 vuodessa. </a:t>
            </a:r>
          </a:p>
        </p:txBody>
      </p:sp>
    </p:spTree>
    <p:extLst>
      <p:ext uri="{BB962C8B-B14F-4D97-AF65-F5344CB8AC3E}">
        <p14:creationId xmlns:p14="http://schemas.microsoft.com/office/powerpoint/2010/main" val="7581112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>
            <a:extLst>
              <a:ext uri="{FF2B5EF4-FFF2-40B4-BE49-F238E27FC236}">
                <a16:creationId xmlns:a16="http://schemas.microsoft.com/office/drawing/2014/main" id="{2DB5869B-2320-43F0-B805-E4E01DFEC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2693976"/>
          </a:xfrm>
          <a:prstGeom prst="rect">
            <a:avLst/>
          </a:prstGeom>
          <a:gradFill>
            <a:gsLst>
              <a:gs pos="0">
                <a:srgbClr val="00B0F0">
                  <a:lumMod val="90000"/>
                </a:srgbClr>
              </a:gs>
              <a:gs pos="25000">
                <a:srgbClr val="00B0F0">
                  <a:lumMod val="90000"/>
                </a:srgb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D2AF7EF4-94DA-6243-BA67-AFFF45172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fi-FI" sz="4000">
                <a:solidFill>
                  <a:srgbClr val="FFFFFF"/>
                </a:solidFill>
              </a:rPr>
              <a:t>mistä – mihin TAI mikä mikä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0141E85-9F6B-C844-A834-2FAA003251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547" y="2693976"/>
            <a:ext cx="11466095" cy="30929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</a:rPr>
              <a:t>Odotin häntä viidestä kymmeneen minuuttia. </a:t>
            </a:r>
            <a:r>
              <a:rPr lang="fi-FI" sz="1800" dirty="0">
                <a:solidFill>
                  <a:srgbClr val="000000"/>
                </a:solidFill>
              </a:rPr>
              <a:t>= jotain 5 ja 10 minuutin välillä</a:t>
            </a:r>
          </a:p>
          <a:p>
            <a:pPr marL="0" indent="0">
              <a:buNone/>
            </a:pPr>
            <a:endParaRPr lang="fi-FI" sz="32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</a:rPr>
              <a:t>Yo-tutkinto tehdään yleensä kolmesta neljään vuodessa.</a:t>
            </a:r>
          </a:p>
          <a:p>
            <a:pPr marL="0" indent="0">
              <a:buNone/>
            </a:pPr>
            <a:endParaRPr lang="fi-FI" sz="32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</a:rPr>
              <a:t>Hän oli pois töistä neljä viisi viikkoa. = ehkä neljä, ehkä viisi</a:t>
            </a:r>
          </a:p>
          <a:p>
            <a:pPr marL="0" indent="0">
              <a:buNone/>
            </a:pPr>
            <a:endParaRPr lang="fi-FI" sz="32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</a:rPr>
              <a:t>Emme palkkaa uusia ihmisiä kolmeen neljään kuukauteen.</a:t>
            </a:r>
          </a:p>
        </p:txBody>
      </p:sp>
    </p:spTree>
    <p:extLst>
      <p:ext uri="{BB962C8B-B14F-4D97-AF65-F5344CB8AC3E}">
        <p14:creationId xmlns:p14="http://schemas.microsoft.com/office/powerpoint/2010/main" val="199294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E5ED4063-6EA4-ED4E-903C-72544E7CE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fi-FI" sz="4000">
                <a:solidFill>
                  <a:srgbClr val="FFFFFF"/>
                </a:solidFill>
              </a:rPr>
              <a:t>numero + pääsana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AC82973-E387-2F48-8D01-9F6A3B2A4B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706861"/>
            <a:ext cx="10287021" cy="26939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</a:rPr>
              <a:t>PERUSSÄÄNTÖ: numeron jälkeen tulee yksikön partitiivi</a:t>
            </a:r>
          </a:p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</a:rPr>
              <a:t>	Minulla on 3 kirjaa.</a:t>
            </a:r>
          </a:p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</a:rPr>
              <a:t>	Pöydällä on 5 mukia.</a:t>
            </a:r>
          </a:p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</a:rPr>
              <a:t>	Ostin 2 lippua.</a:t>
            </a:r>
          </a:p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</a:rPr>
              <a:t>	3 opiskelijaa istuu pihalla.</a:t>
            </a:r>
          </a:p>
        </p:txBody>
      </p:sp>
    </p:spTree>
    <p:extLst>
      <p:ext uri="{BB962C8B-B14F-4D97-AF65-F5344CB8AC3E}">
        <p14:creationId xmlns:p14="http://schemas.microsoft.com/office/powerpoint/2010/main" val="766988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84E6E969-E865-CF42-9189-2AEB577B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fi-FI" sz="4000">
                <a:solidFill>
                  <a:srgbClr val="FFFFFF"/>
                </a:solidFill>
              </a:rPr>
              <a:t>numero objektina ja määrän ilmauksissa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0404627-EA11-5744-B043-E7C6983EAE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</a:rPr>
              <a:t>TULOS:	Ostin 2 lippua.</a:t>
            </a:r>
          </a:p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</a:rPr>
              <a:t>		Juoksin 3 kilsaa.</a:t>
            </a:r>
          </a:p>
          <a:p>
            <a:pPr marL="0" indent="0">
              <a:buNone/>
            </a:pPr>
            <a:endParaRPr lang="fi-FI" sz="32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</a:rPr>
              <a:t>NEGATIIVINEN: 	En ostanut kahta lippua.</a:t>
            </a:r>
          </a:p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</a:rPr>
              <a:t>			En juossut kolmea kilsaa.</a:t>
            </a:r>
          </a:p>
          <a:p>
            <a:pPr marL="0" indent="0">
              <a:buNone/>
            </a:pPr>
            <a:endParaRPr lang="fi-FI" sz="200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fi-FI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7475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34A769EB-4851-DF45-B8CB-5C42A6878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fi-FI" sz="4000">
                <a:solidFill>
                  <a:srgbClr val="FFFFFF"/>
                </a:solidFill>
              </a:rPr>
              <a:t>numero + monikkosana / parisana / sarja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D269BC7-9A2B-3F45-80C8-6A0E0AB83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2000" dirty="0">
                <a:solidFill>
                  <a:srgbClr val="000000"/>
                </a:solidFill>
              </a:rPr>
              <a:t>	</a:t>
            </a:r>
            <a:r>
              <a:rPr lang="fi-FI" sz="3200" dirty="0">
                <a:solidFill>
                  <a:srgbClr val="000000"/>
                </a:solidFill>
              </a:rPr>
              <a:t>Minulla on kolmet aurinkolasit.</a:t>
            </a:r>
          </a:p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</a:rPr>
              <a:t>	Lattialla on neljät sukat.</a:t>
            </a:r>
          </a:p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</a:rPr>
              <a:t>	Pöydällä on kahdet haarukat ja veitset.</a:t>
            </a:r>
          </a:p>
          <a:p>
            <a:pPr marL="0" indent="0">
              <a:buNone/>
            </a:pPr>
            <a:endParaRPr lang="fi-FI" sz="32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</a:rPr>
              <a:t>	Ostin kahdet sakset.</a:t>
            </a:r>
          </a:p>
          <a:p>
            <a:pPr marL="0" indent="0">
              <a:buNone/>
            </a:pPr>
            <a:endParaRPr lang="fi-FI" sz="200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fi-FI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8841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6A3391D-901E-DF41-817D-D3D8C1009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MUISTA: instruktiivi ja komitatiivi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ABB3BBD-ED18-AE4C-AE09-B366874327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688342" cy="523063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</a:rPr>
              <a:t>Lapsi söi kaksin käsin.	</a:t>
            </a:r>
          </a:p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</a:rPr>
              <a:t>Taittele kangas kolmin kerroin.</a:t>
            </a:r>
          </a:p>
          <a:p>
            <a:pPr marL="0" indent="0">
              <a:buNone/>
            </a:pPr>
            <a:endParaRPr lang="fi-FI" sz="32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</a:rPr>
              <a:t>Presidentti saapui kaksine tyttärineen.</a:t>
            </a:r>
          </a:p>
        </p:txBody>
      </p:sp>
    </p:spTree>
    <p:extLst>
      <p:ext uri="{BB962C8B-B14F-4D97-AF65-F5344CB8AC3E}">
        <p14:creationId xmlns:p14="http://schemas.microsoft.com/office/powerpoint/2010/main" val="231556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30995ED7-F2C4-1344-B3EB-A198C3AC4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074" y="714186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fi-FI" sz="4000">
                <a:solidFill>
                  <a:srgbClr val="FFFFFF"/>
                </a:solidFill>
              </a:rPr>
              <a:t>murtoluvut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5BE6CAE-B9B2-474A-84FE-809099E658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085" y="2622885"/>
            <a:ext cx="11480494" cy="387416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</a:rPr>
              <a:t>½  = puoli		Olin kurssilla puoli vuotta.</a:t>
            </a:r>
          </a:p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</a:rPr>
              <a:t>			En ollut siellä puolta vuotta, vaan koko vuoden.</a:t>
            </a:r>
          </a:p>
          <a:p>
            <a:pPr marL="0" indent="0">
              <a:buNone/>
            </a:pPr>
            <a:endParaRPr lang="fi-FI" sz="32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</a:rPr>
              <a:t>			Haluaisin valmistua 3 ja puolessa vuodessa.</a:t>
            </a:r>
          </a:p>
          <a:p>
            <a:pPr marL="0" indent="0">
              <a:buNone/>
            </a:pPr>
            <a:endParaRPr lang="fi-FI" sz="32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</a:rPr>
              <a:t>1 ½ = yksi ja puoli / puolitoista</a:t>
            </a:r>
          </a:p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</a:rPr>
              <a:t>			Olin kurssilla puolitoista vuotta.</a:t>
            </a:r>
          </a:p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</a:rPr>
              <a:t>			En ollut siellä puoltatoista vuotta, vaan yhden vuoden.</a:t>
            </a:r>
          </a:p>
          <a:p>
            <a:pPr marL="0" indent="0">
              <a:buNone/>
            </a:pPr>
            <a:endParaRPr lang="fi-FI" sz="1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387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E96B7042-4C52-427C-8C92-8FEC051C1E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2593788"/>
          </a:xfrm>
          <a:prstGeom prst="rect">
            <a:avLst/>
          </a:prstGeom>
          <a:gradFill>
            <a:gsLst>
              <a:gs pos="0">
                <a:schemeClr val="accent6">
                  <a:lumMod val="90000"/>
                </a:schemeClr>
              </a:gs>
              <a:gs pos="25000">
                <a:schemeClr val="accent6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40D365B2-0963-E745-A767-AAAA31DE4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fi-FI" sz="4000">
                <a:solidFill>
                  <a:srgbClr val="FFFFFF"/>
                </a:solidFill>
              </a:rPr>
              <a:t>murtoluvut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1A78553-1CAE-834F-9298-AE13967DCA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593788"/>
            <a:ext cx="10876416" cy="402358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</a:rPr>
              <a:t>1/3 = (yksi) kolmasosa / kolmannes</a:t>
            </a:r>
          </a:p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</a:rPr>
              <a:t>1/4 = (yksi) neljäsosa / neljännes</a:t>
            </a:r>
          </a:p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</a:rPr>
              <a:t>1/5 = (yksi) viidesosa / viidennes</a:t>
            </a:r>
          </a:p>
          <a:p>
            <a:pPr marL="0" indent="0">
              <a:buNone/>
            </a:pPr>
            <a:endParaRPr lang="fi-FI" sz="32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</a:rPr>
              <a:t>	Kolmasosa suomalaisista kannattaa tätä ajatusta.</a:t>
            </a:r>
          </a:p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</a:rPr>
              <a:t>	Neljännes opiskelijoista haluaa välipala-automaatin kouluumme.</a:t>
            </a:r>
          </a:p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</a:rPr>
              <a:t>	Kahdella kolmasosalla vastaajista oli ammattitutkinto.</a:t>
            </a:r>
          </a:p>
          <a:p>
            <a:pPr marL="0" indent="0">
              <a:buNone/>
            </a:pPr>
            <a:endParaRPr lang="fi-FI" sz="32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</a:rPr>
              <a:t>	Teimme työstä kolmanneksen. Loput tehdään ensi viikolla.</a:t>
            </a:r>
            <a:endParaRPr lang="fi-FI" sz="110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fi-FI" sz="11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01701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E96B7042-4C52-427C-8C92-8FEC051C1E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2593788"/>
          </a:xfrm>
          <a:prstGeom prst="rect">
            <a:avLst/>
          </a:prstGeom>
          <a:gradFill>
            <a:gsLst>
              <a:gs pos="0">
                <a:schemeClr val="accent6">
                  <a:lumMod val="90000"/>
                </a:schemeClr>
              </a:gs>
              <a:gs pos="25000">
                <a:schemeClr val="accent6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D9B8F51-1E8B-8946-8E47-58F83320E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fi-FI" sz="4000">
                <a:solidFill>
                  <a:srgbClr val="FFFFFF"/>
                </a:solidFill>
              </a:rPr>
              <a:t>desimaalit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803A849-623B-BD4E-8FF9-54A3568A5F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</a:rPr>
              <a:t>Minulla on kuumetta 37,4 astetta.</a:t>
            </a:r>
          </a:p>
          <a:p>
            <a:pPr marL="0" indent="0">
              <a:buNone/>
            </a:pPr>
            <a:endParaRPr lang="fi-FI" sz="32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</a:rPr>
              <a:t>Kannatus nousi 39,6 prosenttiin.</a:t>
            </a:r>
          </a:p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</a:rPr>
              <a:t>	= kolmeenkymmeneenyhdeksään pilkku kuuteen</a:t>
            </a:r>
          </a:p>
        </p:txBody>
      </p:sp>
    </p:spTree>
    <p:extLst>
      <p:ext uri="{BB962C8B-B14F-4D97-AF65-F5344CB8AC3E}">
        <p14:creationId xmlns:p14="http://schemas.microsoft.com/office/powerpoint/2010/main" val="1409693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E6A0F26-27F3-2C46-8A2E-D17D63B0D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fi-FI" sz="4000">
                <a:solidFill>
                  <a:srgbClr val="FFFFFF"/>
                </a:solidFill>
              </a:rPr>
              <a:t>likimääriä ja muita numeroilmauksia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6CFBD23-207B-A446-B54E-BDD0B06D7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586789"/>
            <a:ext cx="9833548" cy="320015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3200" b="1" dirty="0">
                <a:solidFill>
                  <a:srgbClr val="000000"/>
                </a:solidFill>
              </a:rPr>
              <a:t>tusina</a:t>
            </a:r>
            <a:r>
              <a:rPr lang="fi-FI" sz="3200" dirty="0">
                <a:solidFill>
                  <a:srgbClr val="000000"/>
                </a:solidFill>
              </a:rPr>
              <a:t> = 12 </a:t>
            </a:r>
          </a:p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</a:rPr>
              <a:t>	Minulla on tusina serkkua.</a:t>
            </a:r>
          </a:p>
          <a:p>
            <a:pPr marL="0" indent="0">
              <a:buNone/>
            </a:pPr>
            <a:r>
              <a:rPr lang="fi-FI" sz="3200" dirty="0">
                <a:solidFill>
                  <a:srgbClr val="000000"/>
                </a:solidFill>
              </a:rPr>
              <a:t>	Ostin tusinan kirjoja.</a:t>
            </a:r>
          </a:p>
          <a:p>
            <a:pPr marL="0" indent="0">
              <a:buNone/>
            </a:pPr>
            <a:endParaRPr lang="fi-FI" sz="32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fi-FI" sz="3200" b="1" dirty="0">
                <a:solidFill>
                  <a:srgbClr val="000000"/>
                </a:solidFill>
              </a:rPr>
              <a:t>muutama</a:t>
            </a:r>
            <a:r>
              <a:rPr lang="fi-FI" sz="3200" dirty="0">
                <a:solidFill>
                  <a:srgbClr val="000000"/>
                </a:solidFill>
              </a:rPr>
              <a:t> = 3 – 5 kappaletta VRT. pari = 2 – 3 kpl </a:t>
            </a:r>
            <a:endParaRPr lang="fi-FI" sz="3200" b="1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fi-FI" sz="3200" b="1" dirty="0">
                <a:solidFill>
                  <a:srgbClr val="000000"/>
                </a:solidFill>
              </a:rPr>
              <a:t>moni</a:t>
            </a:r>
            <a:r>
              <a:rPr lang="fi-FI" sz="3200" dirty="0">
                <a:solidFill>
                  <a:srgbClr val="000000"/>
                </a:solidFill>
              </a:rPr>
              <a:t> ja </a:t>
            </a:r>
            <a:r>
              <a:rPr lang="fi-FI" sz="3200" b="1" dirty="0">
                <a:solidFill>
                  <a:srgbClr val="000000"/>
                </a:solidFill>
              </a:rPr>
              <a:t>usea</a:t>
            </a:r>
            <a:r>
              <a:rPr lang="fi-FI" sz="3200" dirty="0">
                <a:solidFill>
                  <a:srgbClr val="000000"/>
                </a:solidFill>
              </a:rPr>
              <a:t> = suhteellisen suuri määrä</a:t>
            </a:r>
            <a:endParaRPr lang="fi-FI" sz="3200" b="1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fi-FI" sz="3200" b="1" dirty="0">
                <a:solidFill>
                  <a:srgbClr val="000000"/>
                </a:solidFill>
              </a:rPr>
              <a:t>harva</a:t>
            </a:r>
            <a:r>
              <a:rPr lang="fi-FI" sz="3200" dirty="0">
                <a:solidFill>
                  <a:srgbClr val="000000"/>
                </a:solidFill>
              </a:rPr>
              <a:t> = suhteellisen pieni määrä</a:t>
            </a:r>
          </a:p>
        </p:txBody>
      </p:sp>
    </p:spTree>
    <p:extLst>
      <p:ext uri="{BB962C8B-B14F-4D97-AF65-F5344CB8AC3E}">
        <p14:creationId xmlns:p14="http://schemas.microsoft.com/office/powerpoint/2010/main" val="15899720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244</Words>
  <Application>Microsoft Macintosh PowerPoint</Application>
  <PresentationFormat>Laajakuva</PresentationFormat>
  <Paragraphs>93</Paragraphs>
  <Slides>15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Office-teema</vt:lpstr>
      <vt:lpstr>lukusanojen eli numeraalien kielioppia</vt:lpstr>
      <vt:lpstr>numero + pääsana</vt:lpstr>
      <vt:lpstr>numero objektina ja määrän ilmauksissa</vt:lpstr>
      <vt:lpstr>numero + monikkosana / parisana / sarja</vt:lpstr>
      <vt:lpstr>MUISTA: instruktiivi ja komitatiivi</vt:lpstr>
      <vt:lpstr>murtoluvut</vt:lpstr>
      <vt:lpstr>murtoluvut</vt:lpstr>
      <vt:lpstr>desimaalit</vt:lpstr>
      <vt:lpstr>likimääriä ja muita numeroilmauksia</vt:lpstr>
      <vt:lpstr> muutaman, puolen + 10, tusina, 100, 1000 </vt:lpstr>
      <vt:lpstr>-inen</vt:lpstr>
      <vt:lpstr>kymmenkunta, satakunta, tuhatkunta</vt:lpstr>
      <vt:lpstr>toistakymmentä, toistasataa, toistatuhatta</vt:lpstr>
      <vt:lpstr>puhekielessä ”viiva” tarkoittaa joskus likimäärää</vt:lpstr>
      <vt:lpstr>mistä – mihin TAI mikä mikä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lukusanojen eli numeraalien kielioppia</dc:title>
  <dc:creator>Minna Artimo</dc:creator>
  <cp:lastModifiedBy>Minna Artimo</cp:lastModifiedBy>
  <cp:revision>1</cp:revision>
  <dcterms:created xsi:type="dcterms:W3CDTF">2019-04-16T09:55:49Z</dcterms:created>
  <dcterms:modified xsi:type="dcterms:W3CDTF">2019-04-16T09:59:15Z</dcterms:modified>
</cp:coreProperties>
</file>