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0A60E-12FC-449D-924F-4D29F44F5E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A78A18-AC8E-4962-B7A7-34B857A76EA8}">
      <dgm:prSet/>
      <dgm:spPr/>
      <dgm:t>
        <a:bodyPr/>
        <a:lstStyle/>
        <a:p>
          <a:r>
            <a:rPr lang="fi-FI"/>
            <a:t>Koe on kaksipäiväinen: </a:t>
          </a:r>
          <a:endParaRPr lang="en-US"/>
        </a:p>
      </dgm:t>
    </dgm:pt>
    <dgm:pt modelId="{72403385-E493-4488-A2C9-598D7BC27D5A}" type="parTrans" cxnId="{177844DD-6FEE-4BC1-9BAE-0AF441598D63}">
      <dgm:prSet/>
      <dgm:spPr/>
      <dgm:t>
        <a:bodyPr/>
        <a:lstStyle/>
        <a:p>
          <a:endParaRPr lang="en-US"/>
        </a:p>
      </dgm:t>
    </dgm:pt>
    <dgm:pt modelId="{2F445246-C12E-4C3E-B89C-0FD433DD7A52}" type="sibTrans" cxnId="{177844DD-6FEE-4BC1-9BAE-0AF441598D63}">
      <dgm:prSet/>
      <dgm:spPr/>
      <dgm:t>
        <a:bodyPr/>
        <a:lstStyle/>
        <a:p>
          <a:endParaRPr lang="en-US"/>
        </a:p>
      </dgm:t>
    </dgm:pt>
    <dgm:pt modelId="{E5D33FA1-F7D1-4272-BFB7-9CFB3163D3F5}">
      <dgm:prSet/>
      <dgm:spPr/>
      <dgm:t>
        <a:bodyPr/>
        <a:lstStyle/>
        <a:p>
          <a:pPr>
            <a:buNone/>
          </a:pPr>
          <a:r>
            <a:rPr lang="fi-FI" dirty="0"/>
            <a:t>Keväällä lukutaidon koe on kirjoitusten ensimmäinen &amp; kirjoitustaidon koe on saman viikon lopussa</a:t>
          </a:r>
          <a:endParaRPr lang="en-US" dirty="0"/>
        </a:p>
      </dgm:t>
    </dgm:pt>
    <dgm:pt modelId="{6963241F-D65F-4AD4-8802-281A6C696897}" type="parTrans" cxnId="{3FEB757A-EE85-49AE-92B0-FCC6569E8801}">
      <dgm:prSet/>
      <dgm:spPr/>
      <dgm:t>
        <a:bodyPr/>
        <a:lstStyle/>
        <a:p>
          <a:endParaRPr lang="en-US"/>
        </a:p>
      </dgm:t>
    </dgm:pt>
    <dgm:pt modelId="{F1627C79-9C24-48D5-918E-07FCF8777ECC}" type="sibTrans" cxnId="{3FEB757A-EE85-49AE-92B0-FCC6569E8801}">
      <dgm:prSet/>
      <dgm:spPr/>
      <dgm:t>
        <a:bodyPr/>
        <a:lstStyle/>
        <a:p>
          <a:endParaRPr lang="en-US"/>
        </a:p>
      </dgm:t>
    </dgm:pt>
    <dgm:pt modelId="{DF5E5CD9-2B3C-46D0-86E9-C6E2D3054127}">
      <dgm:prSet/>
      <dgm:spPr/>
      <dgm:t>
        <a:bodyPr/>
        <a:lstStyle/>
        <a:p>
          <a:r>
            <a:rPr lang="fi-FI"/>
            <a:t>Molempien kokeiden kesto 6 tuntia.</a:t>
          </a:r>
          <a:endParaRPr lang="en-US"/>
        </a:p>
      </dgm:t>
    </dgm:pt>
    <dgm:pt modelId="{DBB52AC7-F7AC-4DFC-A6A5-CB65160F6B87}" type="parTrans" cxnId="{69851B8E-EFF7-4FC7-A260-071C3EAA4275}">
      <dgm:prSet/>
      <dgm:spPr/>
      <dgm:t>
        <a:bodyPr/>
        <a:lstStyle/>
        <a:p>
          <a:endParaRPr lang="en-US"/>
        </a:p>
      </dgm:t>
    </dgm:pt>
    <dgm:pt modelId="{E975CDC4-CAE1-4E9C-B63A-650A716E6F21}" type="sibTrans" cxnId="{69851B8E-EFF7-4FC7-A260-071C3EAA4275}">
      <dgm:prSet/>
      <dgm:spPr/>
      <dgm:t>
        <a:bodyPr/>
        <a:lstStyle/>
        <a:p>
          <a:endParaRPr lang="en-US"/>
        </a:p>
      </dgm:t>
    </dgm:pt>
    <dgm:pt modelId="{E8C60836-422C-AD4F-BDC6-3F4824770264}" type="pres">
      <dgm:prSet presAssocID="{2110A60E-12FC-449D-924F-4D29F44F5EF9}" presName="linear" presStyleCnt="0">
        <dgm:presLayoutVars>
          <dgm:animLvl val="lvl"/>
          <dgm:resizeHandles val="exact"/>
        </dgm:presLayoutVars>
      </dgm:prSet>
      <dgm:spPr/>
    </dgm:pt>
    <dgm:pt modelId="{A0E5ACF1-D619-094C-9B7B-D37BCA023B82}" type="pres">
      <dgm:prSet presAssocID="{4FA78A18-AC8E-4962-B7A7-34B857A76E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737382-7046-064E-849E-E627BC64C57A}" type="pres">
      <dgm:prSet presAssocID="{4FA78A18-AC8E-4962-B7A7-34B857A76EA8}" presName="childText" presStyleLbl="revTx" presStyleIdx="0" presStyleCnt="1">
        <dgm:presLayoutVars>
          <dgm:bulletEnabled val="1"/>
        </dgm:presLayoutVars>
      </dgm:prSet>
      <dgm:spPr/>
    </dgm:pt>
    <dgm:pt modelId="{1E7EFCC5-E837-FD44-B068-640919AE1589}" type="pres">
      <dgm:prSet presAssocID="{DF5E5CD9-2B3C-46D0-86E9-C6E2D305412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7B74337-FA9E-DC46-8F8E-914D14A72BCB}" type="presOf" srcId="{E5D33FA1-F7D1-4272-BFB7-9CFB3163D3F5}" destId="{0A737382-7046-064E-849E-E627BC64C57A}" srcOrd="0" destOrd="0" presId="urn:microsoft.com/office/officeart/2005/8/layout/vList2"/>
    <dgm:cxn modelId="{5E307944-05B4-AD44-9F76-4070A74F9BB4}" type="presOf" srcId="{2110A60E-12FC-449D-924F-4D29F44F5EF9}" destId="{E8C60836-422C-AD4F-BDC6-3F4824770264}" srcOrd="0" destOrd="0" presId="urn:microsoft.com/office/officeart/2005/8/layout/vList2"/>
    <dgm:cxn modelId="{9B41214D-5833-B242-9219-3E48A07DE80E}" type="presOf" srcId="{4FA78A18-AC8E-4962-B7A7-34B857A76EA8}" destId="{A0E5ACF1-D619-094C-9B7B-D37BCA023B82}" srcOrd="0" destOrd="0" presId="urn:microsoft.com/office/officeart/2005/8/layout/vList2"/>
    <dgm:cxn modelId="{3FEB757A-EE85-49AE-92B0-FCC6569E8801}" srcId="{4FA78A18-AC8E-4962-B7A7-34B857A76EA8}" destId="{E5D33FA1-F7D1-4272-BFB7-9CFB3163D3F5}" srcOrd="0" destOrd="0" parTransId="{6963241F-D65F-4AD4-8802-281A6C696897}" sibTransId="{F1627C79-9C24-48D5-918E-07FCF8777ECC}"/>
    <dgm:cxn modelId="{69851B8E-EFF7-4FC7-A260-071C3EAA4275}" srcId="{2110A60E-12FC-449D-924F-4D29F44F5EF9}" destId="{DF5E5CD9-2B3C-46D0-86E9-C6E2D3054127}" srcOrd="1" destOrd="0" parTransId="{DBB52AC7-F7AC-4DFC-A6A5-CB65160F6B87}" sibTransId="{E975CDC4-CAE1-4E9C-B63A-650A716E6F21}"/>
    <dgm:cxn modelId="{BE0BF2B0-59E7-0B4F-8466-107621E4E7EC}" type="presOf" srcId="{DF5E5CD9-2B3C-46D0-86E9-C6E2D3054127}" destId="{1E7EFCC5-E837-FD44-B068-640919AE1589}" srcOrd="0" destOrd="0" presId="urn:microsoft.com/office/officeart/2005/8/layout/vList2"/>
    <dgm:cxn modelId="{177844DD-6FEE-4BC1-9BAE-0AF441598D63}" srcId="{2110A60E-12FC-449D-924F-4D29F44F5EF9}" destId="{4FA78A18-AC8E-4962-B7A7-34B857A76EA8}" srcOrd="0" destOrd="0" parTransId="{72403385-E493-4488-A2C9-598D7BC27D5A}" sibTransId="{2F445246-C12E-4C3E-B89C-0FD433DD7A52}"/>
    <dgm:cxn modelId="{3853BA72-175E-D24E-928D-A6075B8F0847}" type="presParOf" srcId="{E8C60836-422C-AD4F-BDC6-3F4824770264}" destId="{A0E5ACF1-D619-094C-9B7B-D37BCA023B82}" srcOrd="0" destOrd="0" presId="urn:microsoft.com/office/officeart/2005/8/layout/vList2"/>
    <dgm:cxn modelId="{18CC74DF-644D-9945-8F45-BCD11382E2E1}" type="presParOf" srcId="{E8C60836-422C-AD4F-BDC6-3F4824770264}" destId="{0A737382-7046-064E-849E-E627BC64C57A}" srcOrd="1" destOrd="0" presId="urn:microsoft.com/office/officeart/2005/8/layout/vList2"/>
    <dgm:cxn modelId="{5444366B-1514-814B-82BE-4701E6CECEEB}" type="presParOf" srcId="{E8C60836-422C-AD4F-BDC6-3F4824770264}" destId="{1E7EFCC5-E837-FD44-B068-640919AE15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5ACF1-D619-094C-9B7B-D37BCA023B82}">
      <dsp:nvSpPr>
        <dsp:cNvPr id="0" name=""/>
        <dsp:cNvSpPr/>
      </dsp:nvSpPr>
      <dsp:spPr>
        <a:xfrm>
          <a:off x="0" y="33219"/>
          <a:ext cx="5520752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kern="1200"/>
            <a:t>Koe on kaksipäiväinen: </a:t>
          </a:r>
          <a:endParaRPr lang="en-US" sz="4000" kern="1200"/>
        </a:p>
      </dsp:txBody>
      <dsp:txXfrm>
        <a:off x="76105" y="109324"/>
        <a:ext cx="5368542" cy="1406815"/>
      </dsp:txXfrm>
    </dsp:sp>
    <dsp:sp modelId="{0A737382-7046-064E-849E-E627BC64C57A}">
      <dsp:nvSpPr>
        <dsp:cNvPr id="0" name=""/>
        <dsp:cNvSpPr/>
      </dsp:nvSpPr>
      <dsp:spPr>
        <a:xfrm>
          <a:off x="0" y="1592244"/>
          <a:ext cx="5520752" cy="182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8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i-FI" sz="3100" kern="1200" dirty="0"/>
            <a:t>Keväällä lukutaidon koe on kirjoitusten ensimmäinen &amp; kirjoitustaidon koe on saman viikon lopussa</a:t>
          </a:r>
          <a:endParaRPr lang="en-US" sz="3100" kern="1200" dirty="0"/>
        </a:p>
      </dsp:txBody>
      <dsp:txXfrm>
        <a:off x="0" y="1592244"/>
        <a:ext cx="5520752" cy="1821600"/>
      </dsp:txXfrm>
    </dsp:sp>
    <dsp:sp modelId="{1E7EFCC5-E837-FD44-B068-640919AE1589}">
      <dsp:nvSpPr>
        <dsp:cNvPr id="0" name=""/>
        <dsp:cNvSpPr/>
      </dsp:nvSpPr>
      <dsp:spPr>
        <a:xfrm>
          <a:off x="0" y="3413844"/>
          <a:ext cx="5520752" cy="1559025"/>
        </a:xfrm>
        <a:prstGeom prst="roundRect">
          <a:avLst/>
        </a:prstGeom>
        <a:solidFill>
          <a:schemeClr val="accent2">
            <a:hueOff val="1082265"/>
            <a:satOff val="1049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kern="1200"/>
            <a:t>Molempien kokeiden kesto 6 tuntia.</a:t>
          </a:r>
          <a:endParaRPr lang="en-US" sz="4000" kern="1200"/>
        </a:p>
      </dsp:txBody>
      <dsp:txXfrm>
        <a:off x="76105" y="3489949"/>
        <a:ext cx="5368542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3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6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8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4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7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6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958DF84-F5C6-794F-8945-485D6C10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Vaatteiden tekstit jesarilla piiloon yo-kirjoituksissa? &quot;Järjen käyttö on  suositeltavaa&quot; | Yle Uutiset">
            <a:extLst>
              <a:ext uri="{FF2B5EF4-FFF2-40B4-BE49-F238E27FC236}">
                <a16:creationId xmlns:a16="http://schemas.microsoft.com/office/drawing/2014/main" id="{5362F9BD-A23D-BB6E-E9DA-C74572AC8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7D698F-C27A-4E48-FB38-235B24E78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90" y="1826096"/>
            <a:ext cx="3149221" cy="2142699"/>
          </a:xfrm>
        </p:spPr>
        <p:txBody>
          <a:bodyPr anchor="b">
            <a:normAutofit/>
          </a:bodyPr>
          <a:lstStyle/>
          <a:p>
            <a:pPr algn="ctr"/>
            <a:r>
              <a:rPr lang="fi-FI" sz="4000" dirty="0"/>
              <a:t>Äidinkielen ylioppilaskoe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CB9014E-60F5-6B5C-8FA4-34A15914D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514" y="4196605"/>
            <a:ext cx="2906973" cy="948601"/>
          </a:xfrm>
        </p:spPr>
        <p:txBody>
          <a:bodyPr anchor="t">
            <a:normAutofit/>
          </a:bodyPr>
          <a:lstStyle/>
          <a:p>
            <a:pPr algn="ctr"/>
            <a:r>
              <a:rPr lang="fi-FI" dirty="0"/>
              <a:t>ÄI10 &amp; ÄI11</a:t>
            </a: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8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69EAEC-C0F9-0DCA-C0D2-4C9F2B88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39" y="253909"/>
            <a:ext cx="9076329" cy="1064277"/>
          </a:xfrm>
        </p:spPr>
        <p:txBody>
          <a:bodyPr/>
          <a:lstStyle/>
          <a:p>
            <a:r>
              <a:rPr lang="fi-FI" dirty="0"/>
              <a:t>Miten kokeeseen voi valmistautua?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C5B99-D6DC-C026-D3A7-C1B1BD892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2" y="1318186"/>
            <a:ext cx="10475843" cy="54503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800" dirty="0"/>
              <a:t>Harjoiteltavia asioita</a:t>
            </a:r>
          </a:p>
          <a:p>
            <a:r>
              <a:rPr lang="fi-FI" sz="2800" dirty="0"/>
              <a:t>monimuotoisten tekstien analysointi ja tulkinta </a:t>
            </a:r>
          </a:p>
          <a:p>
            <a:r>
              <a:rPr lang="fi-FI" sz="2800" dirty="0"/>
              <a:t>pohdinnan, kannanoton ja perustelemisen taidot</a:t>
            </a:r>
          </a:p>
          <a:p>
            <a:pPr marL="0" indent="0">
              <a:buNone/>
            </a:pPr>
            <a:r>
              <a:rPr lang="fi-FI" sz="2800" dirty="0">
                <a:sym typeface="Wingdings" pitchFamily="2" charset="2"/>
              </a:rPr>
              <a:t> </a:t>
            </a:r>
            <a:r>
              <a:rPr lang="fi-FI" sz="2800" dirty="0"/>
              <a:t>Lue mahdollisimman paljon mahdollisimman erilaisia tekstejä.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kirjoitelman tavoitteen asettaminen, näkökulman valinta ja aiheen rajaus</a:t>
            </a:r>
          </a:p>
          <a:p>
            <a:r>
              <a:rPr lang="fi-FI" sz="2800" dirty="0"/>
              <a:t>eri tavat käyttää lähteitä ja kuljettaa niitä tekstissä</a:t>
            </a:r>
          </a:p>
          <a:p>
            <a:r>
              <a:rPr lang="fi-FI" sz="2800" dirty="0"/>
              <a:t>useiden aineistojen parissa työskentely, esimerkiksi niiden yhdistely ja vertailu sekä ja synteesien teko ja keskustelu lähteiden kanssa</a:t>
            </a:r>
          </a:p>
          <a:p>
            <a:r>
              <a:rPr lang="fi-FI" sz="2800" dirty="0"/>
              <a:t>tekstin suunnittelu, tuottaminen, muokkaaminen ja viimeistely</a:t>
            </a:r>
          </a:p>
          <a:p>
            <a:pPr marL="0" indent="0">
              <a:buNone/>
            </a:pPr>
            <a:r>
              <a:rPr lang="fi-FI" sz="2800" dirty="0">
                <a:sym typeface="Wingdings" pitchFamily="2" charset="2"/>
              </a:rPr>
              <a:t> Osallistu abikursseille 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5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B5A2B-FDFF-8CEE-2B7E-49D90CD2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Lisäksi...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56B007-6358-1F57-2718-93A698BEB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8257"/>
            <a:ext cx="10105447" cy="3650155"/>
          </a:xfrm>
        </p:spPr>
        <p:txBody>
          <a:bodyPr/>
          <a:lstStyle/>
          <a:p>
            <a:r>
              <a:rPr lang="fi-FI" sz="3200" dirty="0"/>
              <a:t>On hyvä tutustua </a:t>
            </a:r>
            <a:r>
              <a:rPr lang="fi-FI" sz="3200" dirty="0" err="1"/>
              <a:t>Abitti</a:t>
            </a:r>
            <a:r>
              <a:rPr lang="fi-FI" sz="3200" dirty="0"/>
              <a:t>-koejärjestelmään (ja LibreOffice-tekstinkäsittelyohjelmaan) </a:t>
            </a:r>
          </a:p>
          <a:p>
            <a:r>
              <a:rPr lang="fi-FI" sz="3200" dirty="0"/>
              <a:t> Muista, että kokeessa ei ole käytössä oikolukuohjelmaa.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33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958DF84-F5C6-794F-8945-485D6C10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Vaatteiden tekstit jesarilla piiloon yo-kirjoituksissa? &quot;Järjen käyttö on  suositeltavaa&quot; | Yle Uutiset">
            <a:extLst>
              <a:ext uri="{FF2B5EF4-FFF2-40B4-BE49-F238E27FC236}">
                <a16:creationId xmlns:a16="http://schemas.microsoft.com/office/drawing/2014/main" id="{5362F9BD-A23D-BB6E-E9DA-C74572AC8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7D698F-C27A-4E48-FB38-235B24E78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89" y="1597860"/>
            <a:ext cx="3149221" cy="366030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i-FI" sz="3600" dirty="0"/>
              <a:t>MUISTA!</a:t>
            </a:r>
            <a:br>
              <a:rPr lang="fi-FI" sz="3600" dirty="0"/>
            </a:br>
            <a:r>
              <a:rPr lang="fi-FI" sz="3600" dirty="0"/>
              <a:t>Lue aina </a:t>
            </a:r>
            <a:br>
              <a:rPr lang="fi-FI" sz="3600" dirty="0"/>
            </a:br>
            <a:r>
              <a:rPr lang="fi-FI" sz="3600" dirty="0"/>
              <a:t>ohjeet.</a:t>
            </a:r>
            <a:br>
              <a:rPr lang="fi-FI" sz="3600" dirty="0"/>
            </a:br>
            <a:br>
              <a:rPr lang="fi-FI" sz="3600" dirty="0"/>
            </a:br>
            <a:r>
              <a:rPr lang="fi-FI" sz="3600" dirty="0"/>
              <a:t>Älä luota muistiin tai siihen, ettei koe voisi muuttua.</a:t>
            </a: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7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8488A8-7631-05E8-3CA3-FE633A12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70" y="144578"/>
            <a:ext cx="9076329" cy="1064277"/>
          </a:xfrm>
        </p:spPr>
        <p:txBody>
          <a:bodyPr/>
          <a:lstStyle/>
          <a:p>
            <a:r>
              <a:rPr lang="fi-FI" dirty="0"/>
              <a:t>Kokeen tarkoitus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32ADE0-59AB-48D3-C10F-50E3FB9E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70" y="1208855"/>
            <a:ext cx="10393682" cy="5504567"/>
          </a:xfrm>
        </p:spPr>
        <p:txBody>
          <a:bodyPr/>
          <a:lstStyle/>
          <a:p>
            <a:r>
              <a:rPr lang="fi-FI" sz="3200" dirty="0"/>
              <a:t>lukion äidinkielen ja kirjallisuuden opetussuunnitelman mukaisten tavoitteiden saavuttamisen arviointi</a:t>
            </a:r>
          </a:p>
          <a:p>
            <a:r>
              <a:rPr lang="fi-FI" sz="3200" dirty="0"/>
              <a:t> kokelaan kypsyyden ja jatko-opintovalmiuksien arviointi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4000" dirty="0">
                <a:latin typeface="+mj-lt"/>
              </a:rPr>
              <a:t>Koe mittaa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fi-FI" sz="3200" dirty="0"/>
              <a:t>lähteiden valinnan sekä tiedon luotettavuuden, pätevyyden ja käytettävyyden arvioinnin taitoja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fi-FI" sz="3200" dirty="0"/>
              <a:t>tiedon rakentamisen, tekstin tavoitteen asettamisen, näkökulman valinnan ja aiheen rajaamisen taitoja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59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5305C3-9940-4541-9DEE-9AE9C3EA6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AC345-EF35-499A-B575-4837FEF46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4" y="841778"/>
            <a:ext cx="3876811" cy="5127565"/>
          </a:xfrm>
          <a:custGeom>
            <a:avLst/>
            <a:gdLst>
              <a:gd name="connsiteX0" fmla="*/ 1941583 w 3876811"/>
              <a:gd name="connsiteY0" fmla="*/ 0 h 5127565"/>
              <a:gd name="connsiteX1" fmla="*/ 2111641 w 3876811"/>
              <a:gd name="connsiteY1" fmla="*/ 149098 h 5127565"/>
              <a:gd name="connsiteX2" fmla="*/ 3370494 w 3876811"/>
              <a:gd name="connsiteY2" fmla="*/ 774450 h 5127565"/>
              <a:gd name="connsiteX3" fmla="*/ 3876811 w 3876811"/>
              <a:gd name="connsiteY3" fmla="*/ 1854685 h 5127565"/>
              <a:gd name="connsiteX4" fmla="*/ 3876810 w 3876811"/>
              <a:gd name="connsiteY4" fmla="*/ 2507216 h 5127565"/>
              <a:gd name="connsiteX5" fmla="*/ 3872563 w 3876811"/>
              <a:gd name="connsiteY5" fmla="*/ 5127565 h 5127565"/>
              <a:gd name="connsiteX6" fmla="*/ 4248 w 3876811"/>
              <a:gd name="connsiteY6" fmla="*/ 5127565 h 5127565"/>
              <a:gd name="connsiteX7" fmla="*/ 0 w 3876811"/>
              <a:gd name="connsiteY7" fmla="*/ 2507216 h 5127565"/>
              <a:gd name="connsiteX8" fmla="*/ 1 w 3876811"/>
              <a:gd name="connsiteY8" fmla="*/ 1854685 h 5127565"/>
              <a:gd name="connsiteX9" fmla="*/ 506320 w 3876811"/>
              <a:gd name="connsiteY9" fmla="*/ 774450 h 5127565"/>
              <a:gd name="connsiteX10" fmla="*/ 1765173 w 3876811"/>
              <a:gd name="connsiteY10" fmla="*/ 149098 h 51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71BDA1-F0B0-41DF-BC28-7DDA5D3CD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7" y="759617"/>
            <a:ext cx="4014345" cy="5291886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777A29-3352-2DE9-4369-D49017F4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531" y="2300991"/>
            <a:ext cx="3117954" cy="2878111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Kokeen rakenne</a:t>
            </a:r>
            <a:endParaRPr lang="fi-FI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BC81599-08E3-CFB0-0551-FECDFF75D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281725"/>
              </p:ext>
            </p:extLst>
          </p:nvPr>
        </p:nvGraphicFramePr>
        <p:xfrm>
          <a:off x="5718748" y="952500"/>
          <a:ext cx="5520752" cy="5006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34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CE1C51-3195-7F2C-5B67-D7B8551C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Kokeet ovat aineistopohjaisia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0DCF65-2633-4DE0-44D0-4BBEF573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Aineistoilla on vahva asema, joten lukeminen ja kirjoittaminen liittyvät niissä toisiinsa.</a:t>
            </a:r>
          </a:p>
          <a:p>
            <a:endParaRPr lang="fi-FI" sz="3200" dirty="0"/>
          </a:p>
          <a:p>
            <a:r>
              <a:rPr lang="fi-FI" sz="3200" dirty="0"/>
              <a:t>Kokeiden nimet kuvaavat tehtävien ja arvioinnin painotusten eroa.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952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713F72-818B-4F0B-9C9E-0E204053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22F51C-2E25-B1C2-4A77-3CEF3A1B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81" y="-22920"/>
            <a:ext cx="10176819" cy="1508760"/>
          </a:xfrm>
        </p:spPr>
        <p:txBody>
          <a:bodyPr anchor="ctr">
            <a:normAutofit/>
          </a:bodyPr>
          <a:lstStyle/>
          <a:p>
            <a:pPr algn="r"/>
            <a:r>
              <a:rPr lang="fi-FI" dirty="0"/>
              <a:t>Aineistot ovat monimuotoisia ja autenttisia</a:t>
            </a:r>
          </a:p>
        </p:txBody>
      </p:sp>
      <p:sp>
        <p:nvSpPr>
          <p:cNvPr id="10" name="Freeform: Shape 17">
            <a:extLst>
              <a:ext uri="{FF2B5EF4-FFF2-40B4-BE49-F238E27FC236}">
                <a16:creationId xmlns:a16="http://schemas.microsoft.com/office/drawing/2014/main" id="{C81CA074-528B-9446-8F9B-B3323E2A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8485" y="1906522"/>
            <a:ext cx="2249810" cy="3044131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 w="254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60542418-803A-3843-BC1B-6611DBBBA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7281" y="1823709"/>
            <a:ext cx="2372219" cy="3209758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22">
            <a:extLst>
              <a:ext uri="{FF2B5EF4-FFF2-40B4-BE49-F238E27FC236}">
                <a16:creationId xmlns:a16="http://schemas.microsoft.com/office/drawing/2014/main" id="{71EAD082-6796-254A-BD64-9755295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563255"/>
            <a:ext cx="1607328" cy="2294745"/>
          </a:xfrm>
          <a:custGeom>
            <a:avLst/>
            <a:gdLst>
              <a:gd name="connsiteX0" fmla="*/ 49162 w 1607328"/>
              <a:gd name="connsiteY0" fmla="*/ 0 h 2294745"/>
              <a:gd name="connsiteX1" fmla="*/ 1607328 w 1607328"/>
              <a:gd name="connsiteY1" fmla="*/ 0 h 2294745"/>
              <a:gd name="connsiteX2" fmla="*/ 1607328 w 1607328"/>
              <a:gd name="connsiteY2" fmla="*/ 2000018 h 2294745"/>
              <a:gd name="connsiteX3" fmla="*/ 1603693 w 1607328"/>
              <a:gd name="connsiteY3" fmla="*/ 2001495 h 2294745"/>
              <a:gd name="connsiteX4" fmla="*/ 1225436 w 1607328"/>
              <a:gd name="connsiteY4" fmla="*/ 2208220 h 2294745"/>
              <a:gd name="connsiteX5" fmla="*/ 1123061 w 1607328"/>
              <a:gd name="connsiteY5" fmla="*/ 2294745 h 2294745"/>
              <a:gd name="connsiteX6" fmla="*/ 1024372 w 1607328"/>
              <a:gd name="connsiteY6" fmla="*/ 2208220 h 2294745"/>
              <a:gd name="connsiteX7" fmla="*/ 293828 w 1607328"/>
              <a:gd name="connsiteY7" fmla="*/ 1845313 h 2294745"/>
              <a:gd name="connsiteX8" fmla="*/ 0 w 1607328"/>
              <a:gd name="connsiteY8" fmla="*/ 1218426 h 2294745"/>
              <a:gd name="connsiteX9" fmla="*/ 0 w 1607328"/>
              <a:gd name="connsiteY9" fmla="*/ 1058531 h 2294745"/>
              <a:gd name="connsiteX10" fmla="*/ 0 w 1607328"/>
              <a:gd name="connsiteY10" fmla="*/ 848826 h 2294745"/>
              <a:gd name="connsiteX11" fmla="*/ 0 w 1607328"/>
              <a:gd name="connsiteY11" fmla="*/ 696534 h 2294745"/>
              <a:gd name="connsiteX12" fmla="*/ 0 w 1607328"/>
              <a:gd name="connsiteY12" fmla="*/ 422824 h 2294745"/>
              <a:gd name="connsiteX13" fmla="*/ 0 w 1607328"/>
              <a:gd name="connsiteY13" fmla="*/ 326933 h 2294745"/>
              <a:gd name="connsiteX14" fmla="*/ 39706 w 1607328"/>
              <a:gd name="connsiteY14" fmla="*/ 23601 h 229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7328" h="2294745">
                <a:moveTo>
                  <a:pt x="49162" y="0"/>
                </a:moveTo>
                <a:lnTo>
                  <a:pt x="1607328" y="0"/>
                </a:lnTo>
                <a:lnTo>
                  <a:pt x="1607328" y="2000018"/>
                </a:lnTo>
                <a:lnTo>
                  <a:pt x="1603693" y="2001495"/>
                </a:lnTo>
                <a:cubicBezTo>
                  <a:pt x="1477906" y="2053369"/>
                  <a:pt x="1347790" y="2113667"/>
                  <a:pt x="1225436" y="2208220"/>
                </a:cubicBezTo>
                <a:lnTo>
                  <a:pt x="1123061" y="2294745"/>
                </a:lnTo>
                <a:lnTo>
                  <a:pt x="1024372" y="2208220"/>
                </a:lnTo>
                <a:cubicBezTo>
                  <a:pt x="779664" y="2019115"/>
                  <a:pt x="503910" y="1967026"/>
                  <a:pt x="293828" y="1845313"/>
                </a:cubicBezTo>
                <a:cubicBezTo>
                  <a:pt x="91820" y="1704061"/>
                  <a:pt x="0" y="1542068"/>
                  <a:pt x="0" y="1218426"/>
                </a:cubicBezTo>
                <a:lnTo>
                  <a:pt x="0" y="1058531"/>
                </a:lnTo>
                <a:lnTo>
                  <a:pt x="0" y="848826"/>
                </a:lnTo>
                <a:lnTo>
                  <a:pt x="0" y="696534"/>
                </a:lnTo>
                <a:lnTo>
                  <a:pt x="0" y="422824"/>
                </a:lnTo>
                <a:lnTo>
                  <a:pt x="0" y="326933"/>
                </a:lnTo>
                <a:cubicBezTo>
                  <a:pt x="0" y="205568"/>
                  <a:pt x="12912" y="106934"/>
                  <a:pt x="39706" y="23601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4">
            <a:extLst>
              <a:ext uri="{FF2B5EF4-FFF2-40B4-BE49-F238E27FC236}">
                <a16:creationId xmlns:a16="http://schemas.microsoft.com/office/drawing/2014/main" id="{2D604126-DEA7-8D4B-86D7-C7F906DC1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91" y="4480441"/>
            <a:ext cx="1664941" cy="2367505"/>
          </a:xfrm>
          <a:custGeom>
            <a:avLst/>
            <a:gdLst>
              <a:gd name="connsiteX0" fmla="*/ 37572 w 1664941"/>
              <a:gd name="connsiteY0" fmla="*/ 0 h 2377558"/>
              <a:gd name="connsiteX1" fmla="*/ 1664941 w 1664941"/>
              <a:gd name="connsiteY1" fmla="*/ 0 h 2377558"/>
              <a:gd name="connsiteX2" fmla="*/ 1664941 w 1664941"/>
              <a:gd name="connsiteY2" fmla="*/ 2079550 h 2377558"/>
              <a:gd name="connsiteX3" fmla="*/ 1590818 w 1664941"/>
              <a:gd name="connsiteY3" fmla="*/ 2111466 h 2377558"/>
              <a:gd name="connsiteX4" fmla="*/ 1292111 w 1664941"/>
              <a:gd name="connsiteY4" fmla="*/ 2286325 h 2377558"/>
              <a:gd name="connsiteX5" fmla="*/ 1184165 w 1664941"/>
              <a:gd name="connsiteY5" fmla="*/ 2377558 h 2377558"/>
              <a:gd name="connsiteX6" fmla="*/ 1080107 w 1664941"/>
              <a:gd name="connsiteY6" fmla="*/ 2286325 h 2377558"/>
              <a:gd name="connsiteX7" fmla="*/ 309815 w 1664941"/>
              <a:gd name="connsiteY7" fmla="*/ 1903673 h 2377558"/>
              <a:gd name="connsiteX8" fmla="*/ 0 w 1664941"/>
              <a:gd name="connsiteY8" fmla="*/ 1242678 h 2377558"/>
              <a:gd name="connsiteX9" fmla="*/ 0 w 1664941"/>
              <a:gd name="connsiteY9" fmla="*/ 1074083 h 2377558"/>
              <a:gd name="connsiteX10" fmla="*/ 0 w 1664941"/>
              <a:gd name="connsiteY10" fmla="*/ 852968 h 2377558"/>
              <a:gd name="connsiteX11" fmla="*/ 0 w 1664941"/>
              <a:gd name="connsiteY11" fmla="*/ 692390 h 2377558"/>
              <a:gd name="connsiteX12" fmla="*/ 0 w 1664941"/>
              <a:gd name="connsiteY12" fmla="*/ 403788 h 2377558"/>
              <a:gd name="connsiteX13" fmla="*/ 0 w 1664941"/>
              <a:gd name="connsiteY13" fmla="*/ 302680 h 2377558"/>
              <a:gd name="connsiteX14" fmla="*/ 18456 w 1664941"/>
              <a:gd name="connsiteY14" fmla="*/ 76379 h 2377558"/>
              <a:gd name="connsiteX0" fmla="*/ 37572 w 1664941"/>
              <a:gd name="connsiteY0" fmla="*/ 0 h 2377558"/>
              <a:gd name="connsiteX1" fmla="*/ 1664941 w 1664941"/>
              <a:gd name="connsiteY1" fmla="*/ 0 h 2377558"/>
              <a:gd name="connsiteX2" fmla="*/ 1664941 w 1664941"/>
              <a:gd name="connsiteY2" fmla="*/ 2079550 h 2377558"/>
              <a:gd name="connsiteX3" fmla="*/ 1590818 w 1664941"/>
              <a:gd name="connsiteY3" fmla="*/ 2111466 h 2377558"/>
              <a:gd name="connsiteX4" fmla="*/ 1292111 w 1664941"/>
              <a:gd name="connsiteY4" fmla="*/ 2286325 h 2377558"/>
              <a:gd name="connsiteX5" fmla="*/ 1184165 w 1664941"/>
              <a:gd name="connsiteY5" fmla="*/ 2377558 h 2377558"/>
              <a:gd name="connsiteX6" fmla="*/ 1080107 w 1664941"/>
              <a:gd name="connsiteY6" fmla="*/ 2286325 h 2377558"/>
              <a:gd name="connsiteX7" fmla="*/ 309815 w 1664941"/>
              <a:gd name="connsiteY7" fmla="*/ 1903673 h 2377558"/>
              <a:gd name="connsiteX8" fmla="*/ 0 w 1664941"/>
              <a:gd name="connsiteY8" fmla="*/ 1242678 h 2377558"/>
              <a:gd name="connsiteX9" fmla="*/ 0 w 1664941"/>
              <a:gd name="connsiteY9" fmla="*/ 1074083 h 2377558"/>
              <a:gd name="connsiteX10" fmla="*/ 0 w 1664941"/>
              <a:gd name="connsiteY10" fmla="*/ 852968 h 2377558"/>
              <a:gd name="connsiteX11" fmla="*/ 0 w 1664941"/>
              <a:gd name="connsiteY11" fmla="*/ 692390 h 2377558"/>
              <a:gd name="connsiteX12" fmla="*/ 0 w 1664941"/>
              <a:gd name="connsiteY12" fmla="*/ 403788 h 2377558"/>
              <a:gd name="connsiteX13" fmla="*/ 0 w 1664941"/>
              <a:gd name="connsiteY13" fmla="*/ 302680 h 2377558"/>
              <a:gd name="connsiteX14" fmla="*/ 18456 w 1664941"/>
              <a:gd name="connsiteY14" fmla="*/ 76379 h 2377558"/>
              <a:gd name="connsiteX15" fmla="*/ 129012 w 1664941"/>
              <a:gd name="connsiteY15" fmla="*/ 91440 h 2377558"/>
              <a:gd name="connsiteX0" fmla="*/ 1664941 w 1664941"/>
              <a:gd name="connsiteY0" fmla="*/ 0 h 2377558"/>
              <a:gd name="connsiteX1" fmla="*/ 1664941 w 1664941"/>
              <a:gd name="connsiteY1" fmla="*/ 2079550 h 2377558"/>
              <a:gd name="connsiteX2" fmla="*/ 1590818 w 1664941"/>
              <a:gd name="connsiteY2" fmla="*/ 2111466 h 2377558"/>
              <a:gd name="connsiteX3" fmla="*/ 1292111 w 1664941"/>
              <a:gd name="connsiteY3" fmla="*/ 2286325 h 2377558"/>
              <a:gd name="connsiteX4" fmla="*/ 1184165 w 1664941"/>
              <a:gd name="connsiteY4" fmla="*/ 2377558 h 2377558"/>
              <a:gd name="connsiteX5" fmla="*/ 1080107 w 1664941"/>
              <a:gd name="connsiteY5" fmla="*/ 2286325 h 2377558"/>
              <a:gd name="connsiteX6" fmla="*/ 309815 w 1664941"/>
              <a:gd name="connsiteY6" fmla="*/ 1903673 h 2377558"/>
              <a:gd name="connsiteX7" fmla="*/ 0 w 1664941"/>
              <a:gd name="connsiteY7" fmla="*/ 1242678 h 2377558"/>
              <a:gd name="connsiteX8" fmla="*/ 0 w 1664941"/>
              <a:gd name="connsiteY8" fmla="*/ 1074083 h 2377558"/>
              <a:gd name="connsiteX9" fmla="*/ 0 w 1664941"/>
              <a:gd name="connsiteY9" fmla="*/ 852968 h 2377558"/>
              <a:gd name="connsiteX10" fmla="*/ 0 w 1664941"/>
              <a:gd name="connsiteY10" fmla="*/ 692390 h 2377558"/>
              <a:gd name="connsiteX11" fmla="*/ 0 w 1664941"/>
              <a:gd name="connsiteY11" fmla="*/ 403788 h 2377558"/>
              <a:gd name="connsiteX12" fmla="*/ 0 w 1664941"/>
              <a:gd name="connsiteY12" fmla="*/ 302680 h 2377558"/>
              <a:gd name="connsiteX13" fmla="*/ 18456 w 1664941"/>
              <a:gd name="connsiteY13" fmla="*/ 76379 h 2377558"/>
              <a:gd name="connsiteX14" fmla="*/ 129012 w 1664941"/>
              <a:gd name="connsiteY14" fmla="*/ 91440 h 2377558"/>
              <a:gd name="connsiteX0" fmla="*/ 1664941 w 1664941"/>
              <a:gd name="connsiteY0" fmla="*/ 0 h 2377558"/>
              <a:gd name="connsiteX1" fmla="*/ 1664941 w 1664941"/>
              <a:gd name="connsiteY1" fmla="*/ 2079550 h 2377558"/>
              <a:gd name="connsiteX2" fmla="*/ 1590818 w 1664941"/>
              <a:gd name="connsiteY2" fmla="*/ 2111466 h 2377558"/>
              <a:gd name="connsiteX3" fmla="*/ 1292111 w 1664941"/>
              <a:gd name="connsiteY3" fmla="*/ 2286325 h 2377558"/>
              <a:gd name="connsiteX4" fmla="*/ 1184165 w 1664941"/>
              <a:gd name="connsiteY4" fmla="*/ 2377558 h 2377558"/>
              <a:gd name="connsiteX5" fmla="*/ 1080107 w 1664941"/>
              <a:gd name="connsiteY5" fmla="*/ 2286325 h 2377558"/>
              <a:gd name="connsiteX6" fmla="*/ 309815 w 1664941"/>
              <a:gd name="connsiteY6" fmla="*/ 1903673 h 2377558"/>
              <a:gd name="connsiteX7" fmla="*/ 0 w 1664941"/>
              <a:gd name="connsiteY7" fmla="*/ 1242678 h 2377558"/>
              <a:gd name="connsiteX8" fmla="*/ 0 w 1664941"/>
              <a:gd name="connsiteY8" fmla="*/ 1074083 h 2377558"/>
              <a:gd name="connsiteX9" fmla="*/ 0 w 1664941"/>
              <a:gd name="connsiteY9" fmla="*/ 852968 h 2377558"/>
              <a:gd name="connsiteX10" fmla="*/ 0 w 1664941"/>
              <a:gd name="connsiteY10" fmla="*/ 692390 h 2377558"/>
              <a:gd name="connsiteX11" fmla="*/ 0 w 1664941"/>
              <a:gd name="connsiteY11" fmla="*/ 403788 h 2377558"/>
              <a:gd name="connsiteX12" fmla="*/ 0 w 1664941"/>
              <a:gd name="connsiteY12" fmla="*/ 302680 h 2377558"/>
              <a:gd name="connsiteX13" fmla="*/ 18456 w 1664941"/>
              <a:gd name="connsiteY13" fmla="*/ 76379 h 2377558"/>
              <a:gd name="connsiteX14" fmla="*/ 33263 w 1664941"/>
              <a:gd name="connsiteY14" fmla="*/ 10053 h 2377558"/>
              <a:gd name="connsiteX0" fmla="*/ 1664941 w 1664941"/>
              <a:gd name="connsiteY0" fmla="*/ 0 h 2377558"/>
              <a:gd name="connsiteX1" fmla="*/ 1664941 w 1664941"/>
              <a:gd name="connsiteY1" fmla="*/ 2079550 h 2377558"/>
              <a:gd name="connsiteX2" fmla="*/ 1590818 w 1664941"/>
              <a:gd name="connsiteY2" fmla="*/ 2111466 h 2377558"/>
              <a:gd name="connsiteX3" fmla="*/ 1292111 w 1664941"/>
              <a:gd name="connsiteY3" fmla="*/ 2286325 h 2377558"/>
              <a:gd name="connsiteX4" fmla="*/ 1184165 w 1664941"/>
              <a:gd name="connsiteY4" fmla="*/ 2377558 h 2377558"/>
              <a:gd name="connsiteX5" fmla="*/ 1080107 w 1664941"/>
              <a:gd name="connsiteY5" fmla="*/ 2286325 h 2377558"/>
              <a:gd name="connsiteX6" fmla="*/ 309815 w 1664941"/>
              <a:gd name="connsiteY6" fmla="*/ 1903673 h 2377558"/>
              <a:gd name="connsiteX7" fmla="*/ 0 w 1664941"/>
              <a:gd name="connsiteY7" fmla="*/ 1242678 h 2377558"/>
              <a:gd name="connsiteX8" fmla="*/ 0 w 1664941"/>
              <a:gd name="connsiteY8" fmla="*/ 1074083 h 2377558"/>
              <a:gd name="connsiteX9" fmla="*/ 0 w 1664941"/>
              <a:gd name="connsiteY9" fmla="*/ 852968 h 2377558"/>
              <a:gd name="connsiteX10" fmla="*/ 0 w 1664941"/>
              <a:gd name="connsiteY10" fmla="*/ 692390 h 2377558"/>
              <a:gd name="connsiteX11" fmla="*/ 0 w 1664941"/>
              <a:gd name="connsiteY11" fmla="*/ 302680 h 2377558"/>
              <a:gd name="connsiteX12" fmla="*/ 18456 w 1664941"/>
              <a:gd name="connsiteY12" fmla="*/ 76379 h 2377558"/>
              <a:gd name="connsiteX13" fmla="*/ 33263 w 1664941"/>
              <a:gd name="connsiteY13" fmla="*/ 10053 h 2377558"/>
              <a:gd name="connsiteX0" fmla="*/ 1664941 w 1664941"/>
              <a:gd name="connsiteY0" fmla="*/ 0 h 2377558"/>
              <a:gd name="connsiteX1" fmla="*/ 1664941 w 1664941"/>
              <a:gd name="connsiteY1" fmla="*/ 2079550 h 2377558"/>
              <a:gd name="connsiteX2" fmla="*/ 1590818 w 1664941"/>
              <a:gd name="connsiteY2" fmla="*/ 2111466 h 2377558"/>
              <a:gd name="connsiteX3" fmla="*/ 1292111 w 1664941"/>
              <a:gd name="connsiteY3" fmla="*/ 2286325 h 2377558"/>
              <a:gd name="connsiteX4" fmla="*/ 1184165 w 1664941"/>
              <a:gd name="connsiteY4" fmla="*/ 2377558 h 2377558"/>
              <a:gd name="connsiteX5" fmla="*/ 1080107 w 1664941"/>
              <a:gd name="connsiteY5" fmla="*/ 2286325 h 2377558"/>
              <a:gd name="connsiteX6" fmla="*/ 309815 w 1664941"/>
              <a:gd name="connsiteY6" fmla="*/ 1903673 h 2377558"/>
              <a:gd name="connsiteX7" fmla="*/ 0 w 1664941"/>
              <a:gd name="connsiteY7" fmla="*/ 1242678 h 2377558"/>
              <a:gd name="connsiteX8" fmla="*/ 0 w 1664941"/>
              <a:gd name="connsiteY8" fmla="*/ 1074083 h 2377558"/>
              <a:gd name="connsiteX9" fmla="*/ 0 w 1664941"/>
              <a:gd name="connsiteY9" fmla="*/ 852968 h 2377558"/>
              <a:gd name="connsiteX10" fmla="*/ 0 w 1664941"/>
              <a:gd name="connsiteY10" fmla="*/ 302680 h 2377558"/>
              <a:gd name="connsiteX11" fmla="*/ 18456 w 1664941"/>
              <a:gd name="connsiteY11" fmla="*/ 76379 h 2377558"/>
              <a:gd name="connsiteX12" fmla="*/ 33263 w 1664941"/>
              <a:gd name="connsiteY12" fmla="*/ 10053 h 2377558"/>
              <a:gd name="connsiteX0" fmla="*/ 1664941 w 1664941"/>
              <a:gd name="connsiteY0" fmla="*/ 0 h 2377558"/>
              <a:gd name="connsiteX1" fmla="*/ 1664941 w 1664941"/>
              <a:gd name="connsiteY1" fmla="*/ 2079550 h 2377558"/>
              <a:gd name="connsiteX2" fmla="*/ 1590818 w 1664941"/>
              <a:gd name="connsiteY2" fmla="*/ 2111466 h 2377558"/>
              <a:gd name="connsiteX3" fmla="*/ 1292111 w 1664941"/>
              <a:gd name="connsiteY3" fmla="*/ 2286325 h 2377558"/>
              <a:gd name="connsiteX4" fmla="*/ 1184165 w 1664941"/>
              <a:gd name="connsiteY4" fmla="*/ 2377558 h 2377558"/>
              <a:gd name="connsiteX5" fmla="*/ 1080107 w 1664941"/>
              <a:gd name="connsiteY5" fmla="*/ 2286325 h 2377558"/>
              <a:gd name="connsiteX6" fmla="*/ 309815 w 1664941"/>
              <a:gd name="connsiteY6" fmla="*/ 1903673 h 2377558"/>
              <a:gd name="connsiteX7" fmla="*/ 0 w 1664941"/>
              <a:gd name="connsiteY7" fmla="*/ 1242678 h 2377558"/>
              <a:gd name="connsiteX8" fmla="*/ 0 w 1664941"/>
              <a:gd name="connsiteY8" fmla="*/ 1074083 h 2377558"/>
              <a:gd name="connsiteX9" fmla="*/ 0 w 1664941"/>
              <a:gd name="connsiteY9" fmla="*/ 302680 h 2377558"/>
              <a:gd name="connsiteX10" fmla="*/ 18456 w 1664941"/>
              <a:gd name="connsiteY10" fmla="*/ 76379 h 2377558"/>
              <a:gd name="connsiteX11" fmla="*/ 33263 w 1664941"/>
              <a:gd name="connsiteY11" fmla="*/ 10053 h 2377558"/>
              <a:gd name="connsiteX0" fmla="*/ 1664941 w 1664941"/>
              <a:gd name="connsiteY0" fmla="*/ 0 h 2377558"/>
              <a:gd name="connsiteX1" fmla="*/ 1664941 w 1664941"/>
              <a:gd name="connsiteY1" fmla="*/ 2079550 h 2377558"/>
              <a:gd name="connsiteX2" fmla="*/ 1590818 w 1664941"/>
              <a:gd name="connsiteY2" fmla="*/ 2111466 h 2377558"/>
              <a:gd name="connsiteX3" fmla="*/ 1292111 w 1664941"/>
              <a:gd name="connsiteY3" fmla="*/ 2286325 h 2377558"/>
              <a:gd name="connsiteX4" fmla="*/ 1184165 w 1664941"/>
              <a:gd name="connsiteY4" fmla="*/ 2377558 h 2377558"/>
              <a:gd name="connsiteX5" fmla="*/ 1080107 w 1664941"/>
              <a:gd name="connsiteY5" fmla="*/ 2286325 h 2377558"/>
              <a:gd name="connsiteX6" fmla="*/ 309815 w 1664941"/>
              <a:gd name="connsiteY6" fmla="*/ 1903673 h 2377558"/>
              <a:gd name="connsiteX7" fmla="*/ 0 w 1664941"/>
              <a:gd name="connsiteY7" fmla="*/ 1242678 h 2377558"/>
              <a:gd name="connsiteX8" fmla="*/ 0 w 1664941"/>
              <a:gd name="connsiteY8" fmla="*/ 302680 h 2377558"/>
              <a:gd name="connsiteX9" fmla="*/ 18456 w 1664941"/>
              <a:gd name="connsiteY9" fmla="*/ 76379 h 2377558"/>
              <a:gd name="connsiteX10" fmla="*/ 33263 w 1664941"/>
              <a:gd name="connsiteY10" fmla="*/ 10053 h 2377558"/>
              <a:gd name="connsiteX0" fmla="*/ 1664941 w 1664941"/>
              <a:gd name="connsiteY0" fmla="*/ 2069497 h 2367505"/>
              <a:gd name="connsiteX1" fmla="*/ 1590818 w 1664941"/>
              <a:gd name="connsiteY1" fmla="*/ 2101413 h 2367505"/>
              <a:gd name="connsiteX2" fmla="*/ 1292111 w 1664941"/>
              <a:gd name="connsiteY2" fmla="*/ 2276272 h 2367505"/>
              <a:gd name="connsiteX3" fmla="*/ 1184165 w 1664941"/>
              <a:gd name="connsiteY3" fmla="*/ 2367505 h 2367505"/>
              <a:gd name="connsiteX4" fmla="*/ 1080107 w 1664941"/>
              <a:gd name="connsiteY4" fmla="*/ 2276272 h 2367505"/>
              <a:gd name="connsiteX5" fmla="*/ 309815 w 1664941"/>
              <a:gd name="connsiteY5" fmla="*/ 1893620 h 2367505"/>
              <a:gd name="connsiteX6" fmla="*/ 0 w 1664941"/>
              <a:gd name="connsiteY6" fmla="*/ 1232625 h 2367505"/>
              <a:gd name="connsiteX7" fmla="*/ 0 w 1664941"/>
              <a:gd name="connsiteY7" fmla="*/ 292627 h 2367505"/>
              <a:gd name="connsiteX8" fmla="*/ 18456 w 1664941"/>
              <a:gd name="connsiteY8" fmla="*/ 66326 h 2367505"/>
              <a:gd name="connsiteX9" fmla="*/ 33263 w 1664941"/>
              <a:gd name="connsiteY9" fmla="*/ 0 h 236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4941" h="2367505">
                <a:moveTo>
                  <a:pt x="1664941" y="2069497"/>
                </a:moveTo>
                <a:lnTo>
                  <a:pt x="1590818" y="2101413"/>
                </a:lnTo>
                <a:cubicBezTo>
                  <a:pt x="1490231" y="2147043"/>
                  <a:pt x="1388869" y="2201499"/>
                  <a:pt x="1292111" y="2276272"/>
                </a:cubicBezTo>
                <a:lnTo>
                  <a:pt x="1184165" y="2367505"/>
                </a:lnTo>
                <a:lnTo>
                  <a:pt x="1080107" y="2276272"/>
                </a:lnTo>
                <a:cubicBezTo>
                  <a:pt x="822085" y="2076879"/>
                  <a:pt x="531327" y="2021956"/>
                  <a:pt x="309815" y="1893620"/>
                </a:cubicBezTo>
                <a:cubicBezTo>
                  <a:pt x="96816" y="1744683"/>
                  <a:pt x="0" y="1573876"/>
                  <a:pt x="0" y="1232625"/>
                </a:cubicBezTo>
                <a:lnTo>
                  <a:pt x="0" y="292627"/>
                </a:lnTo>
                <a:cubicBezTo>
                  <a:pt x="0" y="207315"/>
                  <a:pt x="6051" y="132655"/>
                  <a:pt x="18456" y="66326"/>
                </a:cubicBezTo>
                <a:cubicBezTo>
                  <a:pt x="24828" y="40866"/>
                  <a:pt x="33263" y="0"/>
                  <a:pt x="33263" y="0"/>
                </a:cubicBezTo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6">
            <a:extLst>
              <a:ext uri="{FF2B5EF4-FFF2-40B4-BE49-F238E27FC236}">
                <a16:creationId xmlns:a16="http://schemas.microsoft.com/office/drawing/2014/main" id="{337C5661-0EE2-DA40-9054-F1F7BEB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857647" y="4563255"/>
            <a:ext cx="2249810" cy="2294745"/>
          </a:xfrm>
          <a:custGeom>
            <a:avLst/>
            <a:gdLst>
              <a:gd name="connsiteX0" fmla="*/ 49162 w 2249810"/>
              <a:gd name="connsiteY0" fmla="*/ 0 h 2294745"/>
              <a:gd name="connsiteX1" fmla="*/ 2200648 w 2249810"/>
              <a:gd name="connsiteY1" fmla="*/ 0 h 2294745"/>
              <a:gd name="connsiteX2" fmla="*/ 2210105 w 2249810"/>
              <a:gd name="connsiteY2" fmla="*/ 23601 h 2294745"/>
              <a:gd name="connsiteX3" fmla="*/ 2249810 w 2249810"/>
              <a:gd name="connsiteY3" fmla="*/ 326933 h 2294745"/>
              <a:gd name="connsiteX4" fmla="*/ 2249810 w 2249810"/>
              <a:gd name="connsiteY4" fmla="*/ 422824 h 2294745"/>
              <a:gd name="connsiteX5" fmla="*/ 2249810 w 2249810"/>
              <a:gd name="connsiteY5" fmla="*/ 696534 h 2294745"/>
              <a:gd name="connsiteX6" fmla="*/ 2249810 w 2249810"/>
              <a:gd name="connsiteY6" fmla="*/ 848826 h 2294745"/>
              <a:gd name="connsiteX7" fmla="*/ 2249810 w 2249810"/>
              <a:gd name="connsiteY7" fmla="*/ 1058531 h 2294745"/>
              <a:gd name="connsiteX8" fmla="*/ 2249810 w 2249810"/>
              <a:gd name="connsiteY8" fmla="*/ 1218426 h 2294745"/>
              <a:gd name="connsiteX9" fmla="*/ 1955981 w 2249810"/>
              <a:gd name="connsiteY9" fmla="*/ 1845313 h 2294745"/>
              <a:gd name="connsiteX10" fmla="*/ 1225437 w 2249810"/>
              <a:gd name="connsiteY10" fmla="*/ 2208220 h 2294745"/>
              <a:gd name="connsiteX11" fmla="*/ 1123061 w 2249810"/>
              <a:gd name="connsiteY11" fmla="*/ 2294745 h 2294745"/>
              <a:gd name="connsiteX12" fmla="*/ 1024372 w 2249810"/>
              <a:gd name="connsiteY12" fmla="*/ 2208220 h 2294745"/>
              <a:gd name="connsiteX13" fmla="*/ 293829 w 2249810"/>
              <a:gd name="connsiteY13" fmla="*/ 1845313 h 2294745"/>
              <a:gd name="connsiteX14" fmla="*/ 0 w 2249810"/>
              <a:gd name="connsiteY14" fmla="*/ 1218426 h 2294745"/>
              <a:gd name="connsiteX15" fmla="*/ 0 w 2249810"/>
              <a:gd name="connsiteY15" fmla="*/ 1058531 h 2294745"/>
              <a:gd name="connsiteX16" fmla="*/ 0 w 2249810"/>
              <a:gd name="connsiteY16" fmla="*/ 848826 h 2294745"/>
              <a:gd name="connsiteX17" fmla="*/ 0 w 2249810"/>
              <a:gd name="connsiteY17" fmla="*/ 696534 h 2294745"/>
              <a:gd name="connsiteX18" fmla="*/ 0 w 2249810"/>
              <a:gd name="connsiteY18" fmla="*/ 422824 h 2294745"/>
              <a:gd name="connsiteX19" fmla="*/ 0 w 2249810"/>
              <a:gd name="connsiteY19" fmla="*/ 326933 h 2294745"/>
              <a:gd name="connsiteX20" fmla="*/ 39706 w 2249810"/>
              <a:gd name="connsiteY20" fmla="*/ 23601 h 229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9810" h="2294745">
                <a:moveTo>
                  <a:pt x="49162" y="0"/>
                </a:moveTo>
                <a:lnTo>
                  <a:pt x="2200648" y="0"/>
                </a:lnTo>
                <a:lnTo>
                  <a:pt x="2210105" y="23601"/>
                </a:lnTo>
                <a:cubicBezTo>
                  <a:pt x="2236898" y="106934"/>
                  <a:pt x="2249810" y="205568"/>
                  <a:pt x="2249810" y="326933"/>
                </a:cubicBezTo>
                <a:lnTo>
                  <a:pt x="2249810" y="422824"/>
                </a:lnTo>
                <a:lnTo>
                  <a:pt x="2249810" y="696534"/>
                </a:lnTo>
                <a:lnTo>
                  <a:pt x="2249810" y="848826"/>
                </a:lnTo>
                <a:lnTo>
                  <a:pt x="2249810" y="1058531"/>
                </a:lnTo>
                <a:lnTo>
                  <a:pt x="2249810" y="1218426"/>
                </a:lnTo>
                <a:cubicBezTo>
                  <a:pt x="2249810" y="1542068"/>
                  <a:pt x="2157989" y="1704061"/>
                  <a:pt x="1955981" y="1845313"/>
                </a:cubicBezTo>
                <a:cubicBezTo>
                  <a:pt x="1745898" y="1967026"/>
                  <a:pt x="1470144" y="2019115"/>
                  <a:pt x="1225437" y="2208220"/>
                </a:cubicBezTo>
                <a:lnTo>
                  <a:pt x="1123061" y="2294745"/>
                </a:lnTo>
                <a:lnTo>
                  <a:pt x="1024372" y="2208220"/>
                </a:lnTo>
                <a:cubicBezTo>
                  <a:pt x="779664" y="2019115"/>
                  <a:pt x="503910" y="1967026"/>
                  <a:pt x="293829" y="1845313"/>
                </a:cubicBezTo>
                <a:cubicBezTo>
                  <a:pt x="91821" y="1704061"/>
                  <a:pt x="0" y="1542068"/>
                  <a:pt x="0" y="1218426"/>
                </a:cubicBezTo>
                <a:lnTo>
                  <a:pt x="0" y="1058531"/>
                </a:lnTo>
                <a:lnTo>
                  <a:pt x="0" y="848826"/>
                </a:lnTo>
                <a:lnTo>
                  <a:pt x="0" y="696534"/>
                </a:lnTo>
                <a:lnTo>
                  <a:pt x="0" y="422824"/>
                </a:lnTo>
                <a:lnTo>
                  <a:pt x="0" y="326933"/>
                </a:lnTo>
                <a:cubicBezTo>
                  <a:pt x="0" y="205568"/>
                  <a:pt x="12913" y="106934"/>
                  <a:pt x="39706" y="23601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20">
            <a:extLst>
              <a:ext uri="{FF2B5EF4-FFF2-40B4-BE49-F238E27FC236}">
                <a16:creationId xmlns:a16="http://schemas.microsoft.com/office/drawing/2014/main" id="{5DE2FFCE-6D51-4244-A3F8-A804519F3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96442" y="4480442"/>
            <a:ext cx="2372219" cy="2377558"/>
          </a:xfrm>
          <a:custGeom>
            <a:avLst/>
            <a:gdLst>
              <a:gd name="connsiteX0" fmla="*/ 37572 w 2372219"/>
              <a:gd name="connsiteY0" fmla="*/ 0 h 2377558"/>
              <a:gd name="connsiteX1" fmla="*/ 2334647 w 2372219"/>
              <a:gd name="connsiteY1" fmla="*/ 0 h 2377558"/>
              <a:gd name="connsiteX2" fmla="*/ 2353763 w 2372219"/>
              <a:gd name="connsiteY2" fmla="*/ 76379 h 2377558"/>
              <a:gd name="connsiteX3" fmla="*/ 2372219 w 2372219"/>
              <a:gd name="connsiteY3" fmla="*/ 302680 h 2377558"/>
              <a:gd name="connsiteX4" fmla="*/ 2372219 w 2372219"/>
              <a:gd name="connsiteY4" fmla="*/ 403788 h 2377558"/>
              <a:gd name="connsiteX5" fmla="*/ 2372219 w 2372219"/>
              <a:gd name="connsiteY5" fmla="*/ 692390 h 2377558"/>
              <a:gd name="connsiteX6" fmla="*/ 2372219 w 2372219"/>
              <a:gd name="connsiteY6" fmla="*/ 852968 h 2377558"/>
              <a:gd name="connsiteX7" fmla="*/ 2372219 w 2372219"/>
              <a:gd name="connsiteY7" fmla="*/ 1074083 h 2377558"/>
              <a:gd name="connsiteX8" fmla="*/ 2372219 w 2372219"/>
              <a:gd name="connsiteY8" fmla="*/ 1242678 h 2377558"/>
              <a:gd name="connsiteX9" fmla="*/ 2062403 w 2372219"/>
              <a:gd name="connsiteY9" fmla="*/ 1903673 h 2377558"/>
              <a:gd name="connsiteX10" fmla="*/ 1292111 w 2372219"/>
              <a:gd name="connsiteY10" fmla="*/ 2286325 h 2377558"/>
              <a:gd name="connsiteX11" fmla="*/ 1184165 w 2372219"/>
              <a:gd name="connsiteY11" fmla="*/ 2377558 h 2377558"/>
              <a:gd name="connsiteX12" fmla="*/ 1080107 w 2372219"/>
              <a:gd name="connsiteY12" fmla="*/ 2286325 h 2377558"/>
              <a:gd name="connsiteX13" fmla="*/ 309816 w 2372219"/>
              <a:gd name="connsiteY13" fmla="*/ 1903673 h 2377558"/>
              <a:gd name="connsiteX14" fmla="*/ 0 w 2372219"/>
              <a:gd name="connsiteY14" fmla="*/ 1242678 h 2377558"/>
              <a:gd name="connsiteX15" fmla="*/ 0 w 2372219"/>
              <a:gd name="connsiteY15" fmla="*/ 1074083 h 2377558"/>
              <a:gd name="connsiteX16" fmla="*/ 0 w 2372219"/>
              <a:gd name="connsiteY16" fmla="*/ 852968 h 2377558"/>
              <a:gd name="connsiteX17" fmla="*/ 0 w 2372219"/>
              <a:gd name="connsiteY17" fmla="*/ 692390 h 2377558"/>
              <a:gd name="connsiteX18" fmla="*/ 0 w 2372219"/>
              <a:gd name="connsiteY18" fmla="*/ 403788 h 2377558"/>
              <a:gd name="connsiteX19" fmla="*/ 0 w 2372219"/>
              <a:gd name="connsiteY19" fmla="*/ 302680 h 2377558"/>
              <a:gd name="connsiteX20" fmla="*/ 18456 w 2372219"/>
              <a:gd name="connsiteY20" fmla="*/ 76379 h 2377558"/>
              <a:gd name="connsiteX0" fmla="*/ 2334647 w 2426087"/>
              <a:gd name="connsiteY0" fmla="*/ 0 h 2377558"/>
              <a:gd name="connsiteX1" fmla="*/ 2353763 w 2426087"/>
              <a:gd name="connsiteY1" fmla="*/ 76379 h 2377558"/>
              <a:gd name="connsiteX2" fmla="*/ 2372219 w 2426087"/>
              <a:gd name="connsiteY2" fmla="*/ 302680 h 2377558"/>
              <a:gd name="connsiteX3" fmla="*/ 2372219 w 2426087"/>
              <a:gd name="connsiteY3" fmla="*/ 403788 h 2377558"/>
              <a:gd name="connsiteX4" fmla="*/ 2372219 w 2426087"/>
              <a:gd name="connsiteY4" fmla="*/ 692390 h 2377558"/>
              <a:gd name="connsiteX5" fmla="*/ 2372219 w 2426087"/>
              <a:gd name="connsiteY5" fmla="*/ 852968 h 2377558"/>
              <a:gd name="connsiteX6" fmla="*/ 2372219 w 2426087"/>
              <a:gd name="connsiteY6" fmla="*/ 1074083 h 2377558"/>
              <a:gd name="connsiteX7" fmla="*/ 2372219 w 2426087"/>
              <a:gd name="connsiteY7" fmla="*/ 1242678 h 2377558"/>
              <a:gd name="connsiteX8" fmla="*/ 2062403 w 2426087"/>
              <a:gd name="connsiteY8" fmla="*/ 1903673 h 2377558"/>
              <a:gd name="connsiteX9" fmla="*/ 1292111 w 2426087"/>
              <a:gd name="connsiteY9" fmla="*/ 2286325 h 2377558"/>
              <a:gd name="connsiteX10" fmla="*/ 1184165 w 2426087"/>
              <a:gd name="connsiteY10" fmla="*/ 2377558 h 2377558"/>
              <a:gd name="connsiteX11" fmla="*/ 1080107 w 2426087"/>
              <a:gd name="connsiteY11" fmla="*/ 2286325 h 2377558"/>
              <a:gd name="connsiteX12" fmla="*/ 309816 w 2426087"/>
              <a:gd name="connsiteY12" fmla="*/ 1903673 h 2377558"/>
              <a:gd name="connsiteX13" fmla="*/ 0 w 2426087"/>
              <a:gd name="connsiteY13" fmla="*/ 1242678 h 2377558"/>
              <a:gd name="connsiteX14" fmla="*/ 0 w 2426087"/>
              <a:gd name="connsiteY14" fmla="*/ 1074083 h 2377558"/>
              <a:gd name="connsiteX15" fmla="*/ 0 w 2426087"/>
              <a:gd name="connsiteY15" fmla="*/ 852968 h 2377558"/>
              <a:gd name="connsiteX16" fmla="*/ 0 w 2426087"/>
              <a:gd name="connsiteY16" fmla="*/ 692390 h 2377558"/>
              <a:gd name="connsiteX17" fmla="*/ 0 w 2426087"/>
              <a:gd name="connsiteY17" fmla="*/ 403788 h 2377558"/>
              <a:gd name="connsiteX18" fmla="*/ 0 w 2426087"/>
              <a:gd name="connsiteY18" fmla="*/ 302680 h 2377558"/>
              <a:gd name="connsiteX19" fmla="*/ 18456 w 2426087"/>
              <a:gd name="connsiteY19" fmla="*/ 76379 h 2377558"/>
              <a:gd name="connsiteX20" fmla="*/ 37572 w 2426087"/>
              <a:gd name="connsiteY20" fmla="*/ 0 h 2377558"/>
              <a:gd name="connsiteX21" fmla="*/ 2426087 w 2426087"/>
              <a:gd name="connsiteY21" fmla="*/ 9144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692390 h 2377558"/>
              <a:gd name="connsiteX5" fmla="*/ 2372219 w 2372219"/>
              <a:gd name="connsiteY5" fmla="*/ 852968 h 2377558"/>
              <a:gd name="connsiteX6" fmla="*/ 2372219 w 2372219"/>
              <a:gd name="connsiteY6" fmla="*/ 1074083 h 2377558"/>
              <a:gd name="connsiteX7" fmla="*/ 2372219 w 2372219"/>
              <a:gd name="connsiteY7" fmla="*/ 1242678 h 2377558"/>
              <a:gd name="connsiteX8" fmla="*/ 2062403 w 2372219"/>
              <a:gd name="connsiteY8" fmla="*/ 1903673 h 2377558"/>
              <a:gd name="connsiteX9" fmla="*/ 1292111 w 2372219"/>
              <a:gd name="connsiteY9" fmla="*/ 2286325 h 2377558"/>
              <a:gd name="connsiteX10" fmla="*/ 1184165 w 2372219"/>
              <a:gd name="connsiteY10" fmla="*/ 2377558 h 2377558"/>
              <a:gd name="connsiteX11" fmla="*/ 1080107 w 2372219"/>
              <a:gd name="connsiteY11" fmla="*/ 2286325 h 2377558"/>
              <a:gd name="connsiteX12" fmla="*/ 309816 w 2372219"/>
              <a:gd name="connsiteY12" fmla="*/ 1903673 h 2377558"/>
              <a:gd name="connsiteX13" fmla="*/ 0 w 2372219"/>
              <a:gd name="connsiteY13" fmla="*/ 1242678 h 2377558"/>
              <a:gd name="connsiteX14" fmla="*/ 0 w 2372219"/>
              <a:gd name="connsiteY14" fmla="*/ 1074083 h 2377558"/>
              <a:gd name="connsiteX15" fmla="*/ 0 w 2372219"/>
              <a:gd name="connsiteY15" fmla="*/ 852968 h 2377558"/>
              <a:gd name="connsiteX16" fmla="*/ 0 w 2372219"/>
              <a:gd name="connsiteY16" fmla="*/ 692390 h 2377558"/>
              <a:gd name="connsiteX17" fmla="*/ 0 w 2372219"/>
              <a:gd name="connsiteY17" fmla="*/ 403788 h 2377558"/>
              <a:gd name="connsiteX18" fmla="*/ 0 w 2372219"/>
              <a:gd name="connsiteY18" fmla="*/ 302680 h 2377558"/>
              <a:gd name="connsiteX19" fmla="*/ 18456 w 2372219"/>
              <a:gd name="connsiteY19" fmla="*/ 76379 h 2377558"/>
              <a:gd name="connsiteX20" fmla="*/ 37572 w 2372219"/>
              <a:gd name="connsiteY20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692390 h 2377558"/>
              <a:gd name="connsiteX5" fmla="*/ 2372219 w 2372219"/>
              <a:gd name="connsiteY5" fmla="*/ 852968 h 2377558"/>
              <a:gd name="connsiteX6" fmla="*/ 2372219 w 2372219"/>
              <a:gd name="connsiteY6" fmla="*/ 1074083 h 2377558"/>
              <a:gd name="connsiteX7" fmla="*/ 2372219 w 2372219"/>
              <a:gd name="connsiteY7" fmla="*/ 1242678 h 2377558"/>
              <a:gd name="connsiteX8" fmla="*/ 2062403 w 2372219"/>
              <a:gd name="connsiteY8" fmla="*/ 1903673 h 2377558"/>
              <a:gd name="connsiteX9" fmla="*/ 1292111 w 2372219"/>
              <a:gd name="connsiteY9" fmla="*/ 2286325 h 2377558"/>
              <a:gd name="connsiteX10" fmla="*/ 1184165 w 2372219"/>
              <a:gd name="connsiteY10" fmla="*/ 2377558 h 2377558"/>
              <a:gd name="connsiteX11" fmla="*/ 1080107 w 2372219"/>
              <a:gd name="connsiteY11" fmla="*/ 2286325 h 2377558"/>
              <a:gd name="connsiteX12" fmla="*/ 309816 w 2372219"/>
              <a:gd name="connsiteY12" fmla="*/ 1903673 h 2377558"/>
              <a:gd name="connsiteX13" fmla="*/ 0 w 2372219"/>
              <a:gd name="connsiteY13" fmla="*/ 1242678 h 2377558"/>
              <a:gd name="connsiteX14" fmla="*/ 0 w 2372219"/>
              <a:gd name="connsiteY14" fmla="*/ 1074083 h 2377558"/>
              <a:gd name="connsiteX15" fmla="*/ 0 w 2372219"/>
              <a:gd name="connsiteY15" fmla="*/ 852968 h 2377558"/>
              <a:gd name="connsiteX16" fmla="*/ 0 w 2372219"/>
              <a:gd name="connsiteY16" fmla="*/ 403788 h 2377558"/>
              <a:gd name="connsiteX17" fmla="*/ 0 w 2372219"/>
              <a:gd name="connsiteY17" fmla="*/ 302680 h 2377558"/>
              <a:gd name="connsiteX18" fmla="*/ 18456 w 2372219"/>
              <a:gd name="connsiteY18" fmla="*/ 76379 h 2377558"/>
              <a:gd name="connsiteX19" fmla="*/ 37572 w 2372219"/>
              <a:gd name="connsiteY19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692390 h 2377558"/>
              <a:gd name="connsiteX5" fmla="*/ 2372219 w 2372219"/>
              <a:gd name="connsiteY5" fmla="*/ 852968 h 2377558"/>
              <a:gd name="connsiteX6" fmla="*/ 2372219 w 2372219"/>
              <a:gd name="connsiteY6" fmla="*/ 1074083 h 2377558"/>
              <a:gd name="connsiteX7" fmla="*/ 2372219 w 2372219"/>
              <a:gd name="connsiteY7" fmla="*/ 1242678 h 2377558"/>
              <a:gd name="connsiteX8" fmla="*/ 2062403 w 2372219"/>
              <a:gd name="connsiteY8" fmla="*/ 1903673 h 2377558"/>
              <a:gd name="connsiteX9" fmla="*/ 1292111 w 2372219"/>
              <a:gd name="connsiteY9" fmla="*/ 2286325 h 2377558"/>
              <a:gd name="connsiteX10" fmla="*/ 1184165 w 2372219"/>
              <a:gd name="connsiteY10" fmla="*/ 2377558 h 2377558"/>
              <a:gd name="connsiteX11" fmla="*/ 1080107 w 2372219"/>
              <a:gd name="connsiteY11" fmla="*/ 2286325 h 2377558"/>
              <a:gd name="connsiteX12" fmla="*/ 309816 w 2372219"/>
              <a:gd name="connsiteY12" fmla="*/ 1903673 h 2377558"/>
              <a:gd name="connsiteX13" fmla="*/ 0 w 2372219"/>
              <a:gd name="connsiteY13" fmla="*/ 1242678 h 2377558"/>
              <a:gd name="connsiteX14" fmla="*/ 0 w 2372219"/>
              <a:gd name="connsiteY14" fmla="*/ 1074083 h 2377558"/>
              <a:gd name="connsiteX15" fmla="*/ 0 w 2372219"/>
              <a:gd name="connsiteY15" fmla="*/ 403788 h 2377558"/>
              <a:gd name="connsiteX16" fmla="*/ 0 w 2372219"/>
              <a:gd name="connsiteY16" fmla="*/ 302680 h 2377558"/>
              <a:gd name="connsiteX17" fmla="*/ 18456 w 2372219"/>
              <a:gd name="connsiteY17" fmla="*/ 76379 h 2377558"/>
              <a:gd name="connsiteX18" fmla="*/ 37572 w 2372219"/>
              <a:gd name="connsiteY18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852968 h 2377558"/>
              <a:gd name="connsiteX5" fmla="*/ 2372219 w 2372219"/>
              <a:gd name="connsiteY5" fmla="*/ 1074083 h 2377558"/>
              <a:gd name="connsiteX6" fmla="*/ 2372219 w 2372219"/>
              <a:gd name="connsiteY6" fmla="*/ 1242678 h 2377558"/>
              <a:gd name="connsiteX7" fmla="*/ 2062403 w 2372219"/>
              <a:gd name="connsiteY7" fmla="*/ 1903673 h 2377558"/>
              <a:gd name="connsiteX8" fmla="*/ 1292111 w 2372219"/>
              <a:gd name="connsiteY8" fmla="*/ 2286325 h 2377558"/>
              <a:gd name="connsiteX9" fmla="*/ 1184165 w 2372219"/>
              <a:gd name="connsiteY9" fmla="*/ 2377558 h 2377558"/>
              <a:gd name="connsiteX10" fmla="*/ 1080107 w 2372219"/>
              <a:gd name="connsiteY10" fmla="*/ 2286325 h 2377558"/>
              <a:gd name="connsiteX11" fmla="*/ 309816 w 2372219"/>
              <a:gd name="connsiteY11" fmla="*/ 1903673 h 2377558"/>
              <a:gd name="connsiteX12" fmla="*/ 0 w 2372219"/>
              <a:gd name="connsiteY12" fmla="*/ 1242678 h 2377558"/>
              <a:gd name="connsiteX13" fmla="*/ 0 w 2372219"/>
              <a:gd name="connsiteY13" fmla="*/ 1074083 h 2377558"/>
              <a:gd name="connsiteX14" fmla="*/ 0 w 2372219"/>
              <a:gd name="connsiteY14" fmla="*/ 403788 h 2377558"/>
              <a:gd name="connsiteX15" fmla="*/ 0 w 2372219"/>
              <a:gd name="connsiteY15" fmla="*/ 302680 h 2377558"/>
              <a:gd name="connsiteX16" fmla="*/ 18456 w 2372219"/>
              <a:gd name="connsiteY16" fmla="*/ 76379 h 2377558"/>
              <a:gd name="connsiteX17" fmla="*/ 37572 w 2372219"/>
              <a:gd name="connsiteY17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1074083 h 2377558"/>
              <a:gd name="connsiteX5" fmla="*/ 2372219 w 2372219"/>
              <a:gd name="connsiteY5" fmla="*/ 1242678 h 2377558"/>
              <a:gd name="connsiteX6" fmla="*/ 2062403 w 2372219"/>
              <a:gd name="connsiteY6" fmla="*/ 1903673 h 2377558"/>
              <a:gd name="connsiteX7" fmla="*/ 1292111 w 2372219"/>
              <a:gd name="connsiteY7" fmla="*/ 2286325 h 2377558"/>
              <a:gd name="connsiteX8" fmla="*/ 1184165 w 2372219"/>
              <a:gd name="connsiteY8" fmla="*/ 2377558 h 2377558"/>
              <a:gd name="connsiteX9" fmla="*/ 1080107 w 2372219"/>
              <a:gd name="connsiteY9" fmla="*/ 2286325 h 2377558"/>
              <a:gd name="connsiteX10" fmla="*/ 309816 w 2372219"/>
              <a:gd name="connsiteY10" fmla="*/ 1903673 h 2377558"/>
              <a:gd name="connsiteX11" fmla="*/ 0 w 2372219"/>
              <a:gd name="connsiteY11" fmla="*/ 1242678 h 2377558"/>
              <a:gd name="connsiteX12" fmla="*/ 0 w 2372219"/>
              <a:gd name="connsiteY12" fmla="*/ 1074083 h 2377558"/>
              <a:gd name="connsiteX13" fmla="*/ 0 w 2372219"/>
              <a:gd name="connsiteY13" fmla="*/ 403788 h 2377558"/>
              <a:gd name="connsiteX14" fmla="*/ 0 w 2372219"/>
              <a:gd name="connsiteY14" fmla="*/ 302680 h 2377558"/>
              <a:gd name="connsiteX15" fmla="*/ 18456 w 2372219"/>
              <a:gd name="connsiteY15" fmla="*/ 76379 h 2377558"/>
              <a:gd name="connsiteX16" fmla="*/ 37572 w 2372219"/>
              <a:gd name="connsiteY16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1242678 h 2377558"/>
              <a:gd name="connsiteX5" fmla="*/ 2062403 w 2372219"/>
              <a:gd name="connsiteY5" fmla="*/ 1903673 h 2377558"/>
              <a:gd name="connsiteX6" fmla="*/ 1292111 w 2372219"/>
              <a:gd name="connsiteY6" fmla="*/ 2286325 h 2377558"/>
              <a:gd name="connsiteX7" fmla="*/ 1184165 w 2372219"/>
              <a:gd name="connsiteY7" fmla="*/ 2377558 h 2377558"/>
              <a:gd name="connsiteX8" fmla="*/ 1080107 w 2372219"/>
              <a:gd name="connsiteY8" fmla="*/ 2286325 h 2377558"/>
              <a:gd name="connsiteX9" fmla="*/ 309816 w 2372219"/>
              <a:gd name="connsiteY9" fmla="*/ 1903673 h 2377558"/>
              <a:gd name="connsiteX10" fmla="*/ 0 w 2372219"/>
              <a:gd name="connsiteY10" fmla="*/ 1242678 h 2377558"/>
              <a:gd name="connsiteX11" fmla="*/ 0 w 2372219"/>
              <a:gd name="connsiteY11" fmla="*/ 1074083 h 2377558"/>
              <a:gd name="connsiteX12" fmla="*/ 0 w 2372219"/>
              <a:gd name="connsiteY12" fmla="*/ 403788 h 2377558"/>
              <a:gd name="connsiteX13" fmla="*/ 0 w 2372219"/>
              <a:gd name="connsiteY13" fmla="*/ 302680 h 2377558"/>
              <a:gd name="connsiteX14" fmla="*/ 18456 w 2372219"/>
              <a:gd name="connsiteY14" fmla="*/ 76379 h 2377558"/>
              <a:gd name="connsiteX15" fmla="*/ 37572 w 2372219"/>
              <a:gd name="connsiteY15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1242678 h 2377558"/>
              <a:gd name="connsiteX5" fmla="*/ 2062403 w 2372219"/>
              <a:gd name="connsiteY5" fmla="*/ 1903673 h 2377558"/>
              <a:gd name="connsiteX6" fmla="*/ 1292111 w 2372219"/>
              <a:gd name="connsiteY6" fmla="*/ 2286325 h 2377558"/>
              <a:gd name="connsiteX7" fmla="*/ 1184165 w 2372219"/>
              <a:gd name="connsiteY7" fmla="*/ 2377558 h 2377558"/>
              <a:gd name="connsiteX8" fmla="*/ 1080107 w 2372219"/>
              <a:gd name="connsiteY8" fmla="*/ 2286325 h 2377558"/>
              <a:gd name="connsiteX9" fmla="*/ 309816 w 2372219"/>
              <a:gd name="connsiteY9" fmla="*/ 1903673 h 2377558"/>
              <a:gd name="connsiteX10" fmla="*/ 0 w 2372219"/>
              <a:gd name="connsiteY10" fmla="*/ 1242678 h 2377558"/>
              <a:gd name="connsiteX11" fmla="*/ 0 w 2372219"/>
              <a:gd name="connsiteY11" fmla="*/ 403788 h 2377558"/>
              <a:gd name="connsiteX12" fmla="*/ 0 w 2372219"/>
              <a:gd name="connsiteY12" fmla="*/ 302680 h 2377558"/>
              <a:gd name="connsiteX13" fmla="*/ 18456 w 2372219"/>
              <a:gd name="connsiteY13" fmla="*/ 76379 h 2377558"/>
              <a:gd name="connsiteX14" fmla="*/ 37572 w 2372219"/>
              <a:gd name="connsiteY14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1242678 h 2377558"/>
              <a:gd name="connsiteX5" fmla="*/ 2062403 w 2372219"/>
              <a:gd name="connsiteY5" fmla="*/ 1903673 h 2377558"/>
              <a:gd name="connsiteX6" fmla="*/ 1292111 w 2372219"/>
              <a:gd name="connsiteY6" fmla="*/ 2286325 h 2377558"/>
              <a:gd name="connsiteX7" fmla="*/ 1184165 w 2372219"/>
              <a:gd name="connsiteY7" fmla="*/ 2377558 h 2377558"/>
              <a:gd name="connsiteX8" fmla="*/ 1080107 w 2372219"/>
              <a:gd name="connsiteY8" fmla="*/ 2286325 h 2377558"/>
              <a:gd name="connsiteX9" fmla="*/ 309816 w 2372219"/>
              <a:gd name="connsiteY9" fmla="*/ 1903673 h 2377558"/>
              <a:gd name="connsiteX10" fmla="*/ 0 w 2372219"/>
              <a:gd name="connsiteY10" fmla="*/ 1242678 h 2377558"/>
              <a:gd name="connsiteX11" fmla="*/ 0 w 2372219"/>
              <a:gd name="connsiteY11" fmla="*/ 302680 h 2377558"/>
              <a:gd name="connsiteX12" fmla="*/ 18456 w 2372219"/>
              <a:gd name="connsiteY12" fmla="*/ 76379 h 2377558"/>
              <a:gd name="connsiteX13" fmla="*/ 37572 w 2372219"/>
              <a:gd name="connsiteY13" fmla="*/ 0 h 237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2219" h="2377558">
                <a:moveTo>
                  <a:pt x="2334647" y="0"/>
                </a:moveTo>
                <a:lnTo>
                  <a:pt x="2353763" y="76379"/>
                </a:lnTo>
                <a:cubicBezTo>
                  <a:pt x="2366168" y="142708"/>
                  <a:pt x="2372219" y="217368"/>
                  <a:pt x="2372219" y="302680"/>
                </a:cubicBezTo>
                <a:lnTo>
                  <a:pt x="2372219" y="403788"/>
                </a:lnTo>
                <a:lnTo>
                  <a:pt x="2372219" y="1242678"/>
                </a:lnTo>
                <a:cubicBezTo>
                  <a:pt x="2372219" y="1583929"/>
                  <a:pt x="2275402" y="1754736"/>
                  <a:pt x="2062403" y="1903673"/>
                </a:cubicBezTo>
                <a:cubicBezTo>
                  <a:pt x="1840890" y="2032009"/>
                  <a:pt x="1550133" y="2086932"/>
                  <a:pt x="1292111" y="2286325"/>
                </a:cubicBezTo>
                <a:lnTo>
                  <a:pt x="1184165" y="2377558"/>
                </a:lnTo>
                <a:lnTo>
                  <a:pt x="1080107" y="2286325"/>
                </a:lnTo>
                <a:cubicBezTo>
                  <a:pt x="822085" y="2086932"/>
                  <a:pt x="531327" y="2032009"/>
                  <a:pt x="309816" y="1903673"/>
                </a:cubicBezTo>
                <a:cubicBezTo>
                  <a:pt x="96817" y="1754736"/>
                  <a:pt x="0" y="1583929"/>
                  <a:pt x="0" y="1242678"/>
                </a:cubicBezTo>
                <a:lnTo>
                  <a:pt x="0" y="302680"/>
                </a:lnTo>
                <a:cubicBezTo>
                  <a:pt x="0" y="217368"/>
                  <a:pt x="6051" y="142708"/>
                  <a:pt x="18456" y="76379"/>
                </a:cubicBezTo>
                <a:lnTo>
                  <a:pt x="37572" y="0"/>
                </a:lnTo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6B7FD8-34AE-59CD-7E73-A9D65F034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586" y="1474171"/>
            <a:ext cx="8750328" cy="514026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b="1" dirty="0"/>
              <a:t>kirjoitettuja, kuvallisia ja graafisia tekstiaineistoja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3200" dirty="0"/>
              <a:t>esim. uutisia, artikkeleita, romaanikatkelmia, novelleja ja runoja</a:t>
            </a:r>
          </a:p>
          <a:p>
            <a:pPr>
              <a:lnSpc>
                <a:spcPct val="100000"/>
              </a:lnSpc>
            </a:pPr>
            <a:r>
              <a:rPr lang="fi-FI" sz="3200" dirty="0"/>
              <a:t> </a:t>
            </a:r>
            <a:r>
              <a:rPr lang="fi-FI" sz="3200" b="1" dirty="0"/>
              <a:t>erilaisia audiovisuaalisia tekstejä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3200" dirty="0"/>
              <a:t>esim. tv-mainoksia, katkelmia televisio-ohjelmista, elokuvista tai näytelmistä, videoita ja animaatioita</a:t>
            </a:r>
          </a:p>
          <a:p>
            <a:pPr>
              <a:lnSpc>
                <a:spcPct val="100000"/>
              </a:lnSpc>
            </a:pPr>
            <a:r>
              <a:rPr lang="fi-FI" sz="3200" dirty="0"/>
              <a:t> </a:t>
            </a:r>
            <a:r>
              <a:rPr lang="fi-FI" sz="3200" b="1" dirty="0"/>
              <a:t>äänitiedostoja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3200" dirty="0"/>
              <a:t>esim. radiohaastattelu, uutislähetys tai katkelma kuunnelmasta.</a:t>
            </a:r>
          </a:p>
        </p:txBody>
      </p:sp>
    </p:spTree>
    <p:extLst>
      <p:ext uri="{BB962C8B-B14F-4D97-AF65-F5344CB8AC3E}">
        <p14:creationId xmlns:p14="http://schemas.microsoft.com/office/powerpoint/2010/main" val="65106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9C56D-59B4-3E30-7E5F-73A70221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96" y="273787"/>
            <a:ext cx="9076329" cy="1064277"/>
          </a:xfrm>
        </p:spPr>
        <p:txBody>
          <a:bodyPr/>
          <a:lstStyle/>
          <a:p>
            <a:r>
              <a:rPr lang="fi-FI" dirty="0"/>
              <a:t>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9A2404-1C36-2AB8-8DD2-D05E1A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1338065"/>
            <a:ext cx="9777456" cy="52461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800" dirty="0"/>
              <a:t>Lukutaidon kokeessa arvioinnissa korostuvat erityisesti</a:t>
            </a:r>
          </a:p>
          <a:p>
            <a:pPr marL="845820" lvl="1" indent="-571500">
              <a:buFont typeface="Arial" panose="020B0604020202020204" pitchFamily="34" charset="0"/>
              <a:buChar char="•"/>
            </a:pPr>
            <a:r>
              <a:rPr lang="fi-FI" sz="3800" dirty="0"/>
              <a:t> vastauksen sisältöainekset</a:t>
            </a:r>
          </a:p>
          <a:p>
            <a:pPr marL="845820" lvl="1" indent="-571500">
              <a:buFont typeface="Arial" panose="020B0604020202020204" pitchFamily="34" charset="0"/>
              <a:buChar char="•"/>
            </a:pPr>
            <a:r>
              <a:rPr lang="fi-FI" sz="3800" dirty="0"/>
              <a:t> lukutaidon taso = tekstin ymmärtäminen</a:t>
            </a:r>
          </a:p>
          <a:p>
            <a:pPr marL="0" indent="0">
              <a:buNone/>
            </a:pPr>
            <a:endParaRPr lang="fi-FI" sz="3800" dirty="0"/>
          </a:p>
          <a:p>
            <a:pPr marL="0" indent="0">
              <a:buNone/>
            </a:pPr>
            <a:r>
              <a:rPr lang="fi-FI" sz="3800" dirty="0"/>
              <a:t>Kirjoitustaidon kokeessa arvioinnissa korostuvat erityisesti</a:t>
            </a:r>
          </a:p>
          <a:p>
            <a:pPr marL="845820" lvl="1" indent="-571500">
              <a:buFont typeface="Arial" panose="020B0604020202020204" pitchFamily="34" charset="0"/>
              <a:buChar char="•"/>
            </a:pPr>
            <a:r>
              <a:rPr lang="fi-FI" sz="3800" dirty="0"/>
              <a:t> tekstin rakentaminen,</a:t>
            </a:r>
          </a:p>
          <a:p>
            <a:pPr marL="845820" lvl="1" indent="-571500">
              <a:buFont typeface="Arial" panose="020B0604020202020204" pitchFamily="34" charset="0"/>
              <a:buChar char="•"/>
            </a:pPr>
            <a:r>
              <a:rPr lang="fi-FI" sz="3800" dirty="0"/>
              <a:t> tekstin tavoitteen ja näkökulman selkeys,</a:t>
            </a:r>
          </a:p>
          <a:p>
            <a:pPr marL="845820" lvl="1" indent="-571500">
              <a:buFont typeface="Arial" panose="020B0604020202020204" pitchFamily="34" charset="0"/>
              <a:buChar char="•"/>
            </a:pPr>
            <a:r>
              <a:rPr lang="fi-FI" sz="3800" dirty="0"/>
              <a:t> lähteiden valinta ja käyttötapa,</a:t>
            </a:r>
          </a:p>
          <a:p>
            <a:pPr marL="845820" lvl="1" indent="-571500">
              <a:buFont typeface="Arial" panose="020B0604020202020204" pitchFamily="34" charset="0"/>
              <a:buChar char="•"/>
            </a:pPr>
            <a:r>
              <a:rPr lang="fi-FI" sz="3800" dirty="0"/>
              <a:t> sisällön monipuolisuus</a:t>
            </a:r>
          </a:p>
          <a:p>
            <a:pPr marL="845820" lvl="1" indent="-571500">
              <a:buFont typeface="Arial" panose="020B0604020202020204" pitchFamily="34" charset="0"/>
              <a:buChar char="•"/>
            </a:pPr>
            <a:r>
              <a:rPr lang="fi-FI" sz="3800" dirty="0"/>
              <a:t> kieli ja tyyli.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66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B1DA45-4C01-C094-F085-9D9DAC03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96" y="313544"/>
            <a:ext cx="9076329" cy="1064277"/>
          </a:xfrm>
        </p:spPr>
        <p:txBody>
          <a:bodyPr/>
          <a:lstStyle/>
          <a:p>
            <a:r>
              <a:rPr lang="fi-FI" dirty="0"/>
              <a:t>Pisteet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7FDBB6-29B0-EADD-C747-6AF5148AF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96" y="1480931"/>
            <a:ext cx="9946421" cy="5063525"/>
          </a:xfrm>
        </p:spPr>
        <p:txBody>
          <a:bodyPr>
            <a:normAutofit fontScale="92500" lnSpcReduction="20000"/>
          </a:bodyPr>
          <a:lstStyle/>
          <a:p>
            <a:r>
              <a:rPr lang="fi-FI" sz="3200" dirty="0"/>
              <a:t>Lukutaidon kokeen maksimipistemäärä on 60 p.</a:t>
            </a:r>
          </a:p>
          <a:p>
            <a:r>
              <a:rPr lang="fi-FI" sz="3200" dirty="0"/>
              <a:t>Kirjoitustaidon kokeen maksimipistemäärä 60 p.</a:t>
            </a:r>
          </a:p>
          <a:p>
            <a:r>
              <a:rPr lang="fi-FI" sz="3200" dirty="0"/>
              <a:t>Pisteet lasketaan yhteen.</a:t>
            </a:r>
          </a:p>
          <a:p>
            <a:r>
              <a:rPr lang="fi-FI" sz="3200" dirty="0"/>
              <a:t>Opettaja tekee alustavan arvioinnin ja merkitsee tekstiin virheet.</a:t>
            </a:r>
          </a:p>
          <a:p>
            <a:r>
              <a:rPr lang="fi-FI" sz="3200" dirty="0"/>
              <a:t>Sensori tekee lopullisen arvioinnin.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fi-FI" sz="3200" dirty="0"/>
              <a:t>Sensoreita voi olla 2 – 3, jos opettajan ja 1. sensorin arvio eroaa paljon.</a:t>
            </a:r>
          </a:p>
          <a:p>
            <a:r>
              <a:rPr lang="fi-FI" sz="3200" dirty="0"/>
              <a:t>Arvosana (L, E, M, CL, B, A, I) määräytyy </a:t>
            </a:r>
            <a:r>
              <a:rPr lang="fi-FI" sz="3200" dirty="0" err="1"/>
              <a:t>YTL:n</a:t>
            </a:r>
            <a:r>
              <a:rPr lang="fi-FI" sz="3200" dirty="0"/>
              <a:t> julkaisemien pisterajojen perusteella.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15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782CE45-61C5-4799-9D0D-AC196F312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F46929-7F95-46F3-B891-8310D4743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422482-9F2F-4692-885F-7B632C26E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7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F7D2D2-2ED3-FCEC-66A1-45DBE738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1821657"/>
            <a:ext cx="3028950" cy="3200400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Lukutaidon koe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04E8F-8F69-1E71-CB5D-314772D1C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405" y="278296"/>
            <a:ext cx="7205595" cy="6466075"/>
          </a:xfrm>
        </p:spPr>
        <p:txBody>
          <a:bodyPr anchor="ctr">
            <a:normAutofit/>
          </a:bodyPr>
          <a:lstStyle/>
          <a:p>
            <a:r>
              <a:rPr lang="fi-FI" sz="3200" dirty="0"/>
              <a:t>Kokeessa on kaksi osaa: </a:t>
            </a:r>
          </a:p>
          <a:p>
            <a:pPr lvl="1"/>
            <a:r>
              <a:rPr lang="fi-FI" sz="3200" dirty="0"/>
              <a:t> A-osa = asia- ja mediatekstejä </a:t>
            </a:r>
          </a:p>
          <a:p>
            <a:pPr lvl="1"/>
            <a:r>
              <a:rPr lang="fi-FI" sz="3200" dirty="0"/>
              <a:t> B-osa = kaunokirjallisia ja muita fiktiivisiä tekstejä.</a:t>
            </a:r>
          </a:p>
          <a:p>
            <a:r>
              <a:rPr lang="fi-FI" sz="3200" dirty="0"/>
              <a:t> Tehtävät voivat olla yksi- tai moniosaisia. </a:t>
            </a:r>
          </a:p>
          <a:p>
            <a:pPr lvl="1"/>
            <a:r>
              <a:rPr lang="fi-FI" sz="3200" dirty="0"/>
              <a:t>	</a:t>
            </a:r>
            <a:r>
              <a:rPr lang="fi-FI" sz="2000" dirty="0"/>
              <a:t>Vastausten merkkimäärä on 1200–4500 merkkiä.</a:t>
            </a:r>
          </a:p>
          <a:p>
            <a:r>
              <a:rPr lang="fi-FI" sz="3200" dirty="0"/>
              <a:t> Kokelas valitsee yhden tehtävän sekä A- että B-osasta, eli lukutaidon kokeessa vastataan yhteensä kahteen tehtävään </a:t>
            </a:r>
          </a:p>
          <a:p>
            <a:pPr marL="0" indent="0">
              <a:buNone/>
            </a:pPr>
            <a:r>
              <a:rPr lang="fi-FI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= kirjoitettavia vastauksia on 2 - 4.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5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783D31-B128-4AEB-867D-9B51766C0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2F8F71-2255-4DF5-8FFB-2A6F7AADC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4" y="841778"/>
            <a:ext cx="3876811" cy="5127565"/>
          </a:xfrm>
          <a:custGeom>
            <a:avLst/>
            <a:gdLst>
              <a:gd name="connsiteX0" fmla="*/ 1941583 w 3876811"/>
              <a:gd name="connsiteY0" fmla="*/ 0 h 5127565"/>
              <a:gd name="connsiteX1" fmla="*/ 2111641 w 3876811"/>
              <a:gd name="connsiteY1" fmla="*/ 149098 h 5127565"/>
              <a:gd name="connsiteX2" fmla="*/ 3370494 w 3876811"/>
              <a:gd name="connsiteY2" fmla="*/ 774450 h 5127565"/>
              <a:gd name="connsiteX3" fmla="*/ 3876811 w 3876811"/>
              <a:gd name="connsiteY3" fmla="*/ 1854685 h 5127565"/>
              <a:gd name="connsiteX4" fmla="*/ 3876810 w 3876811"/>
              <a:gd name="connsiteY4" fmla="*/ 2507216 h 5127565"/>
              <a:gd name="connsiteX5" fmla="*/ 3872563 w 3876811"/>
              <a:gd name="connsiteY5" fmla="*/ 5127565 h 5127565"/>
              <a:gd name="connsiteX6" fmla="*/ 4248 w 3876811"/>
              <a:gd name="connsiteY6" fmla="*/ 5127565 h 5127565"/>
              <a:gd name="connsiteX7" fmla="*/ 0 w 3876811"/>
              <a:gd name="connsiteY7" fmla="*/ 2507216 h 5127565"/>
              <a:gd name="connsiteX8" fmla="*/ 1 w 3876811"/>
              <a:gd name="connsiteY8" fmla="*/ 1854685 h 5127565"/>
              <a:gd name="connsiteX9" fmla="*/ 506320 w 3876811"/>
              <a:gd name="connsiteY9" fmla="*/ 774450 h 5127565"/>
              <a:gd name="connsiteX10" fmla="*/ 1765173 w 3876811"/>
              <a:gd name="connsiteY10" fmla="*/ 149098 h 51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928C49F-56A5-41E0-97B2-1AC457310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7" y="759617"/>
            <a:ext cx="4014345" cy="5291886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F53874-3F9E-7AFE-B948-844EB6CF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4" y="1921668"/>
            <a:ext cx="3028950" cy="3386137"/>
          </a:xfrm>
        </p:spPr>
        <p:txBody>
          <a:bodyPr>
            <a:normAutofit/>
          </a:bodyPr>
          <a:lstStyle/>
          <a:p>
            <a:pPr algn="ctr"/>
            <a:r>
              <a:rPr lang="fi-FI" sz="3700"/>
              <a:t>Kirjoitustaidon koe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0DA64A-58DB-A00B-6640-8E1D5366F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172" y="166816"/>
            <a:ext cx="7068065" cy="6524367"/>
          </a:xfrm>
        </p:spPr>
        <p:txBody>
          <a:bodyPr anchor="ctr">
            <a:normAutofit/>
          </a:bodyPr>
          <a:lstStyle/>
          <a:p>
            <a:r>
              <a:rPr lang="fi-FI" sz="3200" dirty="0"/>
              <a:t>Kokeessa on yhtenäinen teema.</a:t>
            </a:r>
          </a:p>
          <a:p>
            <a:r>
              <a:rPr lang="fi-FI" sz="3200" dirty="0"/>
              <a:t>Tarjolla on 5–7 tehtävänantoa, joista valitaan yksi ja 6–8 aineistoa, joista valitaan vähintään kaksi.</a:t>
            </a:r>
          </a:p>
          <a:p>
            <a:r>
              <a:rPr lang="fi-FI" sz="3200" dirty="0"/>
              <a:t>Kirjoittaja valitsee itse näkökulmansa ja siihen sopivat aineistot.</a:t>
            </a:r>
          </a:p>
          <a:p>
            <a:r>
              <a:rPr lang="fi-FI" sz="3200" dirty="0"/>
              <a:t>Tavoitteena on laatia pohtiva tai kantaa ottava teksti. </a:t>
            </a:r>
          </a:p>
          <a:p>
            <a:pPr marL="91440" lvl="2" indent="0">
              <a:buNone/>
            </a:pPr>
            <a:r>
              <a:rPr lang="fi-FI" sz="1800" dirty="0"/>
              <a:t>	</a:t>
            </a:r>
            <a:r>
              <a:rPr lang="fi-FI" sz="2200" dirty="0"/>
              <a:t>Tekstin suositusmerkkimäärä on 6000 merkkiä.</a:t>
            </a:r>
          </a:p>
          <a:p>
            <a:pPr marL="0" indent="0">
              <a:buNone/>
            </a:pPr>
            <a:r>
              <a:rPr lang="fi-FI" sz="3200" dirty="0"/>
              <a:t>	</a:t>
            </a:r>
            <a:r>
              <a:rPr lang="fi-FI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= kirjoitetaan vain 1 teksti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6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498</Words>
  <Application>Microsoft Office PowerPoint</Application>
  <PresentationFormat>Laajakuva</PresentationFormat>
  <Paragraphs>73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Goudy Old Style</vt:lpstr>
      <vt:lpstr>MarrakeshVTI</vt:lpstr>
      <vt:lpstr>Äidinkielen ylioppilaskoe</vt:lpstr>
      <vt:lpstr>Kokeen tarkoitus</vt:lpstr>
      <vt:lpstr>Kokeen rakenne</vt:lpstr>
      <vt:lpstr>Kokeet ovat aineistopohjaisia</vt:lpstr>
      <vt:lpstr>Aineistot ovat monimuotoisia ja autenttisia</vt:lpstr>
      <vt:lpstr>Arviointi</vt:lpstr>
      <vt:lpstr>Pisteet</vt:lpstr>
      <vt:lpstr>Lukutaidon koe</vt:lpstr>
      <vt:lpstr>Kirjoitustaidon koe</vt:lpstr>
      <vt:lpstr>Miten kokeeseen voi valmistautua?</vt:lpstr>
      <vt:lpstr>Lisäksi...</vt:lpstr>
      <vt:lpstr>MUISTA! Lue aina  ohjeet.  Älä luota muistiin tai siihen, ettei koe voisi muuttua.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Äidinkielen ylioppilaskoe</dc:title>
  <dc:creator>Artimo Minna Annikki</dc:creator>
  <cp:lastModifiedBy>Artimo Minna Annikki</cp:lastModifiedBy>
  <cp:revision>5</cp:revision>
  <dcterms:created xsi:type="dcterms:W3CDTF">2022-10-02T14:27:43Z</dcterms:created>
  <dcterms:modified xsi:type="dcterms:W3CDTF">2023-10-18T14:41:41Z</dcterms:modified>
</cp:coreProperties>
</file>