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6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32289-F787-1B39-EF59-25459C1AE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6DD127-2B1D-3C97-333B-0ED6D50D0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41D33B-B536-5E54-CF97-72307D5E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A2C836-E97F-836D-6628-7BDA9969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97EE3B-7188-DCB5-9AF7-AB848944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9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FBB683-ACE1-9A47-A9B6-B81889C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903ED6-8A99-DBB5-C0BB-B82FE7DE4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018183-AA56-C8AF-3EBD-E8C4BDAD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DA4345-CB0C-E3DC-C9CA-7F85482A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74D0B9-027F-6E86-B8B1-DE210BF4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66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C5FA4DC-EB6C-3A01-4696-88B68ABAC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5A7B8B-2E2E-407F-836D-DDBFB42D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6C3B15-D5A3-ACD7-70B1-36BF7B36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72D7FC-23EE-5B36-9B14-47B718D6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7B9D52-9DA8-D887-CC98-B77E13DD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5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A8323-D07C-4135-BC07-DE291382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6C12C7-25C2-F07D-DBDA-CEA80890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C0FB1-2951-FA9E-93DC-A5D27B4C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70F92-BF03-1AA7-0DD6-C7A42A23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0D1A-6594-10E1-CF1C-7C0384A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2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41CF4-0212-FBBD-F57A-6C77E9E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0CC7B9-474D-A8D9-78BB-6D15FF2D2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49062C-3D57-3BEF-3445-33469D8B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55A902-B801-4490-B8BF-5E05E317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565ACA-4047-CEE0-E1F5-A038BF8F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76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042E5-CA97-0E50-6AE2-DE28C40E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E788C-3FC2-CD33-9B72-9CBE28577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04AC78-615E-E199-9980-F8572BCA2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969BFB-9D3C-092A-46B4-B6DC0A81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9B6F6D-719B-519E-2676-CAE842CD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37D69D-2315-F608-2C8F-5D95A0C2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3F5D53-E8F9-4B17-D54F-C54F7F16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C92B6C-9E20-5FA1-6D2C-5FF668146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46F2ED-3F19-481F-B58A-5028D160D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C1A751-1E59-D62F-B091-FDD1B318A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5D6581-A825-469F-42F6-B4AB9C361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7D6BD-686A-CC01-F12E-C7606F14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EBEB0EB-BF05-3707-E6B3-152F2AA9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36EFE14-819C-533E-BB0C-D3D02453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89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559B7-B2D1-4C32-76B4-E133397F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4B6827-0D20-8982-3B9A-88D0C528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041C03-47FD-7A32-EC74-903E0C2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1E33BD-A26A-59F8-034E-E6ABE515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4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EAD4089-659A-51DD-0E6C-1877496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61C40B-635D-436B-1709-6F441E01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06EB8F-CB42-DBF3-7E21-915A929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3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4627C9-5CDE-092F-2098-2B77A69C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8BBC4D-1847-6957-8E0C-AB3618F2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6B8372-3975-6ED6-9EDE-9AA021AC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3B542D-D20B-6713-21C9-67D83EF8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825292-D410-B2A6-6DE6-A4EF05B2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B72738-8CC0-2462-2BB2-8E7ED00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45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2AAFC-5FD5-0F69-0BDE-72CE842D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8EC1E4-4C00-9ADC-C3F0-58846ABB4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E70FF-D926-8126-2731-D3022FFF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706890-E7D3-0761-4F35-8A39D81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5B3BA9-74EB-30B2-E1C0-7C1BC7C8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8D96A2-D01C-2941-A952-30B28047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9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42449D-3911-01C3-CB6A-9699CBCA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928A90-78A4-6B8E-9021-D717E504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FE1FD6-654C-7EE2-4BF8-84A8983D8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7E1C-CB12-8941-8C44-10AC21BB228D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88F43-7899-BAD4-A376-DCCA4FEE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3B09EE-5996-10F3-E6EB-B4D3732C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0E1E-7521-2E44-810D-ADDB064D55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9903C0-2380-EF8E-D775-D59F1083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fi-FI" sz="6600"/>
              <a:t>Kirjoitustaidon kokeen aiheet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DA0DEC-0843-3965-CFA7-A79DCF0C2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ÄI10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E43511-E1C0-8BCD-49F3-1B706087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521" y="-163994"/>
            <a:ext cx="3365391" cy="1033671"/>
          </a:xfrm>
        </p:spPr>
        <p:txBody>
          <a:bodyPr>
            <a:normAutofit/>
          </a:bodyPr>
          <a:lstStyle/>
          <a:p>
            <a:r>
              <a:rPr lang="fi-FI" dirty="0"/>
              <a:t>syksy 2019</a:t>
            </a:r>
          </a:p>
        </p:txBody>
      </p:sp>
      <p:pic>
        <p:nvPicPr>
          <p:cNvPr id="5" name="Picture 4" descr="Multicolor riippuva Umbrellas">
            <a:extLst>
              <a:ext uri="{FF2B5EF4-FFF2-40B4-BE49-F238E27FC236}">
                <a16:creationId xmlns:a16="http://schemas.microsoft.com/office/drawing/2014/main" id="{416DCF94-D318-5137-6CB6-DFBA890CD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3" r="11159"/>
          <a:stretch/>
        </p:blipFill>
        <p:spPr>
          <a:xfrm>
            <a:off x="20" y="10"/>
            <a:ext cx="6563779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DDC5A-329E-766A-6E08-8DB7FBD5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799" y="352843"/>
            <a:ext cx="5933662" cy="6152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Digitaalinen arki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Sosiaaliset suhteet someaikana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Elämää ilman sosiaalista mediaa?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Osallistumisen tai itsensä ilmaisemisen uusia tapoja digiaikana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Eri ihmisryhmät sosiaalisen median käyttäjinä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Sosiaalisen median edut ja haitat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85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A18C50-B51B-B67E-019B-33D3DD23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77" y="-39746"/>
            <a:ext cx="3782814" cy="1052994"/>
          </a:xfrm>
        </p:spPr>
        <p:txBody>
          <a:bodyPr>
            <a:normAutofit/>
          </a:bodyPr>
          <a:lstStyle/>
          <a:p>
            <a:r>
              <a:rPr lang="fi-FI" dirty="0"/>
              <a:t>kevät 2019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48792-B001-067F-5870-920FE842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018" y="1046682"/>
            <a:ext cx="5766465" cy="584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Kenelle tai mille saa nauraa?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Onko huumori aina hauskaa?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Huumoria eri kulttuureissa tai alakulttuureissa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Mihin hauskuutta tarvitaan?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fi-FI" dirty="0"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dirty="0">
                <a:effectLst/>
                <a:latin typeface="Source Sans Pro" panose="020B0503030403020204" pitchFamily="34" charset="0"/>
              </a:rPr>
              <a:t>Mikä minua tai meitä naurattaa? </a:t>
            </a:r>
          </a:p>
          <a:p>
            <a:pPr marL="514350" indent="-514350">
              <a:buAutoNum type="arabicPeriod"/>
            </a:pPr>
            <a:endParaRPr lang="fi-FI" dirty="0"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Huumori vaikuttamiskeinona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  </a:t>
            </a:r>
          </a:p>
          <a:p>
            <a:pPr marL="514350" indent="-514350">
              <a:buAutoNum type="arabicPeriod"/>
            </a:pPr>
            <a:endParaRPr lang="fi-FI" b="0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fi-FI" b="0" i="0" u="none" strike="noStrike" dirty="0">
                <a:effectLst/>
                <a:latin typeface="Source Sans Pro" panose="020B0503030403020204" pitchFamily="34" charset="0"/>
              </a:rPr>
              <a:t>Mistä huumorin tunnistaa?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9C2B7-79CD-E574-58DA-5C8B136C9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91"/>
          <a:stretch/>
        </p:blipFill>
        <p:spPr>
          <a:xfrm>
            <a:off x="79533" y="-33419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37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ranssit vaahteranlehdet maassa">
            <a:extLst>
              <a:ext uri="{FF2B5EF4-FFF2-40B4-BE49-F238E27FC236}">
                <a16:creationId xmlns:a16="http://schemas.microsoft.com/office/drawing/2014/main" id="{F575FE00-27EF-FC5C-7FD3-B0E2D5838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"/>
          <a:stretch/>
        </p:blipFill>
        <p:spPr>
          <a:xfrm>
            <a:off x="0" y="10"/>
            <a:ext cx="937260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0CF42B-4E66-852C-5DC1-C788C618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999" y="278628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/>
              <a:t>syksy 2018 = </a:t>
            </a:r>
            <a:br>
              <a:rPr lang="fi-FI" sz="4000" dirty="0"/>
            </a:br>
            <a:r>
              <a:rPr lang="fi-FI" sz="4000" dirty="0"/>
              <a:t>1. kirjoitustaidon koe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BDD61-8F1B-DB4A-1483-10B739B6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418" y="363181"/>
            <a:ext cx="6463121" cy="63266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i-FI" sz="32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200" dirty="0">
                <a:latin typeface="Open Sans" panose="020B0606030504020204" pitchFamily="34" charset="0"/>
              </a:rPr>
              <a:t> </a:t>
            </a:r>
            <a:r>
              <a:rPr lang="fi-FI" sz="3000" b="0" i="0" dirty="0">
                <a:effectLst/>
                <a:latin typeface="Open Sans" panose="020B0606030504020204" pitchFamily="34" charset="0"/>
              </a:rPr>
              <a:t>Sanat voivat muuttaa maailmaa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Mielipiteen ilmaiseminen vaatii rohkeutta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Mitä hyvää tai pahaa sanoilla voi saada aikaan?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Voiko kaiken ilmaista sanoin?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Sumuttavat ja manipuloivat sanat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Missä oman äänensä saa kuuluviin?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fi-FI" sz="3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3000" b="0" i="0" dirty="0">
                <a:effectLst/>
                <a:latin typeface="Open Sans" panose="020B0606030504020204" pitchFamily="34" charset="0"/>
              </a:rPr>
              <a:t> Sanat tai kuvat, jotka ovat tehneet minuun vaikutuksen</a:t>
            </a:r>
          </a:p>
        </p:txBody>
      </p:sp>
    </p:spTree>
    <p:extLst>
      <p:ext uri="{BB962C8B-B14F-4D97-AF65-F5344CB8AC3E}">
        <p14:creationId xmlns:p14="http://schemas.microsoft.com/office/powerpoint/2010/main" val="40946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FA0D67-07C7-5A72-9A2C-7645ADB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182" y="259492"/>
            <a:ext cx="4840010" cy="944691"/>
          </a:xfrm>
        </p:spPr>
        <p:txBody>
          <a:bodyPr>
            <a:normAutofit/>
          </a:bodyPr>
          <a:lstStyle/>
          <a:p>
            <a:r>
              <a:rPr lang="fi-FI" dirty="0"/>
              <a:t>syksy 2023</a:t>
            </a:r>
          </a:p>
        </p:txBody>
      </p:sp>
      <p:pic>
        <p:nvPicPr>
          <p:cNvPr id="5" name="Kuva 4" descr="Aaltokuvio vedessä">
            <a:extLst>
              <a:ext uri="{FF2B5EF4-FFF2-40B4-BE49-F238E27FC236}">
                <a16:creationId xmlns:a16="http://schemas.microsoft.com/office/drawing/2014/main" id="{122BEACF-6489-E340-1D1C-8E70D4E5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24315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EA5406-7024-A885-53DD-53170D9E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950" y="1123262"/>
            <a:ext cx="6739622" cy="57347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4600" b="0" i="0" u="none" strike="noStrike" dirty="0">
                <a:effectLst/>
                <a:latin typeface="Noto Sans" panose="020B0502040504020204" pitchFamily="34" charset="0"/>
              </a:rPr>
              <a:t> Vesi kulttuurissa tai taiteessa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i-FI" sz="4600" b="0" i="0" u="none" strike="noStrike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4600" b="0" i="0" u="none" strike="noStrike" dirty="0">
                <a:effectLst/>
                <a:latin typeface="Noto Sans" panose="020B0502040504020204" pitchFamily="34" charset="0"/>
              </a:rPr>
              <a:t> Vesi ja ympäristö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i-FI" sz="4600" b="0" i="0" u="none" strike="noStrike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4600" b="0" i="0" u="none" strike="noStrike" dirty="0">
                <a:effectLst/>
                <a:latin typeface="Noto Sans" panose="020B0502040504020204" pitchFamily="34" charset="0"/>
              </a:rPr>
              <a:t> Veden merkitys yksilölle tai yhteiskunnalle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i-FI" sz="4600" b="0" i="0" u="none" strike="noStrike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4600" b="0" i="0" u="none" strike="noStrike" dirty="0">
                <a:effectLst/>
                <a:latin typeface="Noto Sans" panose="020B0502040504020204" pitchFamily="34" charset="0"/>
              </a:rPr>
              <a:t> Veden tulevaisuus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i-FI" sz="4600" b="0" i="0" u="none" strike="noStrike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4600" b="0" i="0" u="none" strike="noStrike" dirty="0">
                <a:effectLst/>
                <a:latin typeface="Noto Sans" panose="020B0502040504020204" pitchFamily="34" charset="0"/>
              </a:rPr>
              <a:t> Vesi yhdistää ja/tai erottaa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9526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Lelurobotit">
            <a:extLst>
              <a:ext uri="{FF2B5EF4-FFF2-40B4-BE49-F238E27FC236}">
                <a16:creationId xmlns:a16="http://schemas.microsoft.com/office/drawing/2014/main" id="{D4081A0A-CE1F-218B-E71D-09C5B7BB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274191-C4FA-0C71-3A66-6AB18DB1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844114" cy="1068259"/>
          </a:xfrm>
        </p:spPr>
        <p:txBody>
          <a:bodyPr>
            <a:normAutofit/>
          </a:bodyPr>
          <a:lstStyle/>
          <a:p>
            <a:r>
              <a:rPr lang="fi-FI" sz="4000" b="0" i="0" u="none" strike="noStrike" dirty="0">
                <a:effectLst/>
                <a:latin typeface="Open Sans" panose="020B0606030504020204" pitchFamily="34" charset="0"/>
              </a:rPr>
              <a:t>kevät 2023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B1179-A8FA-F935-A3EB-BF322DC3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8162"/>
            <a:ext cx="5117757" cy="45088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i-FI" sz="3900" b="0" i="0" u="none" strike="noStrike" dirty="0">
                <a:effectLst/>
                <a:latin typeface="Open Sans" panose="020B0606030504020204" pitchFamily="34" charset="0"/>
              </a:rPr>
              <a:t>1. Tulevaisuuden ihminen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i-FI" sz="3900" b="0" i="0" u="none" strike="noStrike" dirty="0">
                <a:effectLst/>
                <a:latin typeface="Open Sans" panose="020B0606030504020204" pitchFamily="34" charset="0"/>
              </a:rPr>
              <a:t>2. Varautuminen tulevaisuuteen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i-FI" sz="3900" b="0" i="0" u="none" strike="noStrike" dirty="0">
                <a:effectLst/>
                <a:latin typeface="Open Sans" panose="020B0606030504020204" pitchFamily="34" charset="0"/>
              </a:rPr>
              <a:t>3. Tulevaisuuden taitoja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i-FI" sz="3900" b="0" i="0" u="none" strike="noStrike" dirty="0">
                <a:effectLst/>
                <a:latin typeface="Open Sans" panose="020B0606030504020204" pitchFamily="34" charset="0"/>
              </a:rPr>
              <a:t>4. Maapallon tulevaisuus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i-FI" sz="3900" b="0" i="0" u="none" strike="noStrike" dirty="0">
                <a:effectLst/>
                <a:latin typeface="Open Sans" panose="020B0606030504020204" pitchFamily="34" charset="0"/>
              </a:rPr>
              <a:t>5. Kielteisiä ja/tai myönteisiä tulevaisuuskuvia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52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2C8C2-36BB-61D2-60F9-8A668031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63" y="-37766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syksy 2022</a:t>
            </a:r>
          </a:p>
        </p:txBody>
      </p:sp>
      <p:pic>
        <p:nvPicPr>
          <p:cNvPr id="21" name="Picture 11" descr="Värikäs auringon lasku maalaus">
            <a:extLst>
              <a:ext uri="{FF2B5EF4-FFF2-40B4-BE49-F238E27FC236}">
                <a16:creationId xmlns:a16="http://schemas.microsoft.com/office/drawing/2014/main" id="{AADB9C13-B603-2566-C318-67226AA26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2" r="1193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03368-F7FF-7E66-075C-4BDC102B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5611"/>
            <a:ext cx="5257798" cy="5151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Taiteen merkitys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Taide ja raha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Vaikuttava taide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Mikä kaikki on taidetta?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Suhteeni taiteeseen</a:t>
            </a:r>
            <a:endParaRPr lang="fi-FI" b="0" i="0" dirty="0">
              <a:effectLst/>
              <a:latin typeface="Noto Sans" panose="020B0502040504020204" pitchFamily="34" charset="0"/>
            </a:endParaRP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31180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DAF3D1-C82C-9ED8-3B01-43372B00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fi-FI"/>
              <a:t>kevät 2022</a:t>
            </a:r>
          </a:p>
        </p:txBody>
      </p:sp>
      <p:pic>
        <p:nvPicPr>
          <p:cNvPr id="12" name="Picture 11" descr="Lähikuva vaaleanpunaisesta kirsikankukasta">
            <a:extLst>
              <a:ext uri="{FF2B5EF4-FFF2-40B4-BE49-F238E27FC236}">
                <a16:creationId xmlns:a16="http://schemas.microsoft.com/office/drawing/2014/main" id="{83045962-2101-6671-22A2-C34AABF63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0" r="3979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5C8857-40FD-174D-D706-DEFD9D36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29945"/>
            <a:ext cx="7265503" cy="50286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 Kielitaidon merkitys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 Kielten tulevaisuus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 Monikielisyys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 Äidinkielet ja muut kielet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 Kieli osana identiteettiä</a:t>
            </a:r>
            <a:endParaRPr lang="fi-FI" sz="2800" b="0" i="0" dirty="0"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2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6C0E-6551-C2A4-6F97-DBF7188C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7" y="-1"/>
            <a:ext cx="4140014" cy="1330839"/>
          </a:xfrm>
        </p:spPr>
        <p:txBody>
          <a:bodyPr>
            <a:normAutofit/>
          </a:bodyPr>
          <a:lstStyle/>
          <a:p>
            <a:r>
              <a:rPr lang="fi-FI" dirty="0"/>
              <a:t>syksy 2021</a:t>
            </a:r>
          </a:p>
        </p:txBody>
      </p:sp>
      <p:pic>
        <p:nvPicPr>
          <p:cNvPr id="12" name="Picture 11" descr="Oranssi ja keltainen lehdet">
            <a:extLst>
              <a:ext uri="{FF2B5EF4-FFF2-40B4-BE49-F238E27FC236}">
                <a16:creationId xmlns:a16="http://schemas.microsoft.com/office/drawing/2014/main" id="{ADFBEB7C-F3A4-0610-18D6-ECAD94A4B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6" r="11088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9140DF-9E66-A41C-17A8-62551C1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1" y="1235676"/>
            <a:ext cx="5170820" cy="4867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Suhtautuminen lukemiseen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Lukutaidon ja lukemisen hyödyllisyys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Lukutaito ja tasa-arvo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Lukeminen ja kulttuuri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Lukeminen muutoksessa</a:t>
            </a:r>
            <a:endParaRPr lang="fi-FI" b="0" i="0" dirty="0">
              <a:effectLst/>
              <a:latin typeface="Noto Sans" panose="020B0502040504020204" pitchFamily="34" charset="0"/>
            </a:endParaRP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76502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own and black globe on white table">
            <a:extLst>
              <a:ext uri="{FF2B5EF4-FFF2-40B4-BE49-F238E27FC236}">
                <a16:creationId xmlns:a16="http://schemas.microsoft.com/office/drawing/2014/main" id="{B04EBA8F-4AD9-6C91-A66F-8EB5F5B5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0" b="621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B14EC5-1DF1-42A1-9B27-9DC94B5E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8" y="-51220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/>
              <a:t>kevät 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4F1ACB-20C6-E72E-65C5-E55305D06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864973"/>
            <a:ext cx="5016843" cy="53119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Kansallisuus ja identiteetti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Kansallisuus ja kulttuuri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Monikansallinen maailma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Kansallistunne ennen ja nyt</a:t>
            </a:r>
          </a:p>
          <a:p>
            <a:pPr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Tulevaisuuden suomalaisuus</a:t>
            </a:r>
            <a:endParaRPr lang="fi-FI" b="0" i="0" dirty="0">
              <a:effectLst/>
              <a:latin typeface="Noto Sans" panose="020B0502040504020204" pitchFamily="34" charset="0"/>
            </a:endParaRP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71177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6A547-6D39-C5BE-CDCD-23E42E4A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96" y="0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/>
              <a:t>syksy 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E41C72-BF89-D14E-7D56-9C992880E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408670"/>
            <a:ext cx="6332163" cy="4725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Brändit ja unelmat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Brändit ja arvot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Brändäyksen varjopuolet</a:t>
            </a: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dirty="0">
                <a:effectLst/>
                <a:latin typeface="Noto Sans" panose="020B0502040504020204" pitchFamily="34" charset="0"/>
              </a:rPr>
              <a:t>Yksilöt ja </a:t>
            </a:r>
            <a:r>
              <a:rPr lang="fi-FI" sz="2800" b="0" i="0" dirty="0" err="1">
                <a:effectLst/>
                <a:latin typeface="Noto Sans" panose="020B0502040504020204" pitchFamily="34" charset="0"/>
              </a:rPr>
              <a:t>brändääminen</a:t>
            </a: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fi-FI" sz="2800" b="0" i="0" u="none" strike="noStrike" dirty="0">
                <a:effectLst/>
                <a:latin typeface="Noto Sans" panose="020B0502040504020204" pitchFamily="34" charset="0"/>
              </a:rPr>
              <a:t>Liike-elämä ja </a:t>
            </a:r>
            <a:r>
              <a:rPr lang="fi-FI" sz="2800" b="0" i="0" u="none" strike="noStrike" dirty="0" err="1">
                <a:effectLst/>
                <a:latin typeface="Noto Sans" panose="020B0502040504020204" pitchFamily="34" charset="0"/>
              </a:rPr>
              <a:t>brändääminen</a:t>
            </a:r>
            <a:endParaRPr lang="fi-FI" sz="2800" b="0" i="0" dirty="0">
              <a:effectLst/>
              <a:latin typeface="Noto Sans" panose="020B0502040504020204" pitchFamily="34" charset="0"/>
            </a:endParaRPr>
          </a:p>
          <a:p>
            <a:endParaRPr lang="fi-FI" sz="2000" dirty="0"/>
          </a:p>
        </p:txBody>
      </p:sp>
      <p:pic>
        <p:nvPicPr>
          <p:cNvPr id="1026" name="Picture 2" descr="brown and yellow leaves">
            <a:extLst>
              <a:ext uri="{FF2B5EF4-FFF2-40B4-BE49-F238E27FC236}">
                <a16:creationId xmlns:a16="http://schemas.microsoft.com/office/drawing/2014/main" id="{F424C497-D365-BCA8-2264-99131364E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r="1" b="202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3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F14AB7-4CB9-7476-121B-44139915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213" y="1"/>
            <a:ext cx="2899257" cy="894522"/>
          </a:xfrm>
        </p:spPr>
        <p:txBody>
          <a:bodyPr>
            <a:normAutofit/>
          </a:bodyPr>
          <a:lstStyle/>
          <a:p>
            <a:r>
              <a:rPr lang="fi-FI" dirty="0"/>
              <a:t>kevät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AB6FB-19EF-0953-FE7F-5BA595A5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8" r="1334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6B89F-987F-F967-58C7-B12CB8C1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144741"/>
            <a:ext cx="6258414" cy="57966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Viihdyttävät ja/tai vaaralliset tarinat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Kertomukset identiteettien ja/tai yhteisöjen rakentajina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Tarinat kasvattajina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Median kertomukset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b="0" i="0" dirty="0">
              <a:effectLst/>
              <a:latin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b="0" i="0" u="none" strike="noStrike" dirty="0">
                <a:effectLst/>
                <a:latin typeface="Noto Sans" panose="020B0502040504020204" pitchFamily="34" charset="0"/>
              </a:rPr>
              <a:t> Kertomukset markkinoinnissa</a:t>
            </a:r>
            <a:endParaRPr lang="fi-FI" b="0" i="0" dirty="0">
              <a:effectLst/>
              <a:latin typeface="Noto Sans" panose="020B0502040504020204" pitchFamily="34" charset="0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4037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298</Words>
  <Application>Microsoft Macintosh PowerPoint</Application>
  <PresentationFormat>Laajakuva</PresentationFormat>
  <Paragraphs>127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Noto Sans</vt:lpstr>
      <vt:lpstr>Open Sans</vt:lpstr>
      <vt:lpstr>Source Sans Pro</vt:lpstr>
      <vt:lpstr>Office-teema</vt:lpstr>
      <vt:lpstr>Kirjoitustaidon kokeen aiheet</vt:lpstr>
      <vt:lpstr>syksy 2023</vt:lpstr>
      <vt:lpstr>kevät 2023</vt:lpstr>
      <vt:lpstr>syksy 2022</vt:lpstr>
      <vt:lpstr>kevät 2022</vt:lpstr>
      <vt:lpstr>syksy 2021</vt:lpstr>
      <vt:lpstr>kevät 2021</vt:lpstr>
      <vt:lpstr>syksy 2020</vt:lpstr>
      <vt:lpstr>kevät 2020</vt:lpstr>
      <vt:lpstr>syksy 2019</vt:lpstr>
      <vt:lpstr>kevät 2019</vt:lpstr>
      <vt:lpstr>syksy 2018 =  1. kirjoitustaidon koe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Kirjoitustaidon kokeen aiheet</dc:title>
  <dc:creator>Artimo Minna Annikki</dc:creator>
  <cp:lastModifiedBy>Artimo Minna Annikki</cp:lastModifiedBy>
  <cp:revision>5</cp:revision>
  <dcterms:created xsi:type="dcterms:W3CDTF">2022-10-20T10:53:52Z</dcterms:created>
  <dcterms:modified xsi:type="dcterms:W3CDTF">2023-11-09T11:25:48Z</dcterms:modified>
</cp:coreProperties>
</file>