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66" r:id="rId6"/>
    <p:sldId id="262" r:id="rId7"/>
    <p:sldId id="263" r:id="rId8"/>
    <p:sldId id="264" r:id="rId9"/>
    <p:sldId id="265" r:id="rId10"/>
    <p:sldId id="270" r:id="rId11"/>
    <p:sldId id="268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F8B347-B4CE-AF14-9564-79780025D184}" v="256" dt="2026-03-26T15:27:57.499"/>
    <p1510:client id="{70D75333-3CEF-7F81-2D72-86C8DA45BD23}" v="88" dt="2026-03-26T16:07:43.536"/>
    <p1510:client id="{C79CE07F-6990-0CA6-4A10-A1047FA0D669}" v="132" dt="2026-03-27T11:46:54.813"/>
    <p1510:client id="{E9F091D7-42D7-4DC0-9A29-687C293CAE7C}" v="511" dt="2026-03-26T18:24:28.6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svg"/><Relationship Id="rId1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svg"/><Relationship Id="rId1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C69757-1E80-4547-895F-8DE16FB3576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108AAD4-1556-4CE6-830F-85303DE0D108}">
      <dgm:prSet/>
      <dgm:spPr/>
      <dgm:t>
        <a:bodyPr/>
        <a:lstStyle/>
        <a:p>
          <a:r>
            <a:rPr lang="en-US"/>
            <a:t>Saaristossa asuu vähän ihmisiä.</a:t>
          </a:r>
        </a:p>
      </dgm:t>
    </dgm:pt>
    <dgm:pt modelId="{CF92DD82-1707-4BAC-B7FC-87E46CEF3227}" type="parTrans" cxnId="{CF2759C0-43E8-4EDB-B214-4CB303267958}">
      <dgm:prSet/>
      <dgm:spPr/>
      <dgm:t>
        <a:bodyPr/>
        <a:lstStyle/>
        <a:p>
          <a:endParaRPr lang="en-US"/>
        </a:p>
      </dgm:t>
    </dgm:pt>
    <dgm:pt modelId="{D73768E1-4FBA-4003-9808-2CF8684890FE}" type="sibTrans" cxnId="{CF2759C0-43E8-4EDB-B214-4CB303267958}">
      <dgm:prSet/>
      <dgm:spPr/>
      <dgm:t>
        <a:bodyPr/>
        <a:lstStyle/>
        <a:p>
          <a:endParaRPr lang="en-US"/>
        </a:p>
      </dgm:t>
    </dgm:pt>
    <dgm:pt modelId="{C997B1E7-3455-4241-82C1-C35CB76BA70D}">
      <dgm:prSet/>
      <dgm:spPr/>
      <dgm:t>
        <a:bodyPr/>
        <a:lstStyle/>
        <a:p>
          <a:r>
            <a:rPr lang="en-US"/>
            <a:t>Työpaikkoja ja palveluita on vähän.</a:t>
          </a:r>
        </a:p>
      </dgm:t>
    </dgm:pt>
    <dgm:pt modelId="{A7E172C1-EEF2-449E-8D4F-0B16558A304C}" type="parTrans" cxnId="{8139C613-5944-451D-BCDE-383CA70B6EC0}">
      <dgm:prSet/>
      <dgm:spPr/>
      <dgm:t>
        <a:bodyPr/>
        <a:lstStyle/>
        <a:p>
          <a:endParaRPr lang="en-US"/>
        </a:p>
      </dgm:t>
    </dgm:pt>
    <dgm:pt modelId="{42BCD7F7-3D14-4F9B-8D57-6FD32D9BC9D8}" type="sibTrans" cxnId="{8139C613-5944-451D-BCDE-383CA70B6EC0}">
      <dgm:prSet/>
      <dgm:spPr/>
      <dgm:t>
        <a:bodyPr/>
        <a:lstStyle/>
        <a:p>
          <a:endParaRPr lang="en-US"/>
        </a:p>
      </dgm:t>
    </dgm:pt>
    <dgm:pt modelId="{4CCAE1C6-7FFF-4D4F-93B2-647C063AFFBF}">
      <dgm:prSet/>
      <dgm:spPr/>
      <dgm:t>
        <a:bodyPr/>
        <a:lstStyle/>
        <a:p>
          <a:r>
            <a:rPr lang="en-US"/>
            <a:t>Asukkaat ovat tuttuneet vaikeisiin olosuhteisiin.</a:t>
          </a:r>
        </a:p>
      </dgm:t>
    </dgm:pt>
    <dgm:pt modelId="{95F463BC-A827-4BFF-908A-D7578E65384B}" type="parTrans" cxnId="{AC33D829-0ACC-4326-9ABC-9D047A48CCAB}">
      <dgm:prSet/>
      <dgm:spPr/>
      <dgm:t>
        <a:bodyPr/>
        <a:lstStyle/>
        <a:p>
          <a:endParaRPr lang="en-US"/>
        </a:p>
      </dgm:t>
    </dgm:pt>
    <dgm:pt modelId="{8055DFBF-8D92-4033-9864-15942990DAB5}" type="sibTrans" cxnId="{AC33D829-0ACC-4326-9ABC-9D047A48CCAB}">
      <dgm:prSet/>
      <dgm:spPr/>
      <dgm:t>
        <a:bodyPr/>
        <a:lstStyle/>
        <a:p>
          <a:endParaRPr lang="en-US"/>
        </a:p>
      </dgm:t>
    </dgm:pt>
    <dgm:pt modelId="{3A916DD0-920A-4EDE-908E-3B6AD02E58D9}" type="pres">
      <dgm:prSet presAssocID="{BFC69757-1E80-4547-895F-8DE16FB35763}" presName="vert0" presStyleCnt="0">
        <dgm:presLayoutVars>
          <dgm:dir/>
          <dgm:animOne val="branch"/>
          <dgm:animLvl val="lvl"/>
        </dgm:presLayoutVars>
      </dgm:prSet>
      <dgm:spPr/>
    </dgm:pt>
    <dgm:pt modelId="{CF3027F7-EBA4-4356-92EA-A51FAE446A29}" type="pres">
      <dgm:prSet presAssocID="{3108AAD4-1556-4CE6-830F-85303DE0D108}" presName="thickLine" presStyleLbl="alignNode1" presStyleIdx="0" presStyleCnt="3"/>
      <dgm:spPr/>
    </dgm:pt>
    <dgm:pt modelId="{46DC2998-C122-4418-BD6E-958BA48408D3}" type="pres">
      <dgm:prSet presAssocID="{3108AAD4-1556-4CE6-830F-85303DE0D108}" presName="horz1" presStyleCnt="0"/>
      <dgm:spPr/>
    </dgm:pt>
    <dgm:pt modelId="{E39E7D8D-D6A2-4F06-BD14-87C98A1DBDA0}" type="pres">
      <dgm:prSet presAssocID="{3108AAD4-1556-4CE6-830F-85303DE0D108}" presName="tx1" presStyleLbl="revTx" presStyleIdx="0" presStyleCnt="3"/>
      <dgm:spPr/>
    </dgm:pt>
    <dgm:pt modelId="{EEB0ECB0-5833-47EA-9F06-4997742B89C7}" type="pres">
      <dgm:prSet presAssocID="{3108AAD4-1556-4CE6-830F-85303DE0D108}" presName="vert1" presStyleCnt="0"/>
      <dgm:spPr/>
    </dgm:pt>
    <dgm:pt modelId="{5B1E325A-0061-4B8E-B5B5-C0132DC8B8EB}" type="pres">
      <dgm:prSet presAssocID="{C997B1E7-3455-4241-82C1-C35CB76BA70D}" presName="thickLine" presStyleLbl="alignNode1" presStyleIdx="1" presStyleCnt="3"/>
      <dgm:spPr/>
    </dgm:pt>
    <dgm:pt modelId="{B64F4A9B-1066-420A-89F3-917F0ABB6A4B}" type="pres">
      <dgm:prSet presAssocID="{C997B1E7-3455-4241-82C1-C35CB76BA70D}" presName="horz1" presStyleCnt="0"/>
      <dgm:spPr/>
    </dgm:pt>
    <dgm:pt modelId="{F1D9EA85-A91A-4897-99ED-E6B98C102CE0}" type="pres">
      <dgm:prSet presAssocID="{C997B1E7-3455-4241-82C1-C35CB76BA70D}" presName="tx1" presStyleLbl="revTx" presStyleIdx="1" presStyleCnt="3"/>
      <dgm:spPr/>
    </dgm:pt>
    <dgm:pt modelId="{1FD04B3A-77DC-4B74-AC5E-A7E6AA8CFAFD}" type="pres">
      <dgm:prSet presAssocID="{C997B1E7-3455-4241-82C1-C35CB76BA70D}" presName="vert1" presStyleCnt="0"/>
      <dgm:spPr/>
    </dgm:pt>
    <dgm:pt modelId="{ED03819F-C97B-4D9A-8919-1067C04E965E}" type="pres">
      <dgm:prSet presAssocID="{4CCAE1C6-7FFF-4D4F-93B2-647C063AFFBF}" presName="thickLine" presStyleLbl="alignNode1" presStyleIdx="2" presStyleCnt="3"/>
      <dgm:spPr/>
    </dgm:pt>
    <dgm:pt modelId="{5E6E5671-2298-4EBE-94F9-4942A6564BB9}" type="pres">
      <dgm:prSet presAssocID="{4CCAE1C6-7FFF-4D4F-93B2-647C063AFFBF}" presName="horz1" presStyleCnt="0"/>
      <dgm:spPr/>
    </dgm:pt>
    <dgm:pt modelId="{B749FE10-C2C2-4B61-8C73-AFB9E556105B}" type="pres">
      <dgm:prSet presAssocID="{4CCAE1C6-7FFF-4D4F-93B2-647C063AFFBF}" presName="tx1" presStyleLbl="revTx" presStyleIdx="2" presStyleCnt="3"/>
      <dgm:spPr/>
    </dgm:pt>
    <dgm:pt modelId="{720CD197-6EA9-414A-A0E6-A0388D2EBED5}" type="pres">
      <dgm:prSet presAssocID="{4CCAE1C6-7FFF-4D4F-93B2-647C063AFFBF}" presName="vert1" presStyleCnt="0"/>
      <dgm:spPr/>
    </dgm:pt>
  </dgm:ptLst>
  <dgm:cxnLst>
    <dgm:cxn modelId="{31FAA804-045A-4E96-9A09-41F02C40970F}" type="presOf" srcId="{BFC69757-1E80-4547-895F-8DE16FB35763}" destId="{3A916DD0-920A-4EDE-908E-3B6AD02E58D9}" srcOrd="0" destOrd="0" presId="urn:microsoft.com/office/officeart/2008/layout/LinedList"/>
    <dgm:cxn modelId="{9C0C6913-06D5-4EB3-8EDF-2D33DD32C87D}" type="presOf" srcId="{4CCAE1C6-7FFF-4D4F-93B2-647C063AFFBF}" destId="{B749FE10-C2C2-4B61-8C73-AFB9E556105B}" srcOrd="0" destOrd="0" presId="urn:microsoft.com/office/officeart/2008/layout/LinedList"/>
    <dgm:cxn modelId="{8139C613-5944-451D-BCDE-383CA70B6EC0}" srcId="{BFC69757-1E80-4547-895F-8DE16FB35763}" destId="{C997B1E7-3455-4241-82C1-C35CB76BA70D}" srcOrd="1" destOrd="0" parTransId="{A7E172C1-EEF2-449E-8D4F-0B16558A304C}" sibTransId="{42BCD7F7-3D14-4F9B-8D57-6FD32D9BC9D8}"/>
    <dgm:cxn modelId="{AC33D829-0ACC-4326-9ABC-9D047A48CCAB}" srcId="{BFC69757-1E80-4547-895F-8DE16FB35763}" destId="{4CCAE1C6-7FFF-4D4F-93B2-647C063AFFBF}" srcOrd="2" destOrd="0" parTransId="{95F463BC-A827-4BFF-908A-D7578E65384B}" sibTransId="{8055DFBF-8D92-4033-9864-15942990DAB5}"/>
    <dgm:cxn modelId="{27A2ED86-6226-4CB4-A65D-2115CB9F1E92}" type="presOf" srcId="{3108AAD4-1556-4CE6-830F-85303DE0D108}" destId="{E39E7D8D-D6A2-4F06-BD14-87C98A1DBDA0}" srcOrd="0" destOrd="0" presId="urn:microsoft.com/office/officeart/2008/layout/LinedList"/>
    <dgm:cxn modelId="{56976FBD-532A-47BD-8E51-0530488F1C2D}" type="presOf" srcId="{C997B1E7-3455-4241-82C1-C35CB76BA70D}" destId="{F1D9EA85-A91A-4897-99ED-E6B98C102CE0}" srcOrd="0" destOrd="0" presId="urn:microsoft.com/office/officeart/2008/layout/LinedList"/>
    <dgm:cxn modelId="{CF2759C0-43E8-4EDB-B214-4CB303267958}" srcId="{BFC69757-1E80-4547-895F-8DE16FB35763}" destId="{3108AAD4-1556-4CE6-830F-85303DE0D108}" srcOrd="0" destOrd="0" parTransId="{CF92DD82-1707-4BAC-B7FC-87E46CEF3227}" sibTransId="{D73768E1-4FBA-4003-9808-2CF8684890FE}"/>
    <dgm:cxn modelId="{08393934-8197-4682-AC0E-FB9A245C272C}" type="presParOf" srcId="{3A916DD0-920A-4EDE-908E-3B6AD02E58D9}" destId="{CF3027F7-EBA4-4356-92EA-A51FAE446A29}" srcOrd="0" destOrd="0" presId="urn:microsoft.com/office/officeart/2008/layout/LinedList"/>
    <dgm:cxn modelId="{F1EBCC9B-3840-4D23-91E5-CFB97B1C0F89}" type="presParOf" srcId="{3A916DD0-920A-4EDE-908E-3B6AD02E58D9}" destId="{46DC2998-C122-4418-BD6E-958BA48408D3}" srcOrd="1" destOrd="0" presId="urn:microsoft.com/office/officeart/2008/layout/LinedList"/>
    <dgm:cxn modelId="{AA3D4708-C6BF-45C4-8251-AE7C71D25755}" type="presParOf" srcId="{46DC2998-C122-4418-BD6E-958BA48408D3}" destId="{E39E7D8D-D6A2-4F06-BD14-87C98A1DBDA0}" srcOrd="0" destOrd="0" presId="urn:microsoft.com/office/officeart/2008/layout/LinedList"/>
    <dgm:cxn modelId="{3B5C0BD2-FBE0-4E88-8B82-4500496D82B6}" type="presParOf" srcId="{46DC2998-C122-4418-BD6E-958BA48408D3}" destId="{EEB0ECB0-5833-47EA-9F06-4997742B89C7}" srcOrd="1" destOrd="0" presId="urn:microsoft.com/office/officeart/2008/layout/LinedList"/>
    <dgm:cxn modelId="{AB4B9116-06E1-4FFE-80EB-E9925C1378D3}" type="presParOf" srcId="{3A916DD0-920A-4EDE-908E-3B6AD02E58D9}" destId="{5B1E325A-0061-4B8E-B5B5-C0132DC8B8EB}" srcOrd="2" destOrd="0" presId="urn:microsoft.com/office/officeart/2008/layout/LinedList"/>
    <dgm:cxn modelId="{2AB20456-A39F-440C-B609-46564559E52B}" type="presParOf" srcId="{3A916DD0-920A-4EDE-908E-3B6AD02E58D9}" destId="{B64F4A9B-1066-420A-89F3-917F0ABB6A4B}" srcOrd="3" destOrd="0" presId="urn:microsoft.com/office/officeart/2008/layout/LinedList"/>
    <dgm:cxn modelId="{02A79C2F-0534-400F-9CB7-636392834CA2}" type="presParOf" srcId="{B64F4A9B-1066-420A-89F3-917F0ABB6A4B}" destId="{F1D9EA85-A91A-4897-99ED-E6B98C102CE0}" srcOrd="0" destOrd="0" presId="urn:microsoft.com/office/officeart/2008/layout/LinedList"/>
    <dgm:cxn modelId="{2856EBA7-678F-4722-9DF0-A3840D66D958}" type="presParOf" srcId="{B64F4A9B-1066-420A-89F3-917F0ABB6A4B}" destId="{1FD04B3A-77DC-4B74-AC5E-A7E6AA8CFAFD}" srcOrd="1" destOrd="0" presId="urn:microsoft.com/office/officeart/2008/layout/LinedList"/>
    <dgm:cxn modelId="{E3EB69D8-EF73-4D50-B6BA-9D9782EE0D75}" type="presParOf" srcId="{3A916DD0-920A-4EDE-908E-3B6AD02E58D9}" destId="{ED03819F-C97B-4D9A-8919-1067C04E965E}" srcOrd="4" destOrd="0" presId="urn:microsoft.com/office/officeart/2008/layout/LinedList"/>
    <dgm:cxn modelId="{F599699E-22CA-4F78-B951-8881110229B4}" type="presParOf" srcId="{3A916DD0-920A-4EDE-908E-3B6AD02E58D9}" destId="{5E6E5671-2298-4EBE-94F9-4942A6564BB9}" srcOrd="5" destOrd="0" presId="urn:microsoft.com/office/officeart/2008/layout/LinedList"/>
    <dgm:cxn modelId="{B1C9391F-B521-46B0-BC3D-2E4C3AF35CE5}" type="presParOf" srcId="{5E6E5671-2298-4EBE-94F9-4942A6564BB9}" destId="{B749FE10-C2C2-4B61-8C73-AFB9E556105B}" srcOrd="0" destOrd="0" presId="urn:microsoft.com/office/officeart/2008/layout/LinedList"/>
    <dgm:cxn modelId="{AC74D6BF-9AAB-47BC-9060-5441DAEFF00E}" type="presParOf" srcId="{5E6E5671-2298-4EBE-94F9-4942A6564BB9}" destId="{720CD197-6EA9-414A-A0E6-A0388D2EBED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6E9580-7085-4ED6-B077-E161BDEF82E5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8C6B5C52-C270-4A3E-B37F-BB06CF5FDEB4}">
      <dgm:prSet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n-US" dirty="0">
              <a:latin typeface="Aptos Display" panose="020F0302020204030204"/>
            </a:rPr>
            <a:t>Avara Suomi -</a:t>
          </a:r>
          <a:r>
            <a:rPr lang="en-US" dirty="0" err="1">
              <a:latin typeface="Aptos Display" panose="020F0302020204030204"/>
            </a:rPr>
            <a:t>Oppikirja</a:t>
          </a:r>
          <a:r>
            <a:rPr lang="en-US" dirty="0"/>
            <a:t> </a:t>
          </a:r>
        </a:p>
      </dgm:t>
    </dgm:pt>
    <dgm:pt modelId="{FA7E4BBC-8EDD-41CB-B66C-D135E484E3BE}" type="parTrans" cxnId="{227DB7B4-5484-48FC-BEED-87930FDD5751}">
      <dgm:prSet/>
      <dgm:spPr/>
      <dgm:t>
        <a:bodyPr/>
        <a:lstStyle/>
        <a:p>
          <a:endParaRPr lang="en-US"/>
        </a:p>
      </dgm:t>
    </dgm:pt>
    <dgm:pt modelId="{708668A1-30E6-467B-B608-885C577CB2D4}" type="sibTrans" cxnId="{227DB7B4-5484-48FC-BEED-87930FDD5751}">
      <dgm:prSet/>
      <dgm:spPr/>
      <dgm:t>
        <a:bodyPr/>
        <a:lstStyle/>
        <a:p>
          <a:endParaRPr lang="en-US"/>
        </a:p>
      </dgm:t>
    </dgm:pt>
    <dgm:pt modelId="{EC1C637D-7528-410B-A487-60B077E3F7E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 dirty="0"/>
        </a:p>
      </dgm:t>
    </dgm:pt>
    <dgm:pt modelId="{0ADCBE27-CC5B-4121-B6B1-D80295CEEEB9}" type="parTrans" cxnId="{ADE264DC-424B-43B9-8C15-D4663CF824C2}">
      <dgm:prSet/>
      <dgm:spPr/>
      <dgm:t>
        <a:bodyPr/>
        <a:lstStyle/>
        <a:p>
          <a:endParaRPr lang="en-US"/>
        </a:p>
      </dgm:t>
    </dgm:pt>
    <dgm:pt modelId="{B710A302-B60F-411D-B2E0-A0DAC5B05C6D}" type="sibTrans" cxnId="{ADE264DC-424B-43B9-8C15-D4663CF824C2}">
      <dgm:prSet/>
      <dgm:spPr/>
      <dgm:t>
        <a:bodyPr/>
        <a:lstStyle/>
        <a:p>
          <a:endParaRPr lang="en-US"/>
        </a:p>
      </dgm:t>
    </dgm:pt>
    <dgm:pt modelId="{A37ACE18-E764-44FE-8E40-B2161632CB1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 dirty="0"/>
        </a:p>
      </dgm:t>
    </dgm:pt>
    <dgm:pt modelId="{C04E2585-A49C-43F9-AAE0-348D7AA12941}" type="parTrans" cxnId="{DEEC57F5-F2B0-4D89-89BA-B097196FB6A8}">
      <dgm:prSet/>
      <dgm:spPr/>
      <dgm:t>
        <a:bodyPr/>
        <a:lstStyle/>
        <a:p>
          <a:endParaRPr lang="en-US"/>
        </a:p>
      </dgm:t>
    </dgm:pt>
    <dgm:pt modelId="{74B50EEF-F15E-4BC9-A585-13D73CFDD38A}" type="sibTrans" cxnId="{DEEC57F5-F2B0-4D89-89BA-B097196FB6A8}">
      <dgm:prSet/>
      <dgm:spPr/>
      <dgm:t>
        <a:bodyPr/>
        <a:lstStyle/>
        <a:p>
          <a:endParaRPr lang="en-US"/>
        </a:p>
      </dgm:t>
    </dgm:pt>
    <dgm:pt modelId="{08DE9DEE-308D-46DC-8609-63BE93B2AEED}" type="pres">
      <dgm:prSet presAssocID="{BE6E9580-7085-4ED6-B077-E161BDEF82E5}" presName="root" presStyleCnt="0">
        <dgm:presLayoutVars>
          <dgm:dir/>
          <dgm:resizeHandles val="exact"/>
        </dgm:presLayoutVars>
      </dgm:prSet>
      <dgm:spPr/>
    </dgm:pt>
    <dgm:pt modelId="{B5BE113B-F342-48C5-BE6F-ECDF02F71B4D}" type="pres">
      <dgm:prSet presAssocID="{8C6B5C52-C270-4A3E-B37F-BB06CF5FDEB4}" presName="compNode" presStyleCnt="0"/>
      <dgm:spPr/>
    </dgm:pt>
    <dgm:pt modelId="{6EFDB7CF-ED14-4145-9F7D-44BA6C176AD6}" type="pres">
      <dgm:prSet presAssocID="{8C6B5C52-C270-4A3E-B37F-BB06CF5FDEB4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E8B475F-947D-4C95-A208-7D6AA5FBD81A}" type="pres">
      <dgm:prSet presAssocID="{8C6B5C52-C270-4A3E-B37F-BB06CF5FDEB4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rjat"/>
        </a:ext>
      </dgm:extLst>
    </dgm:pt>
    <dgm:pt modelId="{65E0FDB7-3C0D-4692-9058-578414E0DFE1}" type="pres">
      <dgm:prSet presAssocID="{8C6B5C52-C270-4A3E-B37F-BB06CF5FDEB4}" presName="spaceRect" presStyleCnt="0"/>
      <dgm:spPr/>
    </dgm:pt>
    <dgm:pt modelId="{20842B1C-14CF-40BE-814D-5CC6A1729BED}" type="pres">
      <dgm:prSet presAssocID="{8C6B5C52-C270-4A3E-B37F-BB06CF5FDEB4}" presName="textRect" presStyleLbl="revTx" presStyleIdx="0" presStyleCnt="3">
        <dgm:presLayoutVars>
          <dgm:chMax val="1"/>
          <dgm:chPref val="1"/>
        </dgm:presLayoutVars>
      </dgm:prSet>
      <dgm:spPr/>
    </dgm:pt>
    <dgm:pt modelId="{5257B525-0F78-4285-831E-93F20D70DA73}" type="pres">
      <dgm:prSet presAssocID="{708668A1-30E6-467B-B608-885C577CB2D4}" presName="sibTrans" presStyleCnt="0"/>
      <dgm:spPr/>
    </dgm:pt>
    <dgm:pt modelId="{3DBDFEFB-1298-4FF0-A577-7DE9BC1CF119}" type="pres">
      <dgm:prSet presAssocID="{EC1C637D-7528-410B-A487-60B077E3F7E6}" presName="compNode" presStyleCnt="0"/>
      <dgm:spPr/>
    </dgm:pt>
    <dgm:pt modelId="{1FCD3845-7BCC-48F4-8032-85176B10BF1A}" type="pres">
      <dgm:prSet presAssocID="{EC1C637D-7528-410B-A487-60B077E3F7E6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FC50234-5357-4F49-A07B-6320F185366C}" type="pres">
      <dgm:prSet presAssocID="{EC1C637D-7528-410B-A487-60B077E3F7E6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ylimikro"/>
        </a:ext>
      </dgm:extLst>
    </dgm:pt>
    <dgm:pt modelId="{2DC77BAA-9916-4192-B1F2-AEFF44672387}" type="pres">
      <dgm:prSet presAssocID="{EC1C637D-7528-410B-A487-60B077E3F7E6}" presName="spaceRect" presStyleCnt="0"/>
      <dgm:spPr/>
    </dgm:pt>
    <dgm:pt modelId="{85B416E6-DFCF-4B06-8E23-8ACADB9FD2E0}" type="pres">
      <dgm:prSet presAssocID="{EC1C637D-7528-410B-A487-60B077E3F7E6}" presName="textRect" presStyleLbl="revTx" presStyleIdx="1" presStyleCnt="3">
        <dgm:presLayoutVars>
          <dgm:chMax val="1"/>
          <dgm:chPref val="1"/>
        </dgm:presLayoutVars>
      </dgm:prSet>
      <dgm:spPr/>
    </dgm:pt>
    <dgm:pt modelId="{DB437445-C519-4939-9747-D83490432278}" type="pres">
      <dgm:prSet presAssocID="{B710A302-B60F-411D-B2E0-A0DAC5B05C6D}" presName="sibTrans" presStyleCnt="0"/>
      <dgm:spPr/>
    </dgm:pt>
    <dgm:pt modelId="{02ED32CB-7B17-48B5-994D-7581926DBC6E}" type="pres">
      <dgm:prSet presAssocID="{A37ACE18-E764-44FE-8E40-B2161632CB1C}" presName="compNode" presStyleCnt="0"/>
      <dgm:spPr/>
    </dgm:pt>
    <dgm:pt modelId="{F80B72DB-1BA0-4B62-9606-D9647CE427C4}" type="pres">
      <dgm:prSet presAssocID="{A37ACE18-E764-44FE-8E40-B2161632CB1C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250E18BF-E47B-4D57-9809-4ECEE83869FF}" type="pres">
      <dgm:prSet presAssocID="{A37ACE18-E764-44FE-8E40-B2161632CB1C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CBA43CA3-210B-4A6D-BACA-A8D1CA5A7575}" type="pres">
      <dgm:prSet presAssocID="{A37ACE18-E764-44FE-8E40-B2161632CB1C}" presName="spaceRect" presStyleCnt="0"/>
      <dgm:spPr/>
    </dgm:pt>
    <dgm:pt modelId="{5CFFAC86-F9FA-40A9-A7C0-D0DC3C72CEE2}" type="pres">
      <dgm:prSet presAssocID="{A37ACE18-E764-44FE-8E40-B2161632CB1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F712517-CC17-4057-92A7-8C439DD85E77}" type="presOf" srcId="{EC1C637D-7528-410B-A487-60B077E3F7E6}" destId="{85B416E6-DFCF-4B06-8E23-8ACADB9FD2E0}" srcOrd="0" destOrd="0" presId="urn:microsoft.com/office/officeart/2018/5/layout/IconLeafLabelList"/>
    <dgm:cxn modelId="{C059A797-352B-47EF-894C-0153FD419636}" type="presOf" srcId="{A37ACE18-E764-44FE-8E40-B2161632CB1C}" destId="{5CFFAC86-F9FA-40A9-A7C0-D0DC3C72CEE2}" srcOrd="0" destOrd="0" presId="urn:microsoft.com/office/officeart/2018/5/layout/IconLeafLabelList"/>
    <dgm:cxn modelId="{2BB55F9D-B016-4471-84A8-9C5BB725AAF7}" type="presOf" srcId="{BE6E9580-7085-4ED6-B077-E161BDEF82E5}" destId="{08DE9DEE-308D-46DC-8609-63BE93B2AEED}" srcOrd="0" destOrd="0" presId="urn:microsoft.com/office/officeart/2018/5/layout/IconLeafLabelList"/>
    <dgm:cxn modelId="{227DB7B4-5484-48FC-BEED-87930FDD5751}" srcId="{BE6E9580-7085-4ED6-B077-E161BDEF82E5}" destId="{8C6B5C52-C270-4A3E-B37F-BB06CF5FDEB4}" srcOrd="0" destOrd="0" parTransId="{FA7E4BBC-8EDD-41CB-B66C-D135E484E3BE}" sibTransId="{708668A1-30E6-467B-B608-885C577CB2D4}"/>
    <dgm:cxn modelId="{ADE264DC-424B-43B9-8C15-D4663CF824C2}" srcId="{BE6E9580-7085-4ED6-B077-E161BDEF82E5}" destId="{EC1C637D-7528-410B-A487-60B077E3F7E6}" srcOrd="1" destOrd="0" parTransId="{0ADCBE27-CC5B-4121-B6B1-D80295CEEEB9}" sibTransId="{B710A302-B60F-411D-B2E0-A0DAC5B05C6D}"/>
    <dgm:cxn modelId="{FCB049EF-A920-4091-9345-73E1997D9735}" type="presOf" srcId="{8C6B5C52-C270-4A3E-B37F-BB06CF5FDEB4}" destId="{20842B1C-14CF-40BE-814D-5CC6A1729BED}" srcOrd="0" destOrd="0" presId="urn:microsoft.com/office/officeart/2018/5/layout/IconLeafLabelList"/>
    <dgm:cxn modelId="{DEEC57F5-F2B0-4D89-89BA-B097196FB6A8}" srcId="{BE6E9580-7085-4ED6-B077-E161BDEF82E5}" destId="{A37ACE18-E764-44FE-8E40-B2161632CB1C}" srcOrd="2" destOrd="0" parTransId="{C04E2585-A49C-43F9-AAE0-348D7AA12941}" sibTransId="{74B50EEF-F15E-4BC9-A585-13D73CFDD38A}"/>
    <dgm:cxn modelId="{D435C02E-951B-4518-851A-0D73DA5F5B21}" type="presParOf" srcId="{08DE9DEE-308D-46DC-8609-63BE93B2AEED}" destId="{B5BE113B-F342-48C5-BE6F-ECDF02F71B4D}" srcOrd="0" destOrd="0" presId="urn:microsoft.com/office/officeart/2018/5/layout/IconLeafLabelList"/>
    <dgm:cxn modelId="{45AC8C37-D890-4C47-A176-E4E3B634F82B}" type="presParOf" srcId="{B5BE113B-F342-48C5-BE6F-ECDF02F71B4D}" destId="{6EFDB7CF-ED14-4145-9F7D-44BA6C176AD6}" srcOrd="0" destOrd="0" presId="urn:microsoft.com/office/officeart/2018/5/layout/IconLeafLabelList"/>
    <dgm:cxn modelId="{33C10B08-768E-4115-A5B9-DB533598511F}" type="presParOf" srcId="{B5BE113B-F342-48C5-BE6F-ECDF02F71B4D}" destId="{DE8B475F-947D-4C95-A208-7D6AA5FBD81A}" srcOrd="1" destOrd="0" presId="urn:microsoft.com/office/officeart/2018/5/layout/IconLeafLabelList"/>
    <dgm:cxn modelId="{B56A2F27-249D-4911-9401-5362CEDA1A1A}" type="presParOf" srcId="{B5BE113B-F342-48C5-BE6F-ECDF02F71B4D}" destId="{65E0FDB7-3C0D-4692-9058-578414E0DFE1}" srcOrd="2" destOrd="0" presId="urn:microsoft.com/office/officeart/2018/5/layout/IconLeafLabelList"/>
    <dgm:cxn modelId="{D933FC33-636A-4A19-97B9-1AB96C1046F6}" type="presParOf" srcId="{B5BE113B-F342-48C5-BE6F-ECDF02F71B4D}" destId="{20842B1C-14CF-40BE-814D-5CC6A1729BED}" srcOrd="3" destOrd="0" presId="urn:microsoft.com/office/officeart/2018/5/layout/IconLeafLabelList"/>
    <dgm:cxn modelId="{489E601E-1027-4178-BDDC-8D89FC18815A}" type="presParOf" srcId="{08DE9DEE-308D-46DC-8609-63BE93B2AEED}" destId="{5257B525-0F78-4285-831E-93F20D70DA73}" srcOrd="1" destOrd="0" presId="urn:microsoft.com/office/officeart/2018/5/layout/IconLeafLabelList"/>
    <dgm:cxn modelId="{72EFE846-201E-45BE-9799-94091FEE2CEE}" type="presParOf" srcId="{08DE9DEE-308D-46DC-8609-63BE93B2AEED}" destId="{3DBDFEFB-1298-4FF0-A577-7DE9BC1CF119}" srcOrd="2" destOrd="0" presId="urn:microsoft.com/office/officeart/2018/5/layout/IconLeafLabelList"/>
    <dgm:cxn modelId="{6996B2C5-6B4F-4420-B254-35A145AF68B3}" type="presParOf" srcId="{3DBDFEFB-1298-4FF0-A577-7DE9BC1CF119}" destId="{1FCD3845-7BCC-48F4-8032-85176B10BF1A}" srcOrd="0" destOrd="0" presId="urn:microsoft.com/office/officeart/2018/5/layout/IconLeafLabelList"/>
    <dgm:cxn modelId="{3FF92788-34E9-43F8-BA82-C20F1B3CDD0A}" type="presParOf" srcId="{3DBDFEFB-1298-4FF0-A577-7DE9BC1CF119}" destId="{1FC50234-5357-4F49-A07B-6320F185366C}" srcOrd="1" destOrd="0" presId="urn:microsoft.com/office/officeart/2018/5/layout/IconLeafLabelList"/>
    <dgm:cxn modelId="{82783D70-80C3-4A19-9FFB-99FE55FCF66A}" type="presParOf" srcId="{3DBDFEFB-1298-4FF0-A577-7DE9BC1CF119}" destId="{2DC77BAA-9916-4192-B1F2-AEFF44672387}" srcOrd="2" destOrd="0" presId="urn:microsoft.com/office/officeart/2018/5/layout/IconLeafLabelList"/>
    <dgm:cxn modelId="{FAC07994-B23D-4C1A-931F-1CA3477063A4}" type="presParOf" srcId="{3DBDFEFB-1298-4FF0-A577-7DE9BC1CF119}" destId="{85B416E6-DFCF-4B06-8E23-8ACADB9FD2E0}" srcOrd="3" destOrd="0" presId="urn:microsoft.com/office/officeart/2018/5/layout/IconLeafLabelList"/>
    <dgm:cxn modelId="{EED324B8-3161-42E5-A78E-EC9A27B68BC8}" type="presParOf" srcId="{08DE9DEE-308D-46DC-8609-63BE93B2AEED}" destId="{DB437445-C519-4939-9747-D83490432278}" srcOrd="3" destOrd="0" presId="urn:microsoft.com/office/officeart/2018/5/layout/IconLeafLabelList"/>
    <dgm:cxn modelId="{FC60F40D-882A-46CF-B4D7-6D4AF37FF112}" type="presParOf" srcId="{08DE9DEE-308D-46DC-8609-63BE93B2AEED}" destId="{02ED32CB-7B17-48B5-994D-7581926DBC6E}" srcOrd="4" destOrd="0" presId="urn:microsoft.com/office/officeart/2018/5/layout/IconLeafLabelList"/>
    <dgm:cxn modelId="{CD43D7FA-52F3-4283-A8D8-0428E048D3DB}" type="presParOf" srcId="{02ED32CB-7B17-48B5-994D-7581926DBC6E}" destId="{F80B72DB-1BA0-4B62-9606-D9647CE427C4}" srcOrd="0" destOrd="0" presId="urn:microsoft.com/office/officeart/2018/5/layout/IconLeafLabelList"/>
    <dgm:cxn modelId="{0A15A908-EBA2-4696-BB6C-CC6C7B042AEA}" type="presParOf" srcId="{02ED32CB-7B17-48B5-994D-7581926DBC6E}" destId="{250E18BF-E47B-4D57-9809-4ECEE83869FF}" srcOrd="1" destOrd="0" presId="urn:microsoft.com/office/officeart/2018/5/layout/IconLeafLabelList"/>
    <dgm:cxn modelId="{5AA4DC70-6112-4CB3-8211-D8CE528C53A9}" type="presParOf" srcId="{02ED32CB-7B17-48B5-994D-7581926DBC6E}" destId="{CBA43CA3-210B-4A6D-BACA-A8D1CA5A7575}" srcOrd="2" destOrd="0" presId="urn:microsoft.com/office/officeart/2018/5/layout/IconLeafLabelList"/>
    <dgm:cxn modelId="{4C9300ED-08C2-4F19-B4BC-7D7813C80059}" type="presParOf" srcId="{02ED32CB-7B17-48B5-994D-7581926DBC6E}" destId="{5CFFAC86-F9FA-40A9-A7C0-D0DC3C72CEE2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027F7-EBA4-4356-92EA-A51FAE446A29}">
      <dsp:nvSpPr>
        <dsp:cNvPr id="0" name=""/>
        <dsp:cNvSpPr/>
      </dsp:nvSpPr>
      <dsp:spPr>
        <a:xfrm>
          <a:off x="0" y="2163"/>
          <a:ext cx="56820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E7D8D-D6A2-4F06-BD14-87C98A1DBDA0}">
      <dsp:nvSpPr>
        <dsp:cNvPr id="0" name=""/>
        <dsp:cNvSpPr/>
      </dsp:nvSpPr>
      <dsp:spPr>
        <a:xfrm>
          <a:off x="0" y="2163"/>
          <a:ext cx="5682018" cy="1475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Saaristossa asuu vähän ihmisiä.</a:t>
          </a:r>
        </a:p>
      </dsp:txBody>
      <dsp:txXfrm>
        <a:off x="0" y="2163"/>
        <a:ext cx="5682018" cy="1475540"/>
      </dsp:txXfrm>
    </dsp:sp>
    <dsp:sp modelId="{5B1E325A-0061-4B8E-B5B5-C0132DC8B8EB}">
      <dsp:nvSpPr>
        <dsp:cNvPr id="0" name=""/>
        <dsp:cNvSpPr/>
      </dsp:nvSpPr>
      <dsp:spPr>
        <a:xfrm>
          <a:off x="0" y="1477704"/>
          <a:ext cx="56820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9EA85-A91A-4897-99ED-E6B98C102CE0}">
      <dsp:nvSpPr>
        <dsp:cNvPr id="0" name=""/>
        <dsp:cNvSpPr/>
      </dsp:nvSpPr>
      <dsp:spPr>
        <a:xfrm>
          <a:off x="0" y="1477704"/>
          <a:ext cx="5682018" cy="1475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Työpaikkoja ja palveluita on vähän.</a:t>
          </a:r>
        </a:p>
      </dsp:txBody>
      <dsp:txXfrm>
        <a:off x="0" y="1477704"/>
        <a:ext cx="5682018" cy="1475540"/>
      </dsp:txXfrm>
    </dsp:sp>
    <dsp:sp modelId="{ED03819F-C97B-4D9A-8919-1067C04E965E}">
      <dsp:nvSpPr>
        <dsp:cNvPr id="0" name=""/>
        <dsp:cNvSpPr/>
      </dsp:nvSpPr>
      <dsp:spPr>
        <a:xfrm>
          <a:off x="0" y="2953244"/>
          <a:ext cx="56820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9FE10-C2C2-4B61-8C73-AFB9E556105B}">
      <dsp:nvSpPr>
        <dsp:cNvPr id="0" name=""/>
        <dsp:cNvSpPr/>
      </dsp:nvSpPr>
      <dsp:spPr>
        <a:xfrm>
          <a:off x="0" y="2953244"/>
          <a:ext cx="5682018" cy="1475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Asukkaat ovat tuttuneet vaikeisiin olosuhteisiin.</a:t>
          </a:r>
        </a:p>
      </dsp:txBody>
      <dsp:txXfrm>
        <a:off x="0" y="2953244"/>
        <a:ext cx="5682018" cy="1475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DB7CF-ED14-4145-9F7D-44BA6C176AD6}">
      <dsp:nvSpPr>
        <dsp:cNvPr id="0" name=""/>
        <dsp:cNvSpPr/>
      </dsp:nvSpPr>
      <dsp:spPr>
        <a:xfrm>
          <a:off x="718225" y="413831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B475F-947D-4C95-A208-7D6AA5FBD81A}">
      <dsp:nvSpPr>
        <dsp:cNvPr id="0" name=""/>
        <dsp:cNvSpPr/>
      </dsp:nvSpPr>
      <dsp:spPr>
        <a:xfrm>
          <a:off x="1142350" y="837956"/>
          <a:ext cx="1141875" cy="114187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842B1C-14CF-40BE-814D-5CC6A1729BED}">
      <dsp:nvSpPr>
        <dsp:cNvPr id="0" name=""/>
        <dsp:cNvSpPr/>
      </dsp:nvSpPr>
      <dsp:spPr>
        <a:xfrm>
          <a:off x="82037" y="3023832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>
              <a:latin typeface="Aptos Display" panose="020F0302020204030204"/>
            </a:rPr>
            <a:t>Avara Suomi -</a:t>
          </a:r>
          <a:r>
            <a:rPr lang="en-US" sz="2300" kern="1200" dirty="0" err="1">
              <a:latin typeface="Aptos Display" panose="020F0302020204030204"/>
            </a:rPr>
            <a:t>Oppikirja</a:t>
          </a:r>
          <a:r>
            <a:rPr lang="en-US" sz="2300" kern="1200" dirty="0"/>
            <a:t> </a:t>
          </a:r>
        </a:p>
      </dsp:txBody>
      <dsp:txXfrm>
        <a:off x="82037" y="3023832"/>
        <a:ext cx="3262500" cy="720000"/>
      </dsp:txXfrm>
    </dsp:sp>
    <dsp:sp modelId="{1FCD3845-7BCC-48F4-8032-85176B10BF1A}">
      <dsp:nvSpPr>
        <dsp:cNvPr id="0" name=""/>
        <dsp:cNvSpPr/>
      </dsp:nvSpPr>
      <dsp:spPr>
        <a:xfrm>
          <a:off x="4551662" y="413831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C50234-5357-4F49-A07B-6320F185366C}">
      <dsp:nvSpPr>
        <dsp:cNvPr id="0" name=""/>
        <dsp:cNvSpPr/>
      </dsp:nvSpPr>
      <dsp:spPr>
        <a:xfrm>
          <a:off x="4975787" y="837956"/>
          <a:ext cx="1141875" cy="114187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416E6-DFCF-4B06-8E23-8ACADB9FD2E0}">
      <dsp:nvSpPr>
        <dsp:cNvPr id="0" name=""/>
        <dsp:cNvSpPr/>
      </dsp:nvSpPr>
      <dsp:spPr>
        <a:xfrm>
          <a:off x="3915475" y="3023832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2300" kern="1200" dirty="0"/>
        </a:p>
      </dsp:txBody>
      <dsp:txXfrm>
        <a:off x="3915475" y="3023832"/>
        <a:ext cx="3262500" cy="720000"/>
      </dsp:txXfrm>
    </dsp:sp>
    <dsp:sp modelId="{F80B72DB-1BA0-4B62-9606-D9647CE427C4}">
      <dsp:nvSpPr>
        <dsp:cNvPr id="0" name=""/>
        <dsp:cNvSpPr/>
      </dsp:nvSpPr>
      <dsp:spPr>
        <a:xfrm>
          <a:off x="8385100" y="413831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E18BF-E47B-4D57-9809-4ECEE83869FF}">
      <dsp:nvSpPr>
        <dsp:cNvPr id="0" name=""/>
        <dsp:cNvSpPr/>
      </dsp:nvSpPr>
      <dsp:spPr>
        <a:xfrm>
          <a:off x="8809225" y="837956"/>
          <a:ext cx="1141875" cy="114187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FAC86-F9FA-40A9-A7C0-D0DC3C72CEE2}">
      <dsp:nvSpPr>
        <dsp:cNvPr id="0" name=""/>
        <dsp:cNvSpPr/>
      </dsp:nvSpPr>
      <dsp:spPr>
        <a:xfrm>
          <a:off x="7748912" y="3023832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2300" kern="1200" dirty="0"/>
        </a:p>
      </dsp:txBody>
      <dsp:txXfrm>
        <a:off x="7748912" y="3023832"/>
        <a:ext cx="326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Turun_saarist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utterstock.com/search/rocky-island-finland" TargetMode="External"/><Relationship Id="rId2" Type="http://schemas.openxmlformats.org/officeDocument/2006/relationships/hyperlink" Target="https://commons.wikimedia.org/wiki/File:Korppoo_Korpostr%C3%B6m_tuulimylly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premium-photo/coastal-fish-farm-ocean-aquaculture-fish-farming-many-fish-net-pens-sustainable-seafood-production_413782184.htm&#8203;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fishingfinlandia.fi/en/salmon-sea-fishi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achtico.com/sites/default/files/imagecache/location-header/finland_destination.jpg" TargetMode="External"/><Relationship Id="rId4" Type="http://schemas.openxmlformats.org/officeDocument/2006/relationships/hyperlink" Target="https://encrypted-tbn0.gstatic.com/images?q=tbn:ANd9GcRdeBV-PK-DprJhLdBdAEj63_7WGc_Rc85ILA&amp;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utterstock.com/image-photo/parainen-finland-10-12-2022-260nw-2721274305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pload.wikimedia.org/wikipedia/commons/5/5a/White_tailed_eagle_raftsund_square_crop.jpg" TargetMode="External"/><Relationship Id="rId4" Type="http://schemas.openxmlformats.org/officeDocument/2006/relationships/hyperlink" Target="https://encrypted-tbn0.gstatic.com/images?q=tbn:ANd9GcThayyrK_xNG1p0zywOpi5jdVK7BISgim8fBQ&amp;s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isitfinland.com/dam/jcr:e0123601-2ce1-4c65-80c8-1875dd09d70c/Kaunissaari-pyhtaa-women-baltic-sea-red-buildings-julia-kivela.jpg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Rectangle 1067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urun saaristo – Wikipedia">
            <a:extLst>
              <a:ext uri="{FF2B5EF4-FFF2-40B4-BE49-F238E27FC236}">
                <a16:creationId xmlns:a16="http://schemas.microsoft.com/office/drawing/2014/main" id="{1A483F45-962E-510D-1D9A-07B3E54B9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8751"/>
          <a:stretch>
            <a:fillRect/>
          </a:stretch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2832" y="1122363"/>
            <a:ext cx="10173194" cy="1272047"/>
          </a:xfrm>
        </p:spPr>
        <p:txBody>
          <a:bodyPr>
            <a:normAutofit/>
          </a:bodyPr>
          <a:lstStyle/>
          <a:p>
            <a:r>
              <a:rPr lang="fi-FI" sz="6600">
                <a:solidFill>
                  <a:schemeClr val="bg1"/>
                </a:solidFill>
              </a:rPr>
              <a:t>Saaristo-Suomi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fi-FI">
                <a:solidFill>
                  <a:schemeClr val="bg1"/>
                </a:solidFill>
              </a:rPr>
              <a:t>Esittäjät: Kirill , Khalid , Sohila</a:t>
            </a:r>
            <a:endParaRPr lang="en-US">
              <a:solidFill>
                <a:schemeClr val="bg1"/>
              </a:solidFill>
            </a:endParaRPr>
          </a:p>
          <a:p>
            <a:pPr marL="342900" indent="-342900">
              <a:buChar char="•"/>
            </a:pPr>
            <a:r>
              <a:rPr lang="fi-FI">
                <a:solidFill>
                  <a:schemeClr val="bg1"/>
                </a:solidFill>
              </a:rPr>
              <a:t>Tehty: 20.3.2026</a:t>
            </a:r>
          </a:p>
          <a:p>
            <a:endParaRPr lang="fi-FI">
              <a:solidFill>
                <a:schemeClr val="bg1"/>
              </a:solidFill>
            </a:endParaRPr>
          </a:p>
        </p:txBody>
      </p:sp>
      <p:sp>
        <p:nvSpPr>
          <p:cNvPr id="1070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4E671-259D-773B-05A9-5D1E35CFC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104" y="386002"/>
            <a:ext cx="10515600" cy="1325563"/>
          </a:xfrm>
        </p:spPr>
        <p:txBody>
          <a:bodyPr/>
          <a:lstStyle/>
          <a:p>
            <a:r>
              <a:rPr lang="en-US" err="1"/>
              <a:t>Avainsanat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0FD7B-F604-6035-6613-B86F24D3D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339" y="1709878"/>
            <a:ext cx="11557321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514350" indent="-514350">
              <a:buAutoNum type="arabicParenR"/>
            </a:pPr>
            <a:r>
              <a:rPr lang="en-US" dirty="0">
                <a:solidFill>
                  <a:schemeClr val="bg1"/>
                </a:solidFill>
              </a:rPr>
              <a:t>Luoto : </a:t>
            </a:r>
            <a:r>
              <a:rPr lang="en-US" dirty="0" err="1">
                <a:solidFill>
                  <a:schemeClr val="bg1"/>
                </a:solidFill>
              </a:rPr>
              <a:t>pieni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kalliosaari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meressä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AutoNum type="arabicParenR"/>
            </a:pPr>
            <a:r>
              <a:rPr lang="en-US" dirty="0" err="1">
                <a:solidFill>
                  <a:schemeClr val="bg1"/>
                </a:solidFill>
              </a:rPr>
              <a:t>Karikko</a:t>
            </a:r>
            <a:r>
              <a:rPr lang="en-US" dirty="0">
                <a:solidFill>
                  <a:schemeClr val="bg1"/>
                </a:solidFill>
              </a:rPr>
              <a:t> : </a:t>
            </a:r>
            <a:r>
              <a:rPr lang="en-US" dirty="0" err="1">
                <a:solidFill>
                  <a:schemeClr val="bg1"/>
                </a:solidFill>
              </a:rPr>
              <a:t>matala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kivinen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paikka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vedessä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AutoNum type="arabicParenR"/>
            </a:pPr>
            <a:r>
              <a:rPr lang="en-US" dirty="0">
                <a:solidFill>
                  <a:schemeClr val="bg1"/>
                </a:solidFill>
              </a:rPr>
              <a:t>Salmi : </a:t>
            </a:r>
            <a:r>
              <a:rPr lang="en-US" dirty="0" err="1">
                <a:solidFill>
                  <a:schemeClr val="bg1"/>
                </a:solidFill>
              </a:rPr>
              <a:t>kapea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vesialue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kahden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saaren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välissä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AutoNum type="arabicParenR"/>
            </a:pPr>
            <a:r>
              <a:rPr lang="en-US" dirty="0" err="1">
                <a:solidFill>
                  <a:schemeClr val="bg1"/>
                </a:solidFill>
              </a:rPr>
              <a:t>Trooli</a:t>
            </a:r>
            <a:r>
              <a:rPr lang="en-US" dirty="0">
                <a:solidFill>
                  <a:schemeClr val="bg1"/>
                </a:solidFill>
              </a:rPr>
              <a:t> : alus </a:t>
            </a:r>
            <a:r>
              <a:rPr lang="en-US" dirty="0" err="1">
                <a:solidFill>
                  <a:schemeClr val="bg1"/>
                </a:solidFill>
              </a:rPr>
              <a:t>eli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vene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jossa</a:t>
            </a:r>
            <a:r>
              <a:rPr lang="en-US" dirty="0">
                <a:solidFill>
                  <a:schemeClr val="bg1"/>
                </a:solidFill>
              </a:rPr>
              <a:t> on ,</a:t>
            </a:r>
            <a:r>
              <a:rPr lang="en-US" dirty="0" err="1">
                <a:solidFill>
                  <a:schemeClr val="bg1"/>
                </a:solidFill>
              </a:rPr>
              <a:t>suuri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verkko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jolla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kalastetaan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meressä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AutoNum type="arabicParenR"/>
            </a:pPr>
            <a:r>
              <a:rPr lang="en-US" dirty="0" err="1">
                <a:solidFill>
                  <a:schemeClr val="bg1"/>
                </a:solidFill>
              </a:rPr>
              <a:t>Rysä</a:t>
            </a:r>
            <a:r>
              <a:rPr lang="en-US" dirty="0">
                <a:solidFill>
                  <a:schemeClr val="bg1"/>
                </a:solidFill>
              </a:rPr>
              <a:t> : </a:t>
            </a:r>
            <a:r>
              <a:rPr lang="en-US" dirty="0" err="1">
                <a:solidFill>
                  <a:schemeClr val="bg1"/>
                </a:solidFill>
              </a:rPr>
              <a:t>kalastusväline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johon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kalat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menevät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AutoNum type="arabicParenR"/>
            </a:pP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Kalanviljelylaitos</a:t>
            </a:r>
            <a:r>
              <a:rPr lang="en-US" dirty="0">
                <a:solidFill>
                  <a:schemeClr val="bg1"/>
                </a:solidFill>
              </a:rPr>
              <a:t> : </a:t>
            </a:r>
            <a:r>
              <a:rPr lang="en-US" dirty="0" err="1">
                <a:solidFill>
                  <a:schemeClr val="bg1"/>
                </a:solidFill>
              </a:rPr>
              <a:t>paikka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jossa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kasvatetaan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kaloja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AutoNum type="arabicParenR"/>
            </a:pPr>
            <a:r>
              <a:rPr lang="en-US" dirty="0" err="1">
                <a:solidFill>
                  <a:schemeClr val="bg1"/>
                </a:solidFill>
              </a:rPr>
              <a:t>Hydrokopteri</a:t>
            </a:r>
            <a:r>
              <a:rPr lang="en-US" dirty="0">
                <a:solidFill>
                  <a:schemeClr val="bg1"/>
                </a:solidFill>
              </a:rPr>
              <a:t> : </a:t>
            </a:r>
            <a:r>
              <a:rPr lang="en-US" dirty="0" err="1">
                <a:solidFill>
                  <a:schemeClr val="bg1"/>
                </a:solidFill>
              </a:rPr>
              <a:t>kulkuväline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joka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liikkuu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jään</a:t>
            </a:r>
            <a:r>
              <a:rPr lang="en-US" dirty="0">
                <a:solidFill>
                  <a:schemeClr val="bg1"/>
                </a:solidFill>
              </a:rPr>
              <a:t> ja </a:t>
            </a:r>
            <a:r>
              <a:rPr lang="en-US" dirty="0" err="1">
                <a:solidFill>
                  <a:schemeClr val="bg1"/>
                </a:solidFill>
              </a:rPr>
              <a:t>veden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päällää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AutoNum type="arabicParenR"/>
            </a:pPr>
            <a:r>
              <a:rPr lang="en-US" dirty="0" err="1">
                <a:solidFill>
                  <a:schemeClr val="bg1"/>
                </a:solidFill>
              </a:rPr>
              <a:t>Kelirikko</a:t>
            </a:r>
            <a:r>
              <a:rPr lang="en-US" dirty="0">
                <a:solidFill>
                  <a:schemeClr val="bg1"/>
                </a:solidFill>
              </a:rPr>
              <a:t> : </a:t>
            </a:r>
            <a:r>
              <a:rPr lang="en-US" dirty="0" err="1">
                <a:solidFill>
                  <a:schemeClr val="bg1"/>
                </a:solidFill>
              </a:rPr>
              <a:t>aika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jolloin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liikkuminen</a:t>
            </a:r>
            <a:r>
              <a:rPr lang="en-US" dirty="0">
                <a:solidFill>
                  <a:schemeClr val="bg1"/>
                </a:solidFill>
              </a:rPr>
              <a:t> on </a:t>
            </a:r>
            <a:r>
              <a:rPr lang="en-US" dirty="0" err="1">
                <a:solidFill>
                  <a:schemeClr val="bg1"/>
                </a:solidFill>
              </a:rPr>
              <a:t>vaikeaa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AutoNum type="arabicParenR"/>
            </a:pPr>
            <a:r>
              <a:rPr lang="en-US" dirty="0" err="1">
                <a:solidFill>
                  <a:schemeClr val="bg1"/>
                </a:solidFill>
              </a:rPr>
              <a:t>Saaristolautta</a:t>
            </a:r>
            <a:r>
              <a:rPr lang="en-US" dirty="0">
                <a:solidFill>
                  <a:schemeClr val="bg1"/>
                </a:solidFill>
              </a:rPr>
              <a:t> : </a:t>
            </a:r>
            <a:r>
              <a:rPr lang="en-US" dirty="0" err="1">
                <a:solidFill>
                  <a:schemeClr val="bg1"/>
                </a:solidFill>
              </a:rPr>
              <a:t>lautta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joka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kuljettaa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ihmisiä</a:t>
            </a:r>
            <a:r>
              <a:rPr lang="en-US" dirty="0">
                <a:solidFill>
                  <a:schemeClr val="bg1"/>
                </a:solidFill>
              </a:rPr>
              <a:t> ja </a:t>
            </a:r>
            <a:r>
              <a:rPr lang="en-US" dirty="0" err="1">
                <a:solidFill>
                  <a:schemeClr val="bg1"/>
                </a:solidFill>
              </a:rPr>
              <a:t>autoja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saarten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välillä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AutoNum type="arabicParenR"/>
            </a:pPr>
            <a:r>
              <a:rPr lang="en-US" dirty="0" err="1">
                <a:solidFill>
                  <a:schemeClr val="bg1"/>
                </a:solidFill>
              </a:rPr>
              <a:t>Verkkoallas</a:t>
            </a:r>
            <a:r>
              <a:rPr lang="en-US" dirty="0">
                <a:solidFill>
                  <a:schemeClr val="bg1"/>
                </a:solidFill>
              </a:rPr>
              <a:t> : </a:t>
            </a:r>
            <a:r>
              <a:rPr lang="en-US" dirty="0" err="1">
                <a:solidFill>
                  <a:schemeClr val="bg1"/>
                </a:solidFill>
              </a:rPr>
              <a:t>altaita,joissa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kalat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kasvatetaan</a:t>
            </a:r>
            <a:r>
              <a:rPr lang="en-US" dirty="0">
                <a:solidFill>
                  <a:schemeClr val="bg1"/>
                </a:solidFill>
              </a:rPr>
              <a:t> ja </a:t>
            </a:r>
            <a:r>
              <a:rPr lang="en-US" dirty="0" err="1">
                <a:solidFill>
                  <a:schemeClr val="bg1"/>
                </a:solidFill>
              </a:rPr>
              <a:t>ruokitaan</a:t>
            </a:r>
            <a:r>
              <a:rPr lang="en-US" dirty="0"/>
              <a:t> </a:t>
            </a:r>
            <a:r>
              <a:rPr lang="en-US" dirty="0" err="1">
                <a:solidFill>
                  <a:schemeClr val="bg1"/>
                </a:solidFill>
              </a:rPr>
              <a:t>verkkoaltaassa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656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A11688B-0A27-4E86-8D55-76F71ADF2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4A868B-654E-447C-8D9C-0F9328308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E43F5E5-7E34-4029-B18F-CAED02086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9931FA-11DF-4781-8AAD-FEE88674F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0F88E6C-5782-452A-8C4F-9D2C2EAC8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3" cy="3141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478E1B-67E6-3E33-CFAF-26DB07160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364" y="465978"/>
            <a:ext cx="2853951" cy="1347974"/>
          </a:xfrm>
        </p:spPr>
        <p:txBody>
          <a:bodyPr>
            <a:normAutofit/>
          </a:bodyPr>
          <a:lstStyle/>
          <a:p>
            <a:r>
              <a:rPr lang="en-US" i="1" err="1"/>
              <a:t>Lähteet</a:t>
            </a:r>
            <a:endParaRPr lang="en-US" b="1" i="1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E559DC1-1FB9-B2EC-657B-D51C4B8F31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501626"/>
              </p:ext>
            </p:extLst>
          </p:nvPr>
        </p:nvGraphicFramePr>
        <p:xfrm>
          <a:off x="547688" y="2133600"/>
          <a:ext cx="11093450" cy="4157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9230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07BAB1D-10AB-99B7-2DDB-28B55FC2B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5400"/>
              <a:t>Sijainti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13BD97-6A70-B575-CAB2-179003E3F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Saaristo Suomi sijaitsee Suomen luonaisosassa</a:t>
            </a:r>
          </a:p>
          <a:p>
            <a:r>
              <a:rPr lang="fi-FI"/>
              <a:t>Turun ja Ahvenanmaan saaristo</a:t>
            </a:r>
          </a:p>
          <a:p>
            <a:r>
              <a:rPr lang="fi-FI"/>
              <a:t>Noin 20000 saarta ja luotoa</a:t>
            </a:r>
          </a:p>
        </p:txBody>
      </p:sp>
      <p:pic>
        <p:nvPicPr>
          <p:cNvPr id="2050" name="Picture 2" descr="Turun saaristo – Wikipedia">
            <a:extLst>
              <a:ext uri="{FF2B5EF4-FFF2-40B4-BE49-F238E27FC236}">
                <a16:creationId xmlns:a16="http://schemas.microsoft.com/office/drawing/2014/main" id="{78AE25DA-AAB9-8F8A-6AA6-2A443002D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91"/>
          <a:stretch>
            <a:fillRect/>
          </a:stretch>
        </p:blipFill>
        <p:spPr bwMode="auto">
          <a:xfrm>
            <a:off x="5313225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C29D00-50AC-B218-EF0B-7EBFC3E74238}"/>
              </a:ext>
            </a:extLst>
          </p:cNvPr>
          <p:cNvSpPr txBox="1"/>
          <p:nvPr/>
        </p:nvSpPr>
        <p:spPr>
          <a:xfrm>
            <a:off x="6676030" y="6533865"/>
            <a:ext cx="729018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Lähde: </a:t>
            </a:r>
            <a:r>
              <a:rPr lang="en-US">
                <a:hlinkClick r:id="rId3"/>
              </a:rPr>
              <a:t>https://fi.wikipedia.org/wiki/Turun_saaristo</a:t>
            </a:r>
            <a:endParaRPr lang="en-US"/>
          </a:p>
          <a:p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4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6" name="Rectangle 4125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28" name="Arc 412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695AED-ECAB-DDBD-A3E0-0B1BC430B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fi-FI"/>
              <a:t>Luonto</a:t>
            </a:r>
          </a:p>
        </p:txBody>
      </p:sp>
      <p:sp>
        <p:nvSpPr>
          <p:cNvPr id="4130" name="Freeform: Shape 4129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view of the water from a rocky cliff. Finland baltic sea booked. - PICRYL  - Public Domain Media Search Engine Public Domain Image">
            <a:extLst>
              <a:ext uri="{FF2B5EF4-FFF2-40B4-BE49-F238E27FC236}">
                <a16:creationId xmlns:a16="http://schemas.microsoft.com/office/drawing/2014/main" id="{054248A4-63D5-8103-BA1B-F7ED8C288D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705" r="30476"/>
          <a:stretch>
            <a:fillRect/>
          </a:stretch>
        </p:blipFill>
        <p:spPr>
          <a:xfrm>
            <a:off x="703182" y="596797"/>
            <a:ext cx="4777381" cy="549466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6C5917-7907-712C-4DFF-430701006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Alueella on merta, saaria ja metsiä.</a:t>
            </a:r>
          </a:p>
          <a:p>
            <a:r>
              <a:rPr lang="fi-FI"/>
              <a:t>Luonto on kaunis ja monipuolinen.</a:t>
            </a:r>
          </a:p>
          <a:p>
            <a:r>
              <a:rPr lang="fi-FI"/>
              <a:t>Sisäsaaristossa on enemmän kasvillisuutta kuin ulkosaaristossa.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628D09-C020-337D-57A2-48826FA9C0B3}"/>
              </a:ext>
            </a:extLst>
          </p:cNvPr>
          <p:cNvSpPr txBox="1"/>
          <p:nvPr/>
        </p:nvSpPr>
        <p:spPr>
          <a:xfrm>
            <a:off x="0" y="6181299"/>
            <a:ext cx="691486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 https://timelessmoon.getarchive.net/amp/media/finland-baltic-sea-booked-c8c279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27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BC23C9-0784-AC13-586A-4D5BEB32B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530" y="1136526"/>
            <a:ext cx="4772975" cy="1800526"/>
          </a:xfrm>
        </p:spPr>
        <p:txBody>
          <a:bodyPr>
            <a:normAutofit/>
          </a:bodyPr>
          <a:lstStyle/>
          <a:p>
            <a:r>
              <a:rPr lang="fi-FI"/>
              <a:t>Saarityypit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78F1E-357C-7386-849C-EEC204D5A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824" y="2623381"/>
            <a:ext cx="4772974" cy="35535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Sisäsaaristossa on asutusta, peltoja ja metsiä.</a:t>
            </a:r>
            <a:endParaRPr lang="en-US"/>
          </a:p>
          <a:p>
            <a:r>
              <a:rPr lang="fi-FI"/>
              <a:t>Ulkosaariston saaret ovat pienempiä ja karumpia.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B70696-8C1D-83D3-D51B-57BF041C5D07}"/>
              </a:ext>
            </a:extLst>
          </p:cNvPr>
          <p:cNvSpPr txBox="1"/>
          <p:nvPr/>
        </p:nvSpPr>
        <p:spPr>
          <a:xfrm>
            <a:off x="6918071" y="5789828"/>
            <a:ext cx="6096000" cy="9694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ea typeface="+mn-lt"/>
                <a:cs typeface="+mn-lt"/>
                <a:hlinkClick r:id="rId2"/>
              </a:rPr>
              <a:t>Kuvan </a:t>
            </a:r>
            <a:r>
              <a:rPr lang="en-US" sz="1050" dirty="0" err="1">
                <a:ea typeface="+mn-lt"/>
                <a:cs typeface="+mn-lt"/>
                <a:hlinkClick r:id="rId2"/>
              </a:rPr>
              <a:t>lähde</a:t>
            </a:r>
            <a:endParaRPr lang="en-US" dirty="0" err="1"/>
          </a:p>
          <a:p>
            <a:r>
              <a:rPr lang="en-US" sz="1050" dirty="0">
                <a:ea typeface="+mn-lt"/>
                <a:cs typeface="+mn-lt"/>
                <a:hlinkClick r:id="rId3"/>
              </a:rPr>
              <a:t>https://www.shutterstock.com/search/rocky-island-finland</a:t>
            </a:r>
            <a:endParaRPr lang="en-US" sz="1600" dirty="0"/>
          </a:p>
          <a:p>
            <a:endParaRPr lang="en-US"/>
          </a:p>
          <a:p>
            <a:pPr algn="ctr"/>
            <a:endParaRPr lang="en-US"/>
          </a:p>
        </p:txBody>
      </p:sp>
      <p:pic>
        <p:nvPicPr>
          <p:cNvPr id="13" name="Picture 12" descr="4,366 Rocky Island Finland Royalty-Free Images, Stock Photos &amp; Pictures |  Shutterstock">
            <a:extLst>
              <a:ext uri="{FF2B5EF4-FFF2-40B4-BE49-F238E27FC236}">
                <a16:creationId xmlns:a16="http://schemas.microsoft.com/office/drawing/2014/main" id="{9E7182EC-7B95-5B80-BE2B-DC27A48DE2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488" b="8784"/>
          <a:stretch>
            <a:fillRect/>
          </a:stretch>
        </p:blipFill>
        <p:spPr>
          <a:xfrm>
            <a:off x="7932822" y="3433526"/>
            <a:ext cx="3384897" cy="2210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086551-F4E7-A5D9-42D5-8EA07CD5C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3666" y="366156"/>
            <a:ext cx="3341008" cy="247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32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72E74E-53D9-374C-BDA1-DEF164112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84" y="673893"/>
            <a:ext cx="5120561" cy="1325563"/>
          </a:xfrm>
        </p:spPr>
        <p:txBody>
          <a:bodyPr>
            <a:normAutofit/>
          </a:bodyPr>
          <a:lstStyle/>
          <a:p>
            <a:r>
              <a:rPr lang="en-US" err="1"/>
              <a:t>Elinkeinot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59788-C985-ABB9-71D4-4671F43A0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/>
              <a:t>Kalastus on tärkeä elinkeino saaristossa.</a:t>
            </a:r>
          </a:p>
          <a:p>
            <a:r>
              <a:rPr lang="fi-FI"/>
              <a:t>Myös kalanviljely on yleistä.</a:t>
            </a:r>
            <a:endParaRPr lang="en-US"/>
          </a:p>
          <a:p>
            <a:r>
              <a:rPr lang="fi-FI"/>
              <a:t>Matkailu on tärkeä erityisesti.</a:t>
            </a:r>
            <a:endParaRPr lang="en-US"/>
          </a:p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Salmon sea fishing - Saimaa Fishing Travels">
            <a:extLst>
              <a:ext uri="{FF2B5EF4-FFF2-40B4-BE49-F238E27FC236}">
                <a16:creationId xmlns:a16="http://schemas.microsoft.com/office/drawing/2014/main" id="{5357B637-30BF-8FAF-349E-33BF739D96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3" r="21295" b="3"/>
          <a:stretch>
            <a:fillRect/>
          </a:stretch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6C0F60-959C-5F09-444C-92A0023E60C3}"/>
              </a:ext>
            </a:extLst>
          </p:cNvPr>
          <p:cNvSpPr txBox="1"/>
          <p:nvPr/>
        </p:nvSpPr>
        <p:spPr>
          <a:xfrm>
            <a:off x="0" y="6289361"/>
            <a:ext cx="5209785" cy="15158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baseline="0">
                <a:latin typeface="Aptos"/>
                <a:ea typeface="Segoe UI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https://www.freepik.com/premium-photo/coastal-fish-farm-ocean-aquaculture-fish-farming-many-fish-net-pens-sustainable-seafood-production_413782184.htm</a:t>
            </a:r>
            <a:endParaRPr lang="en-US">
              <a:latin typeface="Aptos"/>
              <a:ea typeface="Segoe UI"/>
              <a:cs typeface="Segoe UI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100">
                <a:latin typeface="Aptos"/>
                <a:ea typeface="Segoe UI"/>
                <a:cs typeface="Segoe UI"/>
                <a:hlinkClick r:id="rId4"/>
              </a:rPr>
              <a:t>https://fishingfinlandia.fi/en/salmon-sea-fishin</a:t>
            </a:r>
            <a:endParaRPr lang="en-US">
              <a:latin typeface="Aptos"/>
              <a:ea typeface="Segoe UI"/>
              <a:cs typeface="Segoe U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050">
                <a:latin typeface="Aptos"/>
                <a:ea typeface="Segoe UI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​</a:t>
            </a:r>
            <a:endParaRPr lang="en-US"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050">
              <a:latin typeface="Aptos"/>
              <a:ea typeface="Segoe UI"/>
              <a:cs typeface="Segoe UI"/>
            </a:endParaRPr>
          </a:p>
          <a:p>
            <a:endParaRPr lang="en-US" sz="1050">
              <a:cs typeface="Segoe UI"/>
            </a:endParaRPr>
          </a:p>
          <a:p>
            <a:endParaRPr lang="en-US" sz="1100">
              <a:cs typeface="Segoe UI"/>
            </a:endParaRPr>
          </a:p>
          <a:p>
            <a:pPr algn="ctr"/>
            <a:endParaRPr lang="en-US">
              <a:cs typeface="Segoe U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2E69EA-C2A4-0083-5F5D-37CFA5F0BD2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88" r="229" b="417"/>
          <a:stretch>
            <a:fillRect/>
          </a:stretch>
        </p:blipFill>
        <p:spPr>
          <a:xfrm>
            <a:off x="5944481" y="531112"/>
            <a:ext cx="4288216" cy="236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84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D9B4AC2-3440-D355-5030-938D11F50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fi-FI"/>
              <a:t>Kesä ja talvi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359897-7DC2-E374-6CFF-648EC5303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1855060"/>
            <a:ext cx="3816096" cy="36943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Kesällä saaristossa on paljon ihmisiä.</a:t>
            </a:r>
          </a:p>
          <a:p>
            <a:r>
              <a:rPr lang="fi-FI"/>
              <a:t>Matkailijat ja mökkiläiset tulevat alueelle.</a:t>
            </a:r>
          </a:p>
          <a:p>
            <a:r>
              <a:rPr lang="fi-FI"/>
              <a:t>Talvella saaristo on hiljaisempi</a:t>
            </a:r>
            <a:r>
              <a:rPr lang="fi-FI" sz="2000"/>
              <a:t>.</a:t>
            </a:r>
          </a:p>
        </p:txBody>
      </p:sp>
      <p:pic>
        <p:nvPicPr>
          <p:cNvPr id="4" name="Picture 3" descr="Sailing area archipelago - Sailing off the southwest coast of Finland |  YACHTICO.com">
            <a:extLst>
              <a:ext uri="{FF2B5EF4-FFF2-40B4-BE49-F238E27FC236}">
                <a16:creationId xmlns:a16="http://schemas.microsoft.com/office/drawing/2014/main" id="{42F10FAA-9020-8242-453E-0A2842D75D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341" b="1"/>
          <a:stretch>
            <a:fillRect/>
          </a:stretch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Picture 4" descr="❄️ 🌊 Experience winter magic in Finnish archipelago! ❄️ 🌊 Explore  Finland's islands and archipelago, even in winter! You can have  unforgettable winter experiences in these stunning destinations: 🌬️ Turku  Archipelago: In">
            <a:extLst>
              <a:ext uri="{FF2B5EF4-FFF2-40B4-BE49-F238E27FC236}">
                <a16:creationId xmlns:a16="http://schemas.microsoft.com/office/drawing/2014/main" id="{0AC3CDBF-99E2-A5E2-0A4B-4335B7EF69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986" b="18732"/>
          <a:stretch>
            <a:fillRect/>
          </a:stretch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E2C1FE-63C9-8A10-E409-89F2B8EDD6E5}"/>
              </a:ext>
            </a:extLst>
          </p:cNvPr>
          <p:cNvSpPr txBox="1"/>
          <p:nvPr/>
        </p:nvSpPr>
        <p:spPr>
          <a:xfrm>
            <a:off x="0" y="6383421"/>
            <a:ext cx="10226842" cy="16389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>
                <a:hlinkClick r:id="rId4"/>
              </a:rPr>
              <a:t>https://encrypted-tbn0.gstatic.com/images?q=tbn:ANd9GcRdeBV-PK-DprJhLdBdAEj63_7WGc_Rc85ILA&amp;s</a:t>
            </a:r>
            <a:endParaRPr lang="en-US" sz="1050"/>
          </a:p>
          <a:p>
            <a:r>
              <a:rPr lang="en-US" sz="1050">
                <a:latin typeface="Aptos Display"/>
                <a:hlinkClick r:id="rId5"/>
              </a:rPr>
              <a:t>https://www.yachtico.com/sites/default/files/imagecache/location-header/finland_destination.jpg</a:t>
            </a:r>
            <a:endParaRPr lang="en-US" sz="1100"/>
          </a:p>
          <a:p>
            <a:endParaRPr lang="en-US" sz="4000">
              <a:latin typeface="Aptos Display"/>
            </a:endParaRPr>
          </a:p>
          <a:p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83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E6BD7C8-1045-C75E-2AB8-B15581718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fi-FI" sz="4800"/>
              <a:t>Liikkuminen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98CAFA-6B8C-8C0F-58D7-0F3F898F5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543" y="2207303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Saarten välillä liikutaan lautoilla.</a:t>
            </a:r>
          </a:p>
          <a:p>
            <a:r>
              <a:rPr lang="fi-FI"/>
              <a:t>Talvella käytetään jääteitä.</a:t>
            </a:r>
          </a:p>
          <a:p>
            <a:r>
              <a:rPr lang="fi-FI"/>
              <a:t>Juskus käytetään myös lentokoneita ja helikoptereita.</a:t>
            </a:r>
          </a:p>
        </p:txBody>
      </p:sp>
      <p:pic>
        <p:nvPicPr>
          <p:cNvPr id="4" name="Picture 3" descr="383 Yellow Ferries Finland Royalty-Free Images, Stock Photos &amp; Pictures |  Shutterstock">
            <a:extLst>
              <a:ext uri="{FF2B5EF4-FFF2-40B4-BE49-F238E27FC236}">
                <a16:creationId xmlns:a16="http://schemas.microsoft.com/office/drawing/2014/main" id="{2AA7336D-1B7F-C0DA-3121-7992628DEA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202" t="-1753" b="6835"/>
          <a:stretch>
            <a:fillRect/>
          </a:stretch>
        </p:blipFill>
        <p:spPr>
          <a:xfrm>
            <a:off x="5841724" y="2392385"/>
            <a:ext cx="5219260" cy="363240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2A93DC13-B7D4-F74C-A48A-A5A0BA213173}"/>
              </a:ext>
            </a:extLst>
          </p:cNvPr>
          <p:cNvSpPr txBox="1"/>
          <p:nvPr/>
        </p:nvSpPr>
        <p:spPr>
          <a:xfrm>
            <a:off x="5694947" y="6062579"/>
            <a:ext cx="6096000" cy="8079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>
                <a:hlinkClick r:id="rId3"/>
              </a:rPr>
              <a:t>https://www.shutterstock.com/image-photo/parainen-finland-10-12-2022-260nw-2721274305.jpg</a:t>
            </a:r>
            <a:endParaRPr lang="en-US" sz="1050"/>
          </a:p>
          <a:p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87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908E8DC-1025-4FCC-873D-DC5C2ADEF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332B761-5AB4-5291-FCB0-AA6727BA6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46" y="-233039"/>
            <a:ext cx="4274607" cy="2135867"/>
          </a:xfrm>
        </p:spPr>
        <p:txBody>
          <a:bodyPr anchor="b">
            <a:normAutofit/>
          </a:bodyPr>
          <a:lstStyle/>
          <a:p>
            <a:r>
              <a:rPr lang="fi-FI" sz="4800"/>
              <a:t>Eläimet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714AB7-EB8E-CFDE-460C-A003A559F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399" y="2028805"/>
            <a:ext cx="4274607" cy="30954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Saaristossa elää paljon vesilintuja.</a:t>
            </a:r>
          </a:p>
          <a:p>
            <a:r>
              <a:rPr lang="fi-FI"/>
              <a:t>Kyhmyjuotsen pesii alueella pysyvästi.</a:t>
            </a:r>
          </a:p>
          <a:p>
            <a:r>
              <a:rPr lang="fi-FI"/>
              <a:t>Merikotka saalista kaloja ja lintuja.</a:t>
            </a:r>
          </a:p>
          <a:p>
            <a:pPr marL="0" indent="0">
              <a:buNone/>
            </a:pPr>
            <a:endParaRPr lang="fi-FI" sz="1800"/>
          </a:p>
        </p:txBody>
      </p:sp>
      <p:pic>
        <p:nvPicPr>
          <p:cNvPr id="6" name="Picture 5" descr="White-tailed eagle - Simple English Wikipedia, the free encyclopedia">
            <a:extLst>
              <a:ext uri="{FF2B5EF4-FFF2-40B4-BE49-F238E27FC236}">
                <a16:creationId xmlns:a16="http://schemas.microsoft.com/office/drawing/2014/main" id="{0A4FB6E3-0D69-880B-7AEB-054144B803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274" r="22759" b="3"/>
          <a:stretch>
            <a:fillRect/>
          </a:stretch>
        </p:blipFill>
        <p:spPr>
          <a:xfrm>
            <a:off x="5211495" y="699899"/>
            <a:ext cx="3211333" cy="5445836"/>
          </a:xfrm>
          <a:prstGeom prst="rect">
            <a:avLst/>
          </a:prstGeom>
        </p:spPr>
      </p:pic>
      <p:pic>
        <p:nvPicPr>
          <p:cNvPr id="5" name="Picture 4" descr="Swans 🦢 in Lapland, Muonio 🇫🇮 photographed at Kutuniva with a 400mm  f/2.8 lens">
            <a:extLst>
              <a:ext uri="{FF2B5EF4-FFF2-40B4-BE49-F238E27FC236}">
                <a16:creationId xmlns:a16="http://schemas.microsoft.com/office/drawing/2014/main" id="{097E7B7B-A529-23C1-5444-F0C564ED83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077" r="22642" b="-2"/>
          <a:stretch>
            <a:fillRect/>
          </a:stretch>
        </p:blipFill>
        <p:spPr>
          <a:xfrm>
            <a:off x="8535080" y="699899"/>
            <a:ext cx="3211333" cy="5445836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B57D9A5-B0E6-43E8-854F-D4931B715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47856" y="706072"/>
            <a:ext cx="445586" cy="5445849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632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6A7004E-499E-3E5F-0174-F935AD836DA7}"/>
              </a:ext>
            </a:extLst>
          </p:cNvPr>
          <p:cNvSpPr txBox="1"/>
          <p:nvPr/>
        </p:nvSpPr>
        <p:spPr>
          <a:xfrm>
            <a:off x="-1" y="5247105"/>
            <a:ext cx="5293895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b="0" i="0" u="none" strike="noStrike" baseline="0">
                <a:solidFill>
                  <a:srgbClr val="000000"/>
                </a:solidFill>
                <a:latin typeface="Aptos"/>
                <a:ea typeface="Arial"/>
                <a:cs typeface="Arial"/>
                <a:hlinkClick r:id="rId4"/>
              </a:rPr>
              <a:t>https://encrypted-tbn0.gstatic.com/images?q=tbn:ANd9GcThayyrK_xNG1p0zywOpi5jdVK7BISgim8fBQ&amp;s</a:t>
            </a:r>
            <a:endParaRPr lang="en-US" sz="1050"/>
          </a:p>
          <a:p>
            <a:r>
              <a:rPr lang="en-US" sz="1050">
                <a:ea typeface="+mn-lt"/>
                <a:cs typeface="+mn-lt"/>
                <a:hlinkClick r:id="rId5"/>
              </a:rPr>
              <a:t>https://upload.wikimedia.org/wikipedia/commons/5/5a/White_tailed_eagle_raftsund_square_crop.jpg</a:t>
            </a:r>
            <a:endParaRPr lang="en-US" sz="1050"/>
          </a:p>
          <a:p>
            <a:endParaRPr lang="en-US" sz="2800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28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B4DE7-DD69-A65D-F700-48DFBDF33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Väestö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38D7531-47F0-4D75-F56C-93A401D890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2678" y="1700522"/>
          <a:ext cx="5682018" cy="4430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10 islands to visit in Finnish Archipelago | Visit Finland">
            <a:extLst>
              <a:ext uri="{FF2B5EF4-FFF2-40B4-BE49-F238E27FC236}">
                <a16:creationId xmlns:a16="http://schemas.microsoft.com/office/drawing/2014/main" id="{25D6915E-8811-2C40-8433-338A28DE5D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7695" y="867012"/>
            <a:ext cx="5376582" cy="51239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F14C66A-2094-B163-2E4C-73C7DE9E6648}"/>
              </a:ext>
            </a:extLst>
          </p:cNvPr>
          <p:cNvSpPr txBox="1"/>
          <p:nvPr/>
        </p:nvSpPr>
        <p:spPr>
          <a:xfrm>
            <a:off x="6353735" y="6129617"/>
            <a:ext cx="5513295" cy="9694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>
                <a:hlinkClick r:id="rId8"/>
              </a:rPr>
              <a:t>https://www.visitfinland.com/dam/jcr:e0123601-2ce1-4c65-80c8-1875dd09d70c/Kaunissaari-pyhtaa-women-baltic-sea-red-buildings-julia-kivela.jpg</a:t>
            </a:r>
            <a:endParaRPr lang="en-US" sz="1050"/>
          </a:p>
          <a:p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5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Office-teema</vt:lpstr>
      <vt:lpstr>Saaristo-Suomi</vt:lpstr>
      <vt:lpstr>Sijainti</vt:lpstr>
      <vt:lpstr>Luonto</vt:lpstr>
      <vt:lpstr>Saarityypit</vt:lpstr>
      <vt:lpstr>Elinkeinot</vt:lpstr>
      <vt:lpstr>Kesä ja talvi</vt:lpstr>
      <vt:lpstr>Liikkuminen</vt:lpstr>
      <vt:lpstr>Eläimet</vt:lpstr>
      <vt:lpstr>Väestö</vt:lpstr>
      <vt:lpstr>Avainsanat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218</cp:revision>
  <dcterms:created xsi:type="dcterms:W3CDTF">2026-03-20T09:20:51Z</dcterms:created>
  <dcterms:modified xsi:type="dcterms:W3CDTF">2026-03-27T11:47:10Z</dcterms:modified>
</cp:coreProperties>
</file>