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69" r:id="rId10"/>
    <p:sldId id="263" r:id="rId11"/>
    <p:sldId id="264" r:id="rId12"/>
    <p:sldId id="265" r:id="rId13"/>
    <p:sldId id="266" r:id="rId14"/>
    <p:sldId id="267" r:id="rId1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0F48A-0FC4-483B-B6FF-A3EF3B50E511}" type="datetimeFigureOut">
              <a:rPr lang="fi-FI" smtClean="0"/>
              <a:t>23.4.2020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6E167-B83D-4382-8AD4-3E076CC420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0486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0F48A-0FC4-483B-B6FF-A3EF3B50E511}" type="datetimeFigureOut">
              <a:rPr lang="fi-FI" smtClean="0"/>
              <a:t>23.4.2020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6E167-B83D-4382-8AD4-3E076CC420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6338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0F48A-0FC4-483B-B6FF-A3EF3B50E511}" type="datetimeFigureOut">
              <a:rPr lang="fi-FI" smtClean="0"/>
              <a:t>23.4.2020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6E167-B83D-4382-8AD4-3E076CC420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8370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0F48A-0FC4-483B-B6FF-A3EF3B50E511}" type="datetimeFigureOut">
              <a:rPr lang="fi-FI" smtClean="0"/>
              <a:t>23.4.2020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6E167-B83D-4382-8AD4-3E076CC420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0266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0F48A-0FC4-483B-B6FF-A3EF3B50E511}" type="datetimeFigureOut">
              <a:rPr lang="fi-FI" smtClean="0"/>
              <a:t>23.4.2020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6E167-B83D-4382-8AD4-3E076CC420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5971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0F48A-0FC4-483B-B6FF-A3EF3B50E511}" type="datetimeFigureOut">
              <a:rPr lang="fi-FI" smtClean="0"/>
              <a:t>23.4.2020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6E167-B83D-4382-8AD4-3E076CC420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5269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0F48A-0FC4-483B-B6FF-A3EF3B50E511}" type="datetimeFigureOut">
              <a:rPr lang="fi-FI" smtClean="0"/>
              <a:t>23.4.2020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6E167-B83D-4382-8AD4-3E076CC420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7932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0F48A-0FC4-483B-B6FF-A3EF3B50E511}" type="datetimeFigureOut">
              <a:rPr lang="fi-FI" smtClean="0"/>
              <a:t>23.4.2020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6E167-B83D-4382-8AD4-3E076CC420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9360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0F48A-0FC4-483B-B6FF-A3EF3B50E511}" type="datetimeFigureOut">
              <a:rPr lang="fi-FI" smtClean="0"/>
              <a:t>23.4.2020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6E167-B83D-4382-8AD4-3E076CC420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4763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0F48A-0FC4-483B-B6FF-A3EF3B50E511}" type="datetimeFigureOut">
              <a:rPr lang="fi-FI" smtClean="0"/>
              <a:t>23.4.2020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6E167-B83D-4382-8AD4-3E076CC420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5914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0F48A-0FC4-483B-B6FF-A3EF3B50E511}" type="datetimeFigureOut">
              <a:rPr lang="fi-FI" smtClean="0"/>
              <a:t>23.4.2020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6E167-B83D-4382-8AD4-3E076CC420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7742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0F48A-0FC4-483B-B6FF-A3EF3B50E511}" type="datetimeFigureOut">
              <a:rPr lang="fi-FI" smtClean="0"/>
              <a:t>23.4.2020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E6E167-B83D-4382-8AD4-3E076CC420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9691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henriikka.suoraniemi@edu.kotka.fi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S2V20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22.4.2020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7799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Saran mielipide (s. 94-95, tehtävä 5)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Tutustu </a:t>
            </a:r>
            <a:r>
              <a:rPr lang="fi-FI" b="1" dirty="0" smtClean="0"/>
              <a:t>pikkusanoihin</a:t>
            </a:r>
            <a:r>
              <a:rPr lang="fi-FI" dirty="0" smtClean="0"/>
              <a:t>, joilla voit muokata tekstin sävyä (s. 95, tehtävä 5c)</a:t>
            </a:r>
          </a:p>
          <a:p>
            <a:r>
              <a:rPr lang="fi-FI" b="1" dirty="0" smtClean="0"/>
              <a:t>Lisää</a:t>
            </a:r>
            <a:r>
              <a:rPr lang="fi-FI" dirty="0" smtClean="0"/>
              <a:t> sopivat pikkusanat tekstiin (s. 95, tehtävä 5c)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21066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Saran mielipide (s. 94-95, tehtävä 5c)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”Atte Tammisen mielipidekirjoituksessa (HS 16.1.) tuli esille asioita, joita </a:t>
            </a:r>
            <a:endParaRPr lang="fi-FI" dirty="0" smtClean="0"/>
          </a:p>
          <a:p>
            <a:pPr marL="0" indent="0">
              <a:buNone/>
            </a:pPr>
            <a:r>
              <a:rPr lang="fi-FI" b="1" i="1" dirty="0" smtClean="0"/>
              <a:t>varsinkin/erityisesti/todella/luultavasti/varmasti </a:t>
            </a:r>
            <a:r>
              <a:rPr lang="fi-FI" dirty="0" smtClean="0"/>
              <a:t>moni koululainen on </a:t>
            </a:r>
            <a:endParaRPr lang="fi-FI" dirty="0" smtClean="0"/>
          </a:p>
          <a:p>
            <a:pPr marL="0" indent="0">
              <a:buNone/>
            </a:pPr>
            <a:r>
              <a:rPr lang="fi-FI" b="1" i="1" dirty="0" smtClean="0"/>
              <a:t>aina/usein/kauan/pitkään</a:t>
            </a:r>
            <a:r>
              <a:rPr lang="fi-FI" dirty="0" smtClean="0"/>
              <a:t> </a:t>
            </a:r>
            <a:r>
              <a:rPr lang="fi-FI" dirty="0" smtClean="0"/>
              <a:t>halunnut sanoa ääneen.”</a:t>
            </a:r>
          </a:p>
          <a:p>
            <a:pPr marL="0" indent="0">
              <a:buNone/>
            </a:pPr>
            <a:endParaRPr lang="fi-FI" b="1" i="1" dirty="0"/>
          </a:p>
          <a:p>
            <a:pPr marL="0" indent="0">
              <a:buNone/>
            </a:pPr>
            <a:r>
              <a:rPr lang="fi-FI" dirty="0" smtClean="0"/>
              <a:t>”En ole Tammisen kanssa </a:t>
            </a:r>
            <a:r>
              <a:rPr lang="fi-FI" b="1" i="1" dirty="0" smtClean="0"/>
              <a:t>täysin/kokonaan</a:t>
            </a:r>
            <a:r>
              <a:rPr lang="fi-FI" dirty="0" smtClean="0"/>
              <a:t> samaa mieltä siitä, että 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kaikki </a:t>
            </a:r>
            <a:r>
              <a:rPr lang="fi-FI" dirty="0" smtClean="0"/>
              <a:t>tieto olisi </a:t>
            </a:r>
            <a:r>
              <a:rPr lang="fi-FI" b="1" i="1" dirty="0" smtClean="0"/>
              <a:t>vain/ainoastaan/pelkästään</a:t>
            </a:r>
            <a:r>
              <a:rPr lang="fi-FI" dirty="0" smtClean="0"/>
              <a:t> turhaa.”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3481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Saran mielipide (s. 94-95, tehtävä 5c)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 smtClean="0"/>
              <a:t>”Olen myös pannut merkille, että nykyiseen opetussuunnitelmaan </a:t>
            </a:r>
            <a:r>
              <a:rPr lang="fi-FI" dirty="0" smtClean="0"/>
              <a:t>on</a:t>
            </a:r>
          </a:p>
          <a:p>
            <a:pPr marL="0" indent="0">
              <a:buNone/>
            </a:pPr>
            <a:r>
              <a:rPr lang="fi-FI" dirty="0" smtClean="0"/>
              <a:t> </a:t>
            </a:r>
            <a:r>
              <a:rPr lang="fi-FI" dirty="0" smtClean="0"/>
              <a:t>sisällytetty </a:t>
            </a:r>
            <a:r>
              <a:rPr lang="fi-FI" b="1" i="1" dirty="0" smtClean="0"/>
              <a:t>paljon/enimmäkseen</a:t>
            </a:r>
            <a:r>
              <a:rPr lang="fi-FI" dirty="0" smtClean="0"/>
              <a:t> tietoja, joista on </a:t>
            </a:r>
            <a:endParaRPr lang="fi-FI" dirty="0" smtClean="0"/>
          </a:p>
          <a:p>
            <a:pPr marL="0" indent="0">
              <a:buNone/>
            </a:pPr>
            <a:r>
              <a:rPr lang="fi-FI" b="1" i="1" dirty="0" smtClean="0"/>
              <a:t>paljon/vain/varmasti/usein</a:t>
            </a:r>
            <a:r>
              <a:rPr lang="fi-FI" dirty="0" smtClean="0"/>
              <a:t> </a:t>
            </a:r>
            <a:r>
              <a:rPr lang="fi-FI" dirty="0" smtClean="0"/>
              <a:t>hyötyä, kun siirrytään työelämään.”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98461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Saran mielipide (s. 94-95, tehtävä 5c)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”Tamminen mainitsi </a:t>
            </a:r>
            <a:r>
              <a:rPr lang="fi-FI" b="1" i="1" dirty="0"/>
              <a:t>myös/lisäksi</a:t>
            </a:r>
            <a:r>
              <a:rPr lang="fi-FI" dirty="0"/>
              <a:t> oppilaiden kouluväsymyksen </a:t>
            </a:r>
            <a:r>
              <a:rPr lang="fi-FI" dirty="0" smtClean="0"/>
              <a:t>ja</a:t>
            </a:r>
          </a:p>
          <a:p>
            <a:pPr marL="0" indent="0">
              <a:buNone/>
            </a:pPr>
            <a:r>
              <a:rPr lang="fi-FI" dirty="0" smtClean="0"/>
              <a:t> </a:t>
            </a:r>
            <a:r>
              <a:rPr lang="fi-FI" dirty="0"/>
              <a:t>masennuksen. Nämä asiat ovat </a:t>
            </a:r>
            <a:r>
              <a:rPr lang="fi-FI" b="1" i="1" dirty="0"/>
              <a:t>tietenkin/tietysti/todella</a:t>
            </a:r>
            <a:r>
              <a:rPr lang="fi-FI" dirty="0"/>
              <a:t> 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ajankohtaisia</a:t>
            </a:r>
            <a:r>
              <a:rPr lang="fi-FI" dirty="0"/>
              <a:t>, ja niitä pitäisi yrittää ehkäistä kaikilla mahdollisilla 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keinoilla</a:t>
            </a:r>
            <a:r>
              <a:rPr lang="fi-FI" dirty="0"/>
              <a:t>. </a:t>
            </a:r>
            <a:r>
              <a:rPr lang="fi-FI" b="1" i="1" dirty="0"/>
              <a:t>Ehkä/Mahdollisesti/Luultavasti/Varmasti</a:t>
            </a:r>
            <a:r>
              <a:rPr lang="fi-FI" dirty="0"/>
              <a:t> </a:t>
            </a:r>
            <a:r>
              <a:rPr lang="fi-FI" dirty="0" smtClean="0"/>
              <a:t>kouluväsymyksen</a:t>
            </a:r>
          </a:p>
          <a:p>
            <a:pPr marL="0" indent="0">
              <a:buNone/>
            </a:pPr>
            <a:r>
              <a:rPr lang="fi-FI" dirty="0" smtClean="0"/>
              <a:t> </a:t>
            </a:r>
            <a:r>
              <a:rPr lang="fi-FI" dirty="0"/>
              <a:t>ehkäisy voisi olla helpompaa, jos opetussuunnitelmaa ei ahdettaisi </a:t>
            </a:r>
            <a:r>
              <a:rPr lang="fi-FI" dirty="0" smtClean="0"/>
              <a:t>niin</a:t>
            </a:r>
          </a:p>
          <a:p>
            <a:pPr marL="0" indent="0">
              <a:buNone/>
            </a:pPr>
            <a:r>
              <a:rPr lang="fi-FI" dirty="0" smtClean="0"/>
              <a:t> </a:t>
            </a:r>
            <a:r>
              <a:rPr lang="fi-FI" dirty="0"/>
              <a:t>täyteen, että etenemistahti on huimaava </a:t>
            </a:r>
            <a:r>
              <a:rPr lang="fi-FI" b="1" i="1" dirty="0"/>
              <a:t>monissa</a:t>
            </a:r>
            <a:r>
              <a:rPr lang="fi-FI" dirty="0"/>
              <a:t> aineissa</a:t>
            </a:r>
            <a:r>
              <a:rPr lang="fi-FI" dirty="0" smtClean="0"/>
              <a:t>.</a:t>
            </a:r>
            <a:endParaRPr lang="fi-FI" dirty="0"/>
          </a:p>
          <a:p>
            <a:pPr marL="0" indent="0">
              <a:buNone/>
            </a:pPr>
            <a:r>
              <a:rPr lang="fi-FI" dirty="0" smtClean="0"/>
              <a:t>Siitä </a:t>
            </a:r>
            <a:r>
              <a:rPr lang="fi-FI" dirty="0" smtClean="0"/>
              <a:t>ei </a:t>
            </a:r>
            <a:r>
              <a:rPr lang="fi-FI" b="1" i="1" dirty="0" smtClean="0"/>
              <a:t>ehkä/luultavasti/varmasti </a:t>
            </a:r>
            <a:r>
              <a:rPr lang="fi-FI" dirty="0" smtClean="0"/>
              <a:t>päästä yhteisymmärrykseen, </a:t>
            </a:r>
            <a:r>
              <a:rPr lang="fi-FI" dirty="0" smtClean="0"/>
              <a:t>mikä</a:t>
            </a:r>
          </a:p>
          <a:p>
            <a:pPr marL="0" indent="0">
              <a:buNone/>
            </a:pPr>
            <a:r>
              <a:rPr lang="fi-FI" dirty="0" smtClean="0"/>
              <a:t> </a:t>
            </a:r>
            <a:r>
              <a:rPr lang="fi-FI" dirty="0" smtClean="0"/>
              <a:t>tieto on turhaa ja mikä ei.”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73138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Kerro mielipiteesi kirjallisesti! (s. 95)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dirty="0" smtClean="0"/>
              <a:t>Tee tehtävä 6 a ja b (s. </a:t>
            </a:r>
            <a:r>
              <a:rPr lang="fi-FI" dirty="0" smtClean="0"/>
              <a:t>95) eli </a:t>
            </a:r>
            <a:r>
              <a:rPr lang="fi-FI" b="1" dirty="0" smtClean="0"/>
              <a:t>kirjoita mielipideteksti</a:t>
            </a:r>
            <a:r>
              <a:rPr lang="fi-FI" dirty="0" smtClean="0"/>
              <a:t>.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-&gt; Tekstissä täytyy </a:t>
            </a:r>
            <a:r>
              <a:rPr lang="fi-FI" dirty="0" smtClean="0"/>
              <a:t>olla vähintään 130-150 sanaa tai enemmän.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-&gt; Muista </a:t>
            </a:r>
            <a:r>
              <a:rPr lang="fi-FI" u="sng" dirty="0" smtClean="0"/>
              <a:t>kappalejako</a:t>
            </a:r>
            <a:r>
              <a:rPr lang="fi-FI" dirty="0" smtClean="0"/>
              <a:t> ja </a:t>
            </a:r>
            <a:r>
              <a:rPr lang="fi-FI" u="sng" dirty="0" smtClean="0"/>
              <a:t>otsikko</a:t>
            </a:r>
            <a:r>
              <a:rPr lang="fi-FI" dirty="0" smtClean="0"/>
              <a:t>!</a:t>
            </a:r>
          </a:p>
          <a:p>
            <a:pPr marL="0" indent="0">
              <a:buNone/>
            </a:pPr>
            <a:r>
              <a:rPr lang="fi-FI" dirty="0" smtClean="0"/>
              <a:t>-&gt; Kirjoita </a:t>
            </a:r>
            <a:r>
              <a:rPr lang="fi-FI" b="1" dirty="0" smtClean="0"/>
              <a:t>omin sanoin</a:t>
            </a:r>
            <a:r>
              <a:rPr lang="fi-FI" dirty="0" smtClean="0"/>
              <a:t>. </a:t>
            </a:r>
            <a:r>
              <a:rPr lang="fi-FI" b="1" dirty="0" smtClean="0"/>
              <a:t>Älä kopioi!</a:t>
            </a:r>
          </a:p>
          <a:p>
            <a:pPr marL="0" indent="0">
              <a:buNone/>
            </a:pPr>
            <a:r>
              <a:rPr lang="fi-FI" dirty="0" smtClean="0"/>
              <a:t>-&gt; Käytä </a:t>
            </a:r>
            <a:r>
              <a:rPr lang="fi-FI" b="1" dirty="0" smtClean="0"/>
              <a:t>argumentointikeinoja (s. 93) </a:t>
            </a:r>
            <a:r>
              <a:rPr lang="fi-FI" dirty="0" smtClean="0"/>
              <a:t>ja</a:t>
            </a:r>
            <a:r>
              <a:rPr lang="fi-FI" b="1" dirty="0" smtClean="0"/>
              <a:t> pikkusanoja (s. 95)</a:t>
            </a:r>
            <a:endParaRPr lang="fi-FI" b="1" dirty="0" smtClean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b="1" dirty="0" smtClean="0"/>
              <a:t>-&gt; Jaa teksti opettajalle Office 365 -palvelussa </a:t>
            </a:r>
            <a:r>
              <a:rPr lang="fi-FI" b="1" u="sng" dirty="0" smtClean="0"/>
              <a:t>TAI</a:t>
            </a:r>
            <a:r>
              <a:rPr lang="fi-FI" b="1" dirty="0" smtClean="0"/>
              <a:t> Word-tiedostona sähköpostissa </a:t>
            </a:r>
            <a:r>
              <a:rPr lang="fi-FI" b="1" dirty="0" smtClean="0">
                <a:hlinkClick r:id="rId2"/>
              </a:rPr>
              <a:t>henriikka.suoraniemi@edu.kotka.fi</a:t>
            </a:r>
            <a:endParaRPr lang="fi-FI" b="1" dirty="0" smtClean="0"/>
          </a:p>
          <a:p>
            <a:pPr marL="0" indent="0">
              <a:buNone/>
            </a:pPr>
            <a:r>
              <a:rPr lang="fi-FI" b="1" dirty="0" smtClean="0"/>
              <a:t>-&gt; Palauta teksti </a:t>
            </a:r>
            <a:r>
              <a:rPr lang="fi-FI" b="1" dirty="0" smtClean="0">
                <a:solidFill>
                  <a:srgbClr val="FF0000"/>
                </a:solidFill>
              </a:rPr>
              <a:t>viimeistään ke 29.4.</a:t>
            </a:r>
            <a:endParaRPr lang="fi-FI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dirty="0" smtClean="0"/>
              <a:t>Opettaja arvioi tekstin eli antaa siitä pisteet. </a:t>
            </a:r>
            <a:r>
              <a:rPr lang="fi-FI" b="1" dirty="0" smtClean="0"/>
              <a:t>Teksti on osa kurssin arvosanaa! </a:t>
            </a:r>
            <a:r>
              <a:rPr lang="fi-FI" dirty="0" smtClean="0"/>
              <a:t>-&gt; Kurssin arvosana: </a:t>
            </a:r>
            <a:r>
              <a:rPr lang="fi-FI" b="1" dirty="0">
                <a:solidFill>
                  <a:srgbClr val="FF0000"/>
                </a:solidFill>
              </a:rPr>
              <a:t>m</a:t>
            </a:r>
            <a:r>
              <a:rPr lang="fi-FI" b="1" dirty="0" smtClean="0">
                <a:solidFill>
                  <a:srgbClr val="FF0000"/>
                </a:solidFill>
              </a:rPr>
              <a:t>ielipideteksti + kokeet</a:t>
            </a:r>
            <a:endParaRPr lang="fi-FI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5422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Mielipiteen ilmaisun tapoja (s. 92)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Vedota omiin kokemuksiin -&gt; ”Olen huomannut/nähnyt/kuullut, että…”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Ihmetellä ja kummastella -&gt; ”Ihmettelen, miksi…”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Vedota tutkimustuloksiin -&gt; ”Tutkimukset kertovat, että…”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32446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Mielipiteen ilmaisun tapoja (s. 92)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Esittää toivomus tai ehdotus -&gt; ”Toivoisin/Ehdottaisin, että…”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Nostaa esille eri näkökulmia -&gt; ”Ensinnäkin… Toiseksi…”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Kertoa yleinen mielipide -&gt; ”Usein ajatellaan, että…”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35994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Argumentointikeinot (s. 93)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Painota!</a:t>
            </a:r>
          </a:p>
          <a:p>
            <a:r>
              <a:rPr lang="fi-FI" dirty="0" smtClean="0"/>
              <a:t>Pehmennä!</a:t>
            </a:r>
          </a:p>
          <a:p>
            <a:r>
              <a:rPr lang="fi-FI" dirty="0" smtClean="0"/>
              <a:t>Esitä eri puolia ja anna esimerkkejä!</a:t>
            </a:r>
          </a:p>
          <a:p>
            <a:r>
              <a:rPr lang="fi-FI" dirty="0" smtClean="0"/>
              <a:t>Vetoa omiin kokemuksiin / ihmettele!</a:t>
            </a:r>
          </a:p>
          <a:p>
            <a:r>
              <a:rPr lang="fi-FI" dirty="0" smtClean="0"/>
              <a:t>Nosta esiin jonkun toisen mielipide!</a:t>
            </a:r>
          </a:p>
          <a:p>
            <a:r>
              <a:rPr lang="fi-FI" dirty="0" smtClean="0"/>
              <a:t>Kerro, mitä yleisesti ajatellaan / mitä tutkimukset sanovat!</a:t>
            </a:r>
          </a:p>
          <a:p>
            <a:r>
              <a:rPr lang="fi-FI" dirty="0" smtClean="0"/>
              <a:t>Toivo tai ehdota!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87239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Tehtävä 4, s. 94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Kirjoita mielipide siitä, valmistaako peruskoulu jatko-opintoihin</a:t>
            </a:r>
          </a:p>
          <a:p>
            <a:r>
              <a:rPr lang="fi-FI" dirty="0" smtClean="0"/>
              <a:t>Käytä argumentointikeinoja (s. 93).</a:t>
            </a:r>
          </a:p>
          <a:p>
            <a:r>
              <a:rPr lang="fi-FI" dirty="0" smtClean="0"/>
              <a:t>Tekstin pituus: noin 100–150 sanaa.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b="1" dirty="0"/>
              <a:t>-&gt; Jaa teksti opettajalle Office 365 -palvelussa </a:t>
            </a:r>
            <a:r>
              <a:rPr lang="fi-FI" b="1" u="sng" dirty="0"/>
              <a:t>TAI</a:t>
            </a:r>
            <a:r>
              <a:rPr lang="fi-FI" b="1" dirty="0"/>
              <a:t> Word-tiedostona sähköpostissa henriikka.suoraniemi@edu.kotka.fi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53801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Saran mielipide (s. 94-95, tehtävä 5)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a) Lue mielipideteksti. Mitä mieltä Sara on?</a:t>
            </a:r>
          </a:p>
          <a:p>
            <a:r>
              <a:rPr lang="fi-FI" dirty="0" smtClean="0"/>
              <a:t>b) Mitä argumentointikeinoja (s. 93) hän käyttää?</a:t>
            </a:r>
          </a:p>
          <a:p>
            <a:pPr marL="0" indent="0">
              <a:buNone/>
            </a:pPr>
            <a:r>
              <a:rPr lang="fi-FI" dirty="0" smtClean="0"/>
              <a:t>-&gt; </a:t>
            </a:r>
          </a:p>
        </p:txBody>
      </p:sp>
    </p:spTree>
    <p:extLst>
      <p:ext uri="{BB962C8B-B14F-4D97-AF65-F5344CB8AC3E}">
        <p14:creationId xmlns:p14="http://schemas.microsoft.com/office/powerpoint/2010/main" val="3137612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Saran mielipide (s. 94-95, tehtävä 5)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tehtävä 5b:</a:t>
            </a:r>
          </a:p>
          <a:p>
            <a:pPr marL="0" indent="0">
              <a:buNone/>
            </a:pPr>
            <a:r>
              <a:rPr lang="fi-FI" dirty="0" smtClean="0"/>
              <a:t>1. Hän </a:t>
            </a:r>
            <a:r>
              <a:rPr lang="fi-FI" b="1" dirty="0" smtClean="0"/>
              <a:t>käyttää taustana yleistä keskustelua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r>
              <a:rPr lang="fi-FI" dirty="0" smtClean="0"/>
              <a:t>2. Hän </a:t>
            </a:r>
            <a:r>
              <a:rPr lang="fi-FI" b="1" dirty="0" smtClean="0"/>
              <a:t>painottaa omaa mielipidettä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r>
              <a:rPr lang="fi-FI" dirty="0" smtClean="0"/>
              <a:t>3. Hän </a:t>
            </a:r>
            <a:r>
              <a:rPr lang="fi-FI" b="1" dirty="0" smtClean="0"/>
              <a:t>antaa esimerkin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r>
              <a:rPr lang="fi-FI" dirty="0" smtClean="0"/>
              <a:t>4. Hän </a:t>
            </a:r>
            <a:r>
              <a:rPr lang="fi-FI" b="1" dirty="0" smtClean="0"/>
              <a:t>vetoaa omiin kokemuksiin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r>
              <a:rPr lang="fi-FI" dirty="0" smtClean="0"/>
              <a:t>5. Hän </a:t>
            </a:r>
            <a:r>
              <a:rPr lang="fi-FI" b="1" dirty="0" smtClean="0"/>
              <a:t>antaa esimerkin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r>
              <a:rPr lang="fi-FI" dirty="0" smtClean="0"/>
              <a:t>6. Hän </a:t>
            </a:r>
            <a:r>
              <a:rPr lang="fi-FI" b="1" dirty="0" smtClean="0"/>
              <a:t>käyttää taustana yleistä keskustelua/nostaa esille toisen mielipiteen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r>
              <a:rPr lang="fi-FI" dirty="0" smtClean="0"/>
              <a:t>7. Hän </a:t>
            </a:r>
            <a:r>
              <a:rPr lang="fi-FI" b="1" dirty="0" smtClean="0"/>
              <a:t>ehdottaa muutoksia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r>
              <a:rPr lang="fi-FI" dirty="0" smtClean="0"/>
              <a:t>8. Hän </a:t>
            </a:r>
            <a:r>
              <a:rPr lang="fi-FI" b="1" dirty="0" smtClean="0"/>
              <a:t>ehdottaa muutoksia</a:t>
            </a:r>
            <a:r>
              <a:rPr lang="fi-FI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13783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Saran mielipide (s. </a:t>
            </a:r>
            <a:r>
              <a:rPr lang="fi-FI" dirty="0" smtClean="0"/>
              <a:t>94)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b="1" dirty="0" smtClean="0"/>
              <a:t>Sanasto:</a:t>
            </a:r>
          </a:p>
          <a:p>
            <a:pPr marL="0" indent="0">
              <a:buNone/>
            </a:pPr>
            <a:r>
              <a:rPr lang="fi-FI" sz="2000" b="1" dirty="0" smtClean="0"/>
              <a:t>tulla (3) esille </a:t>
            </a:r>
            <a:r>
              <a:rPr lang="fi-FI" sz="2000" dirty="0" smtClean="0"/>
              <a:t>= tulla (3) esiin, ilmestyä (1)</a:t>
            </a:r>
          </a:p>
          <a:p>
            <a:pPr marL="0" indent="0">
              <a:buNone/>
            </a:pPr>
            <a:r>
              <a:rPr lang="fi-FI" sz="2000" b="1" dirty="0" smtClean="0"/>
              <a:t>moraalioppi</a:t>
            </a:r>
            <a:r>
              <a:rPr lang="fi-FI" sz="2000" dirty="0" smtClean="0"/>
              <a:t> = käsitys hyvästä ja pahasta</a:t>
            </a:r>
          </a:p>
          <a:p>
            <a:pPr marL="0" indent="0">
              <a:buNone/>
            </a:pPr>
            <a:r>
              <a:rPr lang="fi-FI" sz="2000" b="1" dirty="0" smtClean="0"/>
              <a:t>panna (3) merkille </a:t>
            </a:r>
            <a:r>
              <a:rPr lang="fi-FI" sz="2000" dirty="0" smtClean="0"/>
              <a:t>= huomata (4)</a:t>
            </a:r>
          </a:p>
          <a:p>
            <a:pPr marL="0" indent="0">
              <a:buNone/>
            </a:pPr>
            <a:r>
              <a:rPr lang="fi-FI" sz="2000" b="1" dirty="0" smtClean="0"/>
              <a:t>opetussuunnitelma</a:t>
            </a:r>
            <a:r>
              <a:rPr lang="fi-FI" sz="2000" dirty="0" smtClean="0"/>
              <a:t> = suunnitelma, joka määrää mitä koulussa opetetaan ja miten oppimista arvioidaan</a:t>
            </a:r>
          </a:p>
          <a:p>
            <a:pPr marL="0" indent="0">
              <a:buNone/>
            </a:pPr>
            <a:r>
              <a:rPr lang="fi-FI" sz="2000" b="1" dirty="0" smtClean="0"/>
              <a:t>sisällyttää (1) </a:t>
            </a:r>
            <a:r>
              <a:rPr lang="fi-FI" sz="2000" dirty="0" smtClean="0"/>
              <a:t>= laittaa sisään/mukaan</a:t>
            </a:r>
          </a:p>
          <a:p>
            <a:pPr marL="0" indent="0">
              <a:buNone/>
            </a:pPr>
            <a:r>
              <a:rPr lang="fi-FI" sz="2000" b="1" dirty="0" smtClean="0"/>
              <a:t>ehkäistä (3) </a:t>
            </a:r>
            <a:r>
              <a:rPr lang="fi-FI" sz="2000" dirty="0" smtClean="0"/>
              <a:t>= estää (1)</a:t>
            </a:r>
          </a:p>
          <a:p>
            <a:pPr marL="0" indent="0">
              <a:buNone/>
            </a:pPr>
            <a:r>
              <a:rPr lang="fi-FI" sz="2000" b="1" dirty="0" smtClean="0"/>
              <a:t>keino</a:t>
            </a:r>
            <a:r>
              <a:rPr lang="fi-FI" sz="2000" dirty="0" smtClean="0"/>
              <a:t> = tapa, toimenpide, menetelmä</a:t>
            </a:r>
          </a:p>
          <a:p>
            <a:pPr marL="0" indent="0">
              <a:buNone/>
            </a:pPr>
            <a:r>
              <a:rPr lang="fi-FI" sz="2000" b="1" dirty="0" smtClean="0"/>
              <a:t>ahtaa (1) </a:t>
            </a:r>
            <a:r>
              <a:rPr lang="fi-FI" sz="2000" dirty="0" smtClean="0"/>
              <a:t>= tunkea (1)</a:t>
            </a:r>
          </a:p>
          <a:p>
            <a:pPr marL="0" indent="0">
              <a:buNone/>
            </a:pPr>
            <a:r>
              <a:rPr lang="fi-FI" sz="2000" b="1" dirty="0" smtClean="0"/>
              <a:t>etenemistahti</a:t>
            </a:r>
            <a:r>
              <a:rPr lang="fi-FI" sz="2000" dirty="0" smtClean="0"/>
              <a:t> = vauhti, jolla mennään eteenpäin</a:t>
            </a:r>
          </a:p>
          <a:p>
            <a:pPr marL="0" indent="0">
              <a:buNone/>
            </a:pPr>
            <a:r>
              <a:rPr lang="fi-FI" sz="2000" b="1" dirty="0" smtClean="0"/>
              <a:t>huimaava</a:t>
            </a:r>
            <a:r>
              <a:rPr lang="fi-FI" sz="2000" dirty="0" smtClean="0"/>
              <a:t> = pyörryttävä</a:t>
            </a:r>
          </a:p>
          <a:p>
            <a:pPr marL="0" indent="0">
              <a:buNone/>
            </a:pPr>
            <a:r>
              <a:rPr lang="fi-FI" sz="2000" b="1" dirty="0" smtClean="0"/>
              <a:t>yhteisymmärrys</a:t>
            </a:r>
            <a:r>
              <a:rPr lang="fi-FI" sz="2000" dirty="0" smtClean="0"/>
              <a:t> = yhteinen ymmärrys, yhteinen käsitys</a:t>
            </a:r>
          </a:p>
          <a:p>
            <a:pPr marL="0" indent="0">
              <a:buNone/>
            </a:pPr>
            <a:r>
              <a:rPr lang="fi-FI" sz="2000" b="1" dirty="0" smtClean="0"/>
              <a:t>koota (4) </a:t>
            </a:r>
            <a:r>
              <a:rPr lang="fi-FI" sz="2000" dirty="0" smtClean="0"/>
              <a:t>= kerätä (4)</a:t>
            </a:r>
          </a:p>
          <a:p>
            <a:pPr marL="0" indent="0">
              <a:buNone/>
            </a:pPr>
            <a:endParaRPr lang="fi-FI" sz="2000" dirty="0" smtClean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55736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Pikkusanat (s. 95)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dirty="0" smtClean="0"/>
              <a:t>tietenkin / tietysti / varsinkin / erityisesti</a:t>
            </a:r>
          </a:p>
          <a:p>
            <a:pPr marL="0" indent="0">
              <a:buNone/>
            </a:pPr>
            <a:r>
              <a:rPr lang="fi-FI" dirty="0" smtClean="0"/>
              <a:t>todella / täysin / kokonaan</a:t>
            </a:r>
          </a:p>
          <a:p>
            <a:pPr marL="0" indent="0">
              <a:buNone/>
            </a:pPr>
            <a:r>
              <a:rPr lang="fi-FI" dirty="0" smtClean="0"/>
              <a:t>vain / ainoastaan / pelkästään</a:t>
            </a:r>
          </a:p>
          <a:p>
            <a:pPr marL="0" indent="0">
              <a:buNone/>
            </a:pPr>
            <a:r>
              <a:rPr lang="fi-FI" dirty="0" smtClean="0"/>
              <a:t>osittain / enimmäkseen / paljon</a:t>
            </a:r>
          </a:p>
          <a:p>
            <a:pPr marL="0" indent="0">
              <a:buNone/>
            </a:pPr>
            <a:r>
              <a:rPr lang="fi-FI" dirty="0" smtClean="0"/>
              <a:t>myös / lisäksi</a:t>
            </a:r>
          </a:p>
          <a:p>
            <a:pPr marL="0" indent="0">
              <a:buNone/>
            </a:pPr>
            <a:r>
              <a:rPr lang="fi-FI" dirty="0" smtClean="0"/>
              <a:t>ehkä / mahdollisesti / luultavasti / varmasti</a:t>
            </a:r>
          </a:p>
          <a:p>
            <a:pPr marL="0" indent="0">
              <a:buNone/>
            </a:pPr>
            <a:r>
              <a:rPr lang="fi-FI" dirty="0" smtClean="0"/>
              <a:t>aina / usein / joskus / ei koskaan</a:t>
            </a:r>
          </a:p>
          <a:p>
            <a:pPr marL="0" indent="0">
              <a:buNone/>
            </a:pPr>
            <a:r>
              <a:rPr lang="fi-FI" dirty="0" smtClean="0"/>
              <a:t>kauan / pitkään / pitkän aikaa</a:t>
            </a:r>
          </a:p>
          <a:p>
            <a:pPr marL="0" indent="0">
              <a:buNone/>
            </a:pPr>
            <a:r>
              <a:rPr lang="fi-FI" dirty="0" smtClean="0"/>
              <a:t>kukaan / harva / joku / osa / moni / jokainen / kaikki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09666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</TotalTime>
  <Words>739</Words>
  <Application>Microsoft Office PowerPoint</Application>
  <PresentationFormat>Laajakuva</PresentationFormat>
  <Paragraphs>99</Paragraphs>
  <Slides>14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Office-teema</vt:lpstr>
      <vt:lpstr>S2V20</vt:lpstr>
      <vt:lpstr>Mielipiteen ilmaisun tapoja (s. 92)</vt:lpstr>
      <vt:lpstr>Mielipiteen ilmaisun tapoja (s. 92)</vt:lpstr>
      <vt:lpstr>Argumentointikeinot (s. 93)</vt:lpstr>
      <vt:lpstr>Tehtävä 4, s. 94</vt:lpstr>
      <vt:lpstr>Saran mielipide (s. 94-95, tehtävä 5)</vt:lpstr>
      <vt:lpstr>Saran mielipide (s. 94-95, tehtävä 5)</vt:lpstr>
      <vt:lpstr>Saran mielipide (s. 94)</vt:lpstr>
      <vt:lpstr>Pikkusanat (s. 95)</vt:lpstr>
      <vt:lpstr>Saran mielipide (s. 94-95, tehtävä 5)</vt:lpstr>
      <vt:lpstr>Saran mielipide (s. 94-95, tehtävä 5c)</vt:lpstr>
      <vt:lpstr>Saran mielipide (s. 94-95, tehtävä 5c)</vt:lpstr>
      <vt:lpstr>Saran mielipide (s. 94-95, tehtävä 5c)</vt:lpstr>
      <vt:lpstr>Kerro mielipiteesi kirjallisesti! (s. 95)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S2V20</dc:title>
  <dc:creator>Suoraniemi-Laakso Henriikka</dc:creator>
  <cp:lastModifiedBy>Suoraniemi-Laakso Henriikka</cp:lastModifiedBy>
  <cp:revision>61</cp:revision>
  <dcterms:created xsi:type="dcterms:W3CDTF">2020-04-22T05:39:22Z</dcterms:created>
  <dcterms:modified xsi:type="dcterms:W3CDTF">2020-04-23T08:23:11Z</dcterms:modified>
</cp:coreProperties>
</file>