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0" r:id="rId5"/>
    <p:sldId id="257" r:id="rId6"/>
    <p:sldId id="259" r:id="rId7"/>
    <p:sldId id="264" r:id="rId8"/>
    <p:sldId id="262" r:id="rId9"/>
    <p:sldId id="261" r:id="rId10"/>
    <p:sldId id="263" r:id="rId11"/>
    <p:sldId id="265" r:id="rId12"/>
    <p:sldId id="272" r:id="rId13"/>
    <p:sldId id="273" r:id="rId14"/>
    <p:sldId id="274" r:id="rId15"/>
    <p:sldId id="266" r:id="rId16"/>
    <p:sldId id="267" r:id="rId17"/>
    <p:sldId id="268" r:id="rId18"/>
    <p:sldId id="269" r:id="rId19"/>
    <p:sldId id="270" r:id="rId20"/>
    <p:sldId id="271" r:id="rId2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70D8A9-8E1E-DD98-2A69-607B3F4E91BD}" v="16" dt="2020-03-12T11:54:53.0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17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-laskentataulukko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0480529953262048E-2"/>
          <c:y val="2.5178934524022766E-2"/>
          <c:w val="0.90960810013389781"/>
          <c:h val="0.809717395811960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Sarja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4"/>
                <c:pt idx="0">
                  <c:v>VAASA</c:v>
                </c:pt>
                <c:pt idx="1">
                  <c:v>PIETARSAARI</c:v>
                </c:pt>
                <c:pt idx="2">
                  <c:v>UUSIKAARLEPYY</c:v>
                </c:pt>
                <c:pt idx="3">
                  <c:v>KRISTIINANKAUPUNKI</c:v>
                </c:pt>
              </c:strCache>
            </c:strRef>
          </c:cat>
          <c:val>
            <c:numRef>
              <c:f>Taul1!$B$2:$B$6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0-0E1C-4CFF-A9FD-682B2A839AEE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Sarja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4"/>
                <c:pt idx="0">
                  <c:v>VAASA</c:v>
                </c:pt>
                <c:pt idx="1">
                  <c:v>PIETARSAARI</c:v>
                </c:pt>
                <c:pt idx="2">
                  <c:v>UUSIKAARLEPYY</c:v>
                </c:pt>
                <c:pt idx="3">
                  <c:v>KRISTIINANKAUPUNKI</c:v>
                </c:pt>
              </c:strCache>
            </c:strRef>
          </c:cat>
          <c:val>
            <c:numRef>
              <c:f>Taul1!$C$2:$C$6</c:f>
              <c:numCache>
                <c:formatCode>General</c:formatCode>
                <c:ptCount val="5"/>
                <c:pt idx="0">
                  <c:v>66405</c:v>
                </c:pt>
                <c:pt idx="1">
                  <c:v>19228</c:v>
                </c:pt>
                <c:pt idx="2">
                  <c:v>7472</c:v>
                </c:pt>
                <c:pt idx="3">
                  <c:v>6486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1C-4CFF-A9FD-682B2A839A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9205080"/>
        <c:axId val="229205736"/>
      </c:barChart>
      <c:catAx>
        <c:axId val="229205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9205736"/>
        <c:crosses val="autoZero"/>
        <c:auto val="1"/>
        <c:lblAlgn val="ctr"/>
        <c:lblOffset val="100"/>
        <c:noMultiLvlLbl val="0"/>
      </c:catAx>
      <c:valAx>
        <c:axId val="229205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9205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364A1-C104-4867-B4CC-52F0E5346CEA}" type="datetimeFigureOut">
              <a:rPr lang="fi-FI" smtClean="0"/>
              <a:t>12.3.2020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1A654-C06B-49D8-870A-EFC1548784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6729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364A1-C104-4867-B4CC-52F0E5346CEA}" type="datetimeFigureOut">
              <a:rPr lang="fi-FI" smtClean="0"/>
              <a:t>12.3.2020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1A654-C06B-49D8-870A-EFC1548784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6669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364A1-C104-4867-B4CC-52F0E5346CEA}" type="datetimeFigureOut">
              <a:rPr lang="fi-FI" smtClean="0"/>
              <a:t>12.3.2020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1A654-C06B-49D8-870A-EFC1548784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2636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364A1-C104-4867-B4CC-52F0E5346CEA}" type="datetimeFigureOut">
              <a:rPr lang="fi-FI" smtClean="0"/>
              <a:t>12.3.2020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1A654-C06B-49D8-870A-EFC1548784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2179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364A1-C104-4867-B4CC-52F0E5346CEA}" type="datetimeFigureOut">
              <a:rPr lang="fi-FI" smtClean="0"/>
              <a:t>12.3.2020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1A654-C06B-49D8-870A-EFC1548784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889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364A1-C104-4867-B4CC-52F0E5346CEA}" type="datetimeFigureOut">
              <a:rPr lang="fi-FI" smtClean="0"/>
              <a:t>12.3.2020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1A654-C06B-49D8-870A-EFC1548784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3636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364A1-C104-4867-B4CC-52F0E5346CEA}" type="datetimeFigureOut">
              <a:rPr lang="fi-FI" smtClean="0"/>
              <a:t>12.3.2020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1A654-C06B-49D8-870A-EFC1548784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81055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364A1-C104-4867-B4CC-52F0E5346CEA}" type="datetimeFigureOut">
              <a:rPr lang="fi-FI" smtClean="0"/>
              <a:t>12.3.2020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1A654-C06B-49D8-870A-EFC1548784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4839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364A1-C104-4867-B4CC-52F0E5346CEA}" type="datetimeFigureOut">
              <a:rPr lang="fi-FI" smtClean="0"/>
              <a:t>12.3.2020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1A654-C06B-49D8-870A-EFC1548784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620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364A1-C104-4867-B4CC-52F0E5346CEA}" type="datetimeFigureOut">
              <a:rPr lang="fi-FI" smtClean="0"/>
              <a:t>12.3.2020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1A654-C06B-49D8-870A-EFC1548784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210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364A1-C104-4867-B4CC-52F0E5346CEA}" type="datetimeFigureOut">
              <a:rPr lang="fi-FI" smtClean="0"/>
              <a:t>12.3.2020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1A654-C06B-49D8-870A-EFC1548784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7540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364A1-C104-4867-B4CC-52F0E5346CEA}" type="datetimeFigureOut">
              <a:rPr lang="fi-FI" smtClean="0"/>
              <a:t>12.3.2020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1A654-C06B-49D8-870A-EFC1548784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960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areena.yle.fi/1-50272386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vimeo.com/366873992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embed/MnHE3RrcWkA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6227" y="10234"/>
            <a:ext cx="10515600" cy="96818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fi-FI"/>
              <a:t>Pohjanmaa </a:t>
            </a:r>
            <a:endParaRPr lang="fi-FI" dirty="0"/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6912" y="971082"/>
            <a:ext cx="4082812" cy="5765491"/>
          </a:xfrm>
          <a:prstGeom prst="rect">
            <a:avLst/>
          </a:prstGeom>
          <a:solidFill>
            <a:srgbClr val="00B050"/>
          </a:solidFill>
          <a:ln>
            <a:noFill/>
          </a:ln>
        </p:spPr>
      </p:pic>
      <p:sp>
        <p:nvSpPr>
          <p:cNvPr id="13" name="Puolivapaa piirto 12"/>
          <p:cNvSpPr/>
          <p:nvPr/>
        </p:nvSpPr>
        <p:spPr>
          <a:xfrm>
            <a:off x="4459528" y="3184163"/>
            <a:ext cx="2012541" cy="2315529"/>
          </a:xfrm>
          <a:custGeom>
            <a:avLst/>
            <a:gdLst>
              <a:gd name="connsiteX0" fmla="*/ 1162594 w 2012541"/>
              <a:gd name="connsiteY0" fmla="*/ 263116 h 2315529"/>
              <a:gd name="connsiteX1" fmla="*/ 1201783 w 2012541"/>
              <a:gd name="connsiteY1" fmla="*/ 197802 h 2315529"/>
              <a:gd name="connsiteX2" fmla="*/ 1240971 w 2012541"/>
              <a:gd name="connsiteY2" fmla="*/ 171676 h 2315529"/>
              <a:gd name="connsiteX3" fmla="*/ 1280160 w 2012541"/>
              <a:gd name="connsiteY3" fmla="*/ 132488 h 2315529"/>
              <a:gd name="connsiteX4" fmla="*/ 1306285 w 2012541"/>
              <a:gd name="connsiteY4" fmla="*/ 93299 h 2315529"/>
              <a:gd name="connsiteX5" fmla="*/ 1345474 w 2012541"/>
              <a:gd name="connsiteY5" fmla="*/ 80236 h 2315529"/>
              <a:gd name="connsiteX6" fmla="*/ 1554480 w 2012541"/>
              <a:gd name="connsiteY6" fmla="*/ 67173 h 2315529"/>
              <a:gd name="connsiteX7" fmla="*/ 1567543 w 2012541"/>
              <a:gd name="connsiteY7" fmla="*/ 27985 h 2315529"/>
              <a:gd name="connsiteX8" fmla="*/ 1711234 w 2012541"/>
              <a:gd name="connsiteY8" fmla="*/ 14922 h 2315529"/>
              <a:gd name="connsiteX9" fmla="*/ 1763485 w 2012541"/>
              <a:gd name="connsiteY9" fmla="*/ 132488 h 2315529"/>
              <a:gd name="connsiteX10" fmla="*/ 1789611 w 2012541"/>
              <a:gd name="connsiteY10" fmla="*/ 341493 h 2315529"/>
              <a:gd name="connsiteX11" fmla="*/ 1815737 w 2012541"/>
              <a:gd name="connsiteY11" fmla="*/ 380682 h 2315529"/>
              <a:gd name="connsiteX12" fmla="*/ 1894114 w 2012541"/>
              <a:gd name="connsiteY12" fmla="*/ 432933 h 2315529"/>
              <a:gd name="connsiteX13" fmla="*/ 1920240 w 2012541"/>
              <a:gd name="connsiteY13" fmla="*/ 472122 h 2315529"/>
              <a:gd name="connsiteX14" fmla="*/ 1946365 w 2012541"/>
              <a:gd name="connsiteY14" fmla="*/ 602750 h 2315529"/>
              <a:gd name="connsiteX15" fmla="*/ 1959428 w 2012541"/>
              <a:gd name="connsiteY15" fmla="*/ 681128 h 2315529"/>
              <a:gd name="connsiteX16" fmla="*/ 1998617 w 2012541"/>
              <a:gd name="connsiteY16" fmla="*/ 798693 h 2315529"/>
              <a:gd name="connsiteX17" fmla="*/ 2011680 w 2012541"/>
              <a:gd name="connsiteY17" fmla="*/ 837882 h 2315529"/>
              <a:gd name="connsiteX18" fmla="*/ 1998617 w 2012541"/>
              <a:gd name="connsiteY18" fmla="*/ 1007699 h 2315529"/>
              <a:gd name="connsiteX19" fmla="*/ 1920240 w 2012541"/>
              <a:gd name="connsiteY19" fmla="*/ 1033825 h 2315529"/>
              <a:gd name="connsiteX20" fmla="*/ 1881051 w 2012541"/>
              <a:gd name="connsiteY20" fmla="*/ 1046888 h 2315529"/>
              <a:gd name="connsiteX21" fmla="*/ 1802674 w 2012541"/>
              <a:gd name="connsiteY21" fmla="*/ 1099139 h 2315529"/>
              <a:gd name="connsiteX22" fmla="*/ 1763485 w 2012541"/>
              <a:gd name="connsiteY22" fmla="*/ 1138328 h 2315529"/>
              <a:gd name="connsiteX23" fmla="*/ 1685108 w 2012541"/>
              <a:gd name="connsiteY23" fmla="*/ 1164453 h 2315529"/>
              <a:gd name="connsiteX24" fmla="*/ 1645920 w 2012541"/>
              <a:gd name="connsiteY24" fmla="*/ 1177516 h 2315529"/>
              <a:gd name="connsiteX25" fmla="*/ 1606731 w 2012541"/>
              <a:gd name="connsiteY25" fmla="*/ 1203642 h 2315529"/>
              <a:gd name="connsiteX26" fmla="*/ 1528354 w 2012541"/>
              <a:gd name="connsiteY26" fmla="*/ 1229768 h 2315529"/>
              <a:gd name="connsiteX27" fmla="*/ 1410788 w 2012541"/>
              <a:gd name="connsiteY27" fmla="*/ 1308145 h 2315529"/>
              <a:gd name="connsiteX28" fmla="*/ 1371600 w 2012541"/>
              <a:gd name="connsiteY28" fmla="*/ 1334270 h 2315529"/>
              <a:gd name="connsiteX29" fmla="*/ 1345474 w 2012541"/>
              <a:gd name="connsiteY29" fmla="*/ 1373459 h 2315529"/>
              <a:gd name="connsiteX30" fmla="*/ 1306285 w 2012541"/>
              <a:gd name="connsiteY30" fmla="*/ 1399585 h 2315529"/>
              <a:gd name="connsiteX31" fmla="*/ 1254034 w 2012541"/>
              <a:gd name="connsiteY31" fmla="*/ 1451836 h 2315529"/>
              <a:gd name="connsiteX32" fmla="*/ 1201783 w 2012541"/>
              <a:gd name="connsiteY32" fmla="*/ 1517150 h 2315529"/>
              <a:gd name="connsiteX33" fmla="*/ 1149531 w 2012541"/>
              <a:gd name="connsiteY33" fmla="*/ 1582465 h 2315529"/>
              <a:gd name="connsiteX34" fmla="*/ 1097280 w 2012541"/>
              <a:gd name="connsiteY34" fmla="*/ 1647779 h 2315529"/>
              <a:gd name="connsiteX35" fmla="*/ 1071154 w 2012541"/>
              <a:gd name="connsiteY35" fmla="*/ 1686968 h 2315529"/>
              <a:gd name="connsiteX36" fmla="*/ 992777 w 2012541"/>
              <a:gd name="connsiteY36" fmla="*/ 1713093 h 2315529"/>
              <a:gd name="connsiteX37" fmla="*/ 914400 w 2012541"/>
              <a:gd name="connsiteY37" fmla="*/ 1765345 h 2315529"/>
              <a:gd name="connsiteX38" fmla="*/ 822960 w 2012541"/>
              <a:gd name="connsiteY38" fmla="*/ 1856785 h 2315529"/>
              <a:gd name="connsiteX39" fmla="*/ 796834 w 2012541"/>
              <a:gd name="connsiteY39" fmla="*/ 1895973 h 2315529"/>
              <a:gd name="connsiteX40" fmla="*/ 757645 w 2012541"/>
              <a:gd name="connsiteY40" fmla="*/ 1909036 h 2315529"/>
              <a:gd name="connsiteX41" fmla="*/ 718457 w 2012541"/>
              <a:gd name="connsiteY41" fmla="*/ 1935162 h 2315529"/>
              <a:gd name="connsiteX42" fmla="*/ 679268 w 2012541"/>
              <a:gd name="connsiteY42" fmla="*/ 1974350 h 2315529"/>
              <a:gd name="connsiteX43" fmla="*/ 653143 w 2012541"/>
              <a:gd name="connsiteY43" fmla="*/ 2013539 h 2315529"/>
              <a:gd name="connsiteX44" fmla="*/ 574765 w 2012541"/>
              <a:gd name="connsiteY44" fmla="*/ 2065790 h 2315529"/>
              <a:gd name="connsiteX45" fmla="*/ 509451 w 2012541"/>
              <a:gd name="connsiteY45" fmla="*/ 2118042 h 2315529"/>
              <a:gd name="connsiteX46" fmla="*/ 483325 w 2012541"/>
              <a:gd name="connsiteY46" fmla="*/ 2157230 h 2315529"/>
              <a:gd name="connsiteX47" fmla="*/ 444137 w 2012541"/>
              <a:gd name="connsiteY47" fmla="*/ 2170293 h 2315529"/>
              <a:gd name="connsiteX48" fmla="*/ 365760 w 2012541"/>
              <a:gd name="connsiteY48" fmla="*/ 2222545 h 2315529"/>
              <a:gd name="connsiteX49" fmla="*/ 326571 w 2012541"/>
              <a:gd name="connsiteY49" fmla="*/ 2248670 h 2315529"/>
              <a:gd name="connsiteX50" fmla="*/ 287383 w 2012541"/>
              <a:gd name="connsiteY50" fmla="*/ 2274796 h 2315529"/>
              <a:gd name="connsiteX51" fmla="*/ 195943 w 2012541"/>
              <a:gd name="connsiteY51" fmla="*/ 2300922 h 2315529"/>
              <a:gd name="connsiteX52" fmla="*/ 156754 w 2012541"/>
              <a:gd name="connsiteY52" fmla="*/ 2313985 h 2315529"/>
              <a:gd name="connsiteX53" fmla="*/ 0 w 2012541"/>
              <a:gd name="connsiteY53" fmla="*/ 2313985 h 2315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012541" h="2315529">
                <a:moveTo>
                  <a:pt x="1162594" y="263116"/>
                </a:moveTo>
                <a:cubicBezTo>
                  <a:pt x="1175657" y="241345"/>
                  <a:pt x="1185260" y="217079"/>
                  <a:pt x="1201783" y="197802"/>
                </a:cubicBezTo>
                <a:cubicBezTo>
                  <a:pt x="1212000" y="185882"/>
                  <a:pt x="1228910" y="181727"/>
                  <a:pt x="1240971" y="171676"/>
                </a:cubicBezTo>
                <a:cubicBezTo>
                  <a:pt x="1255163" y="159849"/>
                  <a:pt x="1268333" y="146680"/>
                  <a:pt x="1280160" y="132488"/>
                </a:cubicBezTo>
                <a:cubicBezTo>
                  <a:pt x="1290211" y="120427"/>
                  <a:pt x="1294026" y="103107"/>
                  <a:pt x="1306285" y="93299"/>
                </a:cubicBezTo>
                <a:cubicBezTo>
                  <a:pt x="1317037" y="84697"/>
                  <a:pt x="1331780" y="81677"/>
                  <a:pt x="1345474" y="80236"/>
                </a:cubicBezTo>
                <a:cubicBezTo>
                  <a:pt x="1414895" y="72928"/>
                  <a:pt x="1484811" y="71527"/>
                  <a:pt x="1554480" y="67173"/>
                </a:cubicBezTo>
                <a:cubicBezTo>
                  <a:pt x="1558834" y="54110"/>
                  <a:pt x="1558941" y="38737"/>
                  <a:pt x="1567543" y="27985"/>
                </a:cubicBezTo>
                <a:cubicBezTo>
                  <a:pt x="1606924" y="-21241"/>
                  <a:pt x="1656036" y="8022"/>
                  <a:pt x="1711234" y="14922"/>
                </a:cubicBezTo>
                <a:cubicBezTo>
                  <a:pt x="1742325" y="108193"/>
                  <a:pt x="1722085" y="70385"/>
                  <a:pt x="1763485" y="132488"/>
                </a:cubicBezTo>
                <a:cubicBezTo>
                  <a:pt x="1772194" y="202156"/>
                  <a:pt x="1750665" y="283074"/>
                  <a:pt x="1789611" y="341493"/>
                </a:cubicBezTo>
                <a:cubicBezTo>
                  <a:pt x="1798320" y="354556"/>
                  <a:pt x="1803922" y="370344"/>
                  <a:pt x="1815737" y="380682"/>
                </a:cubicBezTo>
                <a:cubicBezTo>
                  <a:pt x="1839367" y="401358"/>
                  <a:pt x="1894114" y="432933"/>
                  <a:pt x="1894114" y="432933"/>
                </a:cubicBezTo>
                <a:cubicBezTo>
                  <a:pt x="1902823" y="445996"/>
                  <a:pt x="1913219" y="458080"/>
                  <a:pt x="1920240" y="472122"/>
                </a:cubicBezTo>
                <a:cubicBezTo>
                  <a:pt x="1938720" y="509081"/>
                  <a:pt x="1941016" y="567978"/>
                  <a:pt x="1946365" y="602750"/>
                </a:cubicBezTo>
                <a:cubicBezTo>
                  <a:pt x="1950392" y="628928"/>
                  <a:pt x="1953004" y="655432"/>
                  <a:pt x="1959428" y="681128"/>
                </a:cubicBezTo>
                <a:cubicBezTo>
                  <a:pt x="1959430" y="681135"/>
                  <a:pt x="1992084" y="779095"/>
                  <a:pt x="1998617" y="798693"/>
                </a:cubicBezTo>
                <a:lnTo>
                  <a:pt x="2011680" y="837882"/>
                </a:lnTo>
                <a:cubicBezTo>
                  <a:pt x="2007326" y="894488"/>
                  <a:pt x="2022625" y="956252"/>
                  <a:pt x="1998617" y="1007699"/>
                </a:cubicBezTo>
                <a:cubicBezTo>
                  <a:pt x="1986971" y="1032654"/>
                  <a:pt x="1946366" y="1025116"/>
                  <a:pt x="1920240" y="1033825"/>
                </a:cubicBezTo>
                <a:lnTo>
                  <a:pt x="1881051" y="1046888"/>
                </a:lnTo>
                <a:cubicBezTo>
                  <a:pt x="1756038" y="1171901"/>
                  <a:pt x="1916103" y="1023520"/>
                  <a:pt x="1802674" y="1099139"/>
                </a:cubicBezTo>
                <a:cubicBezTo>
                  <a:pt x="1787303" y="1109386"/>
                  <a:pt x="1779634" y="1129356"/>
                  <a:pt x="1763485" y="1138328"/>
                </a:cubicBezTo>
                <a:cubicBezTo>
                  <a:pt x="1739412" y="1151702"/>
                  <a:pt x="1711234" y="1155745"/>
                  <a:pt x="1685108" y="1164453"/>
                </a:cubicBezTo>
                <a:cubicBezTo>
                  <a:pt x="1672045" y="1168807"/>
                  <a:pt x="1657377" y="1169878"/>
                  <a:pt x="1645920" y="1177516"/>
                </a:cubicBezTo>
                <a:cubicBezTo>
                  <a:pt x="1632857" y="1186225"/>
                  <a:pt x="1621078" y="1197266"/>
                  <a:pt x="1606731" y="1203642"/>
                </a:cubicBezTo>
                <a:cubicBezTo>
                  <a:pt x="1581566" y="1214827"/>
                  <a:pt x="1551268" y="1214492"/>
                  <a:pt x="1528354" y="1229768"/>
                </a:cubicBezTo>
                <a:lnTo>
                  <a:pt x="1410788" y="1308145"/>
                </a:lnTo>
                <a:lnTo>
                  <a:pt x="1371600" y="1334270"/>
                </a:lnTo>
                <a:cubicBezTo>
                  <a:pt x="1362891" y="1347333"/>
                  <a:pt x="1356575" y="1362358"/>
                  <a:pt x="1345474" y="1373459"/>
                </a:cubicBezTo>
                <a:cubicBezTo>
                  <a:pt x="1334373" y="1384560"/>
                  <a:pt x="1316093" y="1387326"/>
                  <a:pt x="1306285" y="1399585"/>
                </a:cubicBezTo>
                <a:cubicBezTo>
                  <a:pt x="1255617" y="1462920"/>
                  <a:pt x="1339538" y="1423335"/>
                  <a:pt x="1254034" y="1451836"/>
                </a:cubicBezTo>
                <a:cubicBezTo>
                  <a:pt x="1221199" y="1550340"/>
                  <a:pt x="1269310" y="1432741"/>
                  <a:pt x="1201783" y="1517150"/>
                </a:cubicBezTo>
                <a:cubicBezTo>
                  <a:pt x="1129673" y="1607288"/>
                  <a:pt x="1261841" y="1507592"/>
                  <a:pt x="1149531" y="1582465"/>
                </a:cubicBezTo>
                <a:cubicBezTo>
                  <a:pt x="1124100" y="1658756"/>
                  <a:pt x="1156366" y="1588692"/>
                  <a:pt x="1097280" y="1647779"/>
                </a:cubicBezTo>
                <a:cubicBezTo>
                  <a:pt x="1086179" y="1658881"/>
                  <a:pt x="1084467" y="1678647"/>
                  <a:pt x="1071154" y="1686968"/>
                </a:cubicBezTo>
                <a:cubicBezTo>
                  <a:pt x="1047801" y="1701563"/>
                  <a:pt x="1015691" y="1697817"/>
                  <a:pt x="992777" y="1713093"/>
                </a:cubicBezTo>
                <a:lnTo>
                  <a:pt x="914400" y="1765345"/>
                </a:lnTo>
                <a:cubicBezTo>
                  <a:pt x="854510" y="1855179"/>
                  <a:pt x="891936" y="1833792"/>
                  <a:pt x="822960" y="1856785"/>
                </a:cubicBezTo>
                <a:cubicBezTo>
                  <a:pt x="814251" y="1869848"/>
                  <a:pt x="809093" y="1886166"/>
                  <a:pt x="796834" y="1895973"/>
                </a:cubicBezTo>
                <a:cubicBezTo>
                  <a:pt x="786082" y="1904575"/>
                  <a:pt x="769961" y="1902878"/>
                  <a:pt x="757645" y="1909036"/>
                </a:cubicBezTo>
                <a:cubicBezTo>
                  <a:pt x="743603" y="1916057"/>
                  <a:pt x="730518" y="1925111"/>
                  <a:pt x="718457" y="1935162"/>
                </a:cubicBezTo>
                <a:cubicBezTo>
                  <a:pt x="704265" y="1946989"/>
                  <a:pt x="691095" y="1960158"/>
                  <a:pt x="679268" y="1974350"/>
                </a:cubicBezTo>
                <a:cubicBezTo>
                  <a:pt x="669217" y="1986411"/>
                  <a:pt x="664958" y="2003201"/>
                  <a:pt x="653143" y="2013539"/>
                </a:cubicBezTo>
                <a:cubicBezTo>
                  <a:pt x="629513" y="2034216"/>
                  <a:pt x="574765" y="2065790"/>
                  <a:pt x="574765" y="2065790"/>
                </a:cubicBezTo>
                <a:cubicBezTo>
                  <a:pt x="499899" y="2178093"/>
                  <a:pt x="599584" y="2045937"/>
                  <a:pt x="509451" y="2118042"/>
                </a:cubicBezTo>
                <a:cubicBezTo>
                  <a:pt x="497192" y="2127849"/>
                  <a:pt x="495584" y="2147423"/>
                  <a:pt x="483325" y="2157230"/>
                </a:cubicBezTo>
                <a:cubicBezTo>
                  <a:pt x="472573" y="2165832"/>
                  <a:pt x="456173" y="2163606"/>
                  <a:pt x="444137" y="2170293"/>
                </a:cubicBezTo>
                <a:cubicBezTo>
                  <a:pt x="416689" y="2185542"/>
                  <a:pt x="391886" y="2205128"/>
                  <a:pt x="365760" y="2222545"/>
                </a:cubicBezTo>
                <a:lnTo>
                  <a:pt x="326571" y="2248670"/>
                </a:lnTo>
                <a:cubicBezTo>
                  <a:pt x="313508" y="2257378"/>
                  <a:pt x="302277" y="2269831"/>
                  <a:pt x="287383" y="2274796"/>
                </a:cubicBezTo>
                <a:cubicBezTo>
                  <a:pt x="193421" y="2306117"/>
                  <a:pt x="310761" y="2268117"/>
                  <a:pt x="195943" y="2300922"/>
                </a:cubicBezTo>
                <a:cubicBezTo>
                  <a:pt x="182703" y="2304705"/>
                  <a:pt x="170493" y="2313069"/>
                  <a:pt x="156754" y="2313985"/>
                </a:cubicBezTo>
                <a:cubicBezTo>
                  <a:pt x="104618" y="2317461"/>
                  <a:pt x="52251" y="2313985"/>
                  <a:pt x="0" y="2313985"/>
                </a:cubicBezTo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2561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0" y="-1426369"/>
            <a:ext cx="10515600" cy="2852737"/>
          </a:xfrm>
        </p:spPr>
        <p:txBody>
          <a:bodyPr/>
          <a:lstStyle/>
          <a:p>
            <a:r>
              <a:rPr lang="fi-FI" dirty="0"/>
              <a:t> turkistarhaus</a:t>
            </a:r>
          </a:p>
        </p:txBody>
      </p:sp>
      <p:sp>
        <p:nvSpPr>
          <p:cNvPr id="5" name="Ellipsi 4"/>
          <p:cNvSpPr/>
          <p:nvPr/>
        </p:nvSpPr>
        <p:spPr>
          <a:xfrm>
            <a:off x="130629" y="966651"/>
            <a:ext cx="78377" cy="1567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2243" y="1959430"/>
            <a:ext cx="7300113" cy="410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285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209007"/>
            <a:ext cx="10515600" cy="1280160"/>
          </a:xfrm>
        </p:spPr>
        <p:txBody>
          <a:bodyPr>
            <a:normAutofit/>
          </a:bodyPr>
          <a:lstStyle/>
          <a:p>
            <a:r>
              <a:rPr lang="fi-FI" dirty="0"/>
              <a:t>maankohoaminen</a:t>
            </a: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08" y="1789612"/>
            <a:ext cx="5342709" cy="3860074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3008" y="1789612"/>
            <a:ext cx="3766911" cy="390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255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274320"/>
            <a:ext cx="10515600" cy="1018903"/>
          </a:xfrm>
        </p:spPr>
        <p:txBody>
          <a:bodyPr>
            <a:normAutofit/>
          </a:bodyPr>
          <a:lstStyle/>
          <a:p>
            <a:pPr algn="ctr"/>
            <a:r>
              <a:rPr lang="fi-FI" dirty="0"/>
              <a:t>TULVAT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127862" y="3291841"/>
            <a:ext cx="4532811" cy="2797810"/>
          </a:xfrm>
        </p:spPr>
        <p:txBody>
          <a:bodyPr/>
          <a:lstStyle/>
          <a:p>
            <a:r>
              <a:rPr lang="fi-FI" dirty="0">
                <a:hlinkClick r:id="rId2"/>
              </a:rPr>
              <a:t>https://areena.yle.fi/1-50272386</a:t>
            </a:r>
            <a:endParaRPr lang="fi-FI" dirty="0"/>
          </a:p>
          <a:p>
            <a:endParaRPr lang="fi-FI" dirty="0"/>
          </a:p>
        </p:txBody>
      </p:sp>
      <p:sp>
        <p:nvSpPr>
          <p:cNvPr id="4" name="Ellipsi 3"/>
          <p:cNvSpPr/>
          <p:nvPr/>
        </p:nvSpPr>
        <p:spPr>
          <a:xfrm>
            <a:off x="4702629" y="770709"/>
            <a:ext cx="195942" cy="195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7017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553096" y="143692"/>
            <a:ext cx="4323807" cy="1162594"/>
          </a:xfrm>
        </p:spPr>
        <p:txBody>
          <a:bodyPr/>
          <a:lstStyle/>
          <a:p>
            <a:pPr algn="ctr"/>
            <a:r>
              <a:rPr lang="fi-FI" dirty="0"/>
              <a:t>Turkistarhaus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2638696" y="2899955"/>
            <a:ext cx="6792687" cy="3189696"/>
          </a:xfrm>
        </p:spPr>
        <p:txBody>
          <a:bodyPr/>
          <a:lstStyle/>
          <a:p>
            <a:endParaRPr lang="fi-FI" dirty="0"/>
          </a:p>
          <a:p>
            <a:endParaRPr lang="fi-FI" dirty="0"/>
          </a:p>
        </p:txBody>
      </p:sp>
      <p:sp>
        <p:nvSpPr>
          <p:cNvPr id="4" name="Ellipsi 3"/>
          <p:cNvSpPr/>
          <p:nvPr/>
        </p:nvSpPr>
        <p:spPr>
          <a:xfrm>
            <a:off x="3409406" y="692331"/>
            <a:ext cx="143690" cy="2612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Suorakulmio 4"/>
          <p:cNvSpPr/>
          <p:nvPr/>
        </p:nvSpPr>
        <p:spPr>
          <a:xfrm>
            <a:off x="4551570" y="3244334"/>
            <a:ext cx="3088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>
                <a:hlinkClick r:id="rId2"/>
              </a:rPr>
              <a:t>https://vimeo.com/366873992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75619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112010" y="-1177154"/>
            <a:ext cx="10515600" cy="2852737"/>
          </a:xfrm>
        </p:spPr>
        <p:txBody>
          <a:bodyPr/>
          <a:lstStyle/>
          <a:p>
            <a:r>
              <a:rPr lang="fi-FI" dirty="0"/>
              <a:t>Maankohoaminen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05279" y="3126423"/>
            <a:ext cx="10515600" cy="1500187"/>
          </a:xfrm>
        </p:spPr>
        <p:txBody>
          <a:bodyPr/>
          <a:lstStyle/>
          <a:p>
            <a:r>
              <a:rPr lang="fi-FI" dirty="0">
                <a:hlinkClick r:id="rId2"/>
              </a:rPr>
              <a:t>https://www.youtube.com/embed/MnHE3RrcWkA</a:t>
            </a:r>
            <a:endParaRPr lang="fi-FI" dirty="0"/>
          </a:p>
          <a:p>
            <a:endParaRPr lang="fi-FI" dirty="0"/>
          </a:p>
        </p:txBody>
      </p:sp>
      <p:sp>
        <p:nvSpPr>
          <p:cNvPr id="4" name="Ellipsi 3"/>
          <p:cNvSpPr/>
          <p:nvPr/>
        </p:nvSpPr>
        <p:spPr>
          <a:xfrm>
            <a:off x="1920240" y="1123406"/>
            <a:ext cx="191770" cy="1959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6201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098776"/>
          </a:xfrm>
        </p:spPr>
        <p:txBody>
          <a:bodyPr>
            <a:normAutofit fontScale="90000"/>
          </a:bodyPr>
          <a:lstStyle/>
          <a:p>
            <a:r>
              <a:rPr lang="fi-FI" dirty="0"/>
              <a:t>maiseman tunnuspiirteet</a:t>
            </a:r>
            <a:br>
              <a:rPr lang="fi-FI" dirty="0"/>
            </a:br>
            <a:r>
              <a:rPr lang="fi-FI" dirty="0"/>
              <a:t>suot</a:t>
            </a:r>
            <a:br>
              <a:rPr lang="fi-FI" dirty="0"/>
            </a:b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6709" y="1435419"/>
            <a:ext cx="4316342" cy="5000688"/>
          </a:xfrm>
          <a:prstGeom prst="rect">
            <a:avLst/>
          </a:prstGeom>
        </p:spPr>
      </p:pic>
      <p:sp>
        <p:nvSpPr>
          <p:cNvPr id="5" name="Ellipsi 4"/>
          <p:cNvSpPr/>
          <p:nvPr/>
        </p:nvSpPr>
        <p:spPr>
          <a:xfrm>
            <a:off x="679269" y="1593669"/>
            <a:ext cx="152581" cy="1160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9415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"/>
            <a:ext cx="10515600" cy="1528354"/>
          </a:xfrm>
        </p:spPr>
        <p:txBody>
          <a:bodyPr>
            <a:normAutofit/>
          </a:bodyPr>
          <a:lstStyle/>
          <a:p>
            <a:r>
              <a:rPr lang="fi-FI" dirty="0"/>
              <a:t>pellot</a:t>
            </a: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6264" y="1468073"/>
            <a:ext cx="6169912" cy="5102543"/>
          </a:xfrm>
          <a:prstGeom prst="rect">
            <a:avLst/>
          </a:prstGeom>
        </p:spPr>
      </p:pic>
      <p:sp>
        <p:nvSpPr>
          <p:cNvPr id="5" name="Ellipsi 4"/>
          <p:cNvSpPr/>
          <p:nvPr/>
        </p:nvSpPr>
        <p:spPr>
          <a:xfrm>
            <a:off x="692331" y="1031966"/>
            <a:ext cx="139519" cy="1698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66800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26902" y="416516"/>
            <a:ext cx="10515600" cy="733016"/>
          </a:xfrm>
        </p:spPr>
        <p:txBody>
          <a:bodyPr>
            <a:normAutofit fontScale="90000"/>
          </a:bodyPr>
          <a:lstStyle/>
          <a:p>
            <a:r>
              <a:rPr lang="fi-FI" dirty="0"/>
              <a:t>Tulvivat joet</a:t>
            </a: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7339" y="1526796"/>
            <a:ext cx="5787826" cy="5069947"/>
          </a:xfrm>
          <a:prstGeom prst="rect">
            <a:avLst/>
          </a:prstGeom>
        </p:spPr>
      </p:pic>
      <p:sp>
        <p:nvSpPr>
          <p:cNvPr id="5" name="Ellipsi 4"/>
          <p:cNvSpPr/>
          <p:nvPr/>
        </p:nvSpPr>
        <p:spPr>
          <a:xfrm>
            <a:off x="426902" y="666206"/>
            <a:ext cx="95612" cy="1567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47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            Pohjanmaan maisema Vaasasta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5523" y="1971723"/>
            <a:ext cx="6740953" cy="4351338"/>
          </a:xfrm>
          <a:ln>
            <a:solidFill>
              <a:srgbClr val="FFFFFF"/>
            </a:solidFill>
          </a:ln>
        </p:spPr>
      </p:pic>
      <p:cxnSp>
        <p:nvCxnSpPr>
          <p:cNvPr id="9" name="Suora yhdysviiva 8"/>
          <p:cNvCxnSpPr/>
          <p:nvPr/>
        </p:nvCxnSpPr>
        <p:spPr>
          <a:xfrm flipH="1">
            <a:off x="-649942" y="3125480"/>
            <a:ext cx="30480" cy="91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uora yhdysviiva 18"/>
          <p:cNvCxnSpPr/>
          <p:nvPr/>
        </p:nvCxnSpPr>
        <p:spPr>
          <a:xfrm>
            <a:off x="-1323703" y="4454434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5485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33698" y="501332"/>
            <a:ext cx="10515600" cy="1325563"/>
          </a:xfrm>
        </p:spPr>
        <p:txBody>
          <a:bodyPr/>
          <a:lstStyle/>
          <a:p>
            <a:r>
              <a:rPr lang="fi-FI" dirty="0"/>
              <a:t>            Pohjanmaan maisema Vaasasta</a:t>
            </a: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8584" y="1826895"/>
            <a:ext cx="7445828" cy="4351338"/>
          </a:xfrm>
        </p:spPr>
      </p:pic>
      <p:sp>
        <p:nvSpPr>
          <p:cNvPr id="7" name="Tekstiruutu 6"/>
          <p:cNvSpPr txBox="1"/>
          <p:nvPr/>
        </p:nvSpPr>
        <p:spPr>
          <a:xfrm rot="20855152">
            <a:off x="5665386" y="5329645"/>
            <a:ext cx="387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1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3082834" y="2560320"/>
            <a:ext cx="483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2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6348876" y="3138657"/>
            <a:ext cx="289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3</a:t>
            </a:r>
          </a:p>
        </p:txBody>
      </p:sp>
      <p:sp>
        <p:nvSpPr>
          <p:cNvPr id="10" name="Tekstiruutu 9"/>
          <p:cNvSpPr txBox="1"/>
          <p:nvPr/>
        </p:nvSpPr>
        <p:spPr>
          <a:xfrm>
            <a:off x="8268789" y="4291760"/>
            <a:ext cx="535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528265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MAISEMAN ELEMENTIT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1  Maa</a:t>
            </a:r>
          </a:p>
          <a:p>
            <a:r>
              <a:rPr lang="fi-FI" dirty="0"/>
              <a:t>2  Pilvet </a:t>
            </a:r>
          </a:p>
          <a:p>
            <a:r>
              <a:rPr lang="fi-FI" dirty="0"/>
              <a:t>3 puut</a:t>
            </a:r>
          </a:p>
          <a:p>
            <a:r>
              <a:rPr lang="fi-FI" dirty="0"/>
              <a:t>4 seinät</a:t>
            </a:r>
          </a:p>
        </p:txBody>
      </p:sp>
    </p:spTree>
    <p:extLst>
      <p:ext uri="{BB962C8B-B14F-4D97-AF65-F5344CB8AC3E}">
        <p14:creationId xmlns:p14="http://schemas.microsoft.com/office/powerpoint/2010/main" val="1282565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133532"/>
            <a:ext cx="10515600" cy="1325563"/>
          </a:xfrm>
        </p:spPr>
        <p:txBody>
          <a:bodyPr/>
          <a:lstStyle/>
          <a:p>
            <a:r>
              <a:rPr lang="fi-FI" dirty="0"/>
              <a:t>POHJANMAA ASUKASLUKUJA</a:t>
            </a:r>
          </a:p>
        </p:txBody>
      </p:sp>
      <p:graphicFrame>
        <p:nvGraphicFramePr>
          <p:cNvPr id="28" name="Sisällön paikkamerkki 2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54253479"/>
              </p:ext>
            </p:extLst>
          </p:nvPr>
        </p:nvGraphicFramePr>
        <p:xfrm>
          <a:off x="846319" y="2505075"/>
          <a:ext cx="7563233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4824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1372" y="-265362"/>
            <a:ext cx="10515600" cy="1325563"/>
          </a:xfrm>
        </p:spPr>
        <p:txBody>
          <a:bodyPr/>
          <a:lstStyle/>
          <a:p>
            <a:pPr algn="ctr"/>
            <a:r>
              <a:rPr lang="fi-FI" dirty="0"/>
              <a:t>pohjanmaan kaupungit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447211" y="2748234"/>
            <a:ext cx="5908177" cy="4109766"/>
          </a:xfrm>
        </p:spPr>
        <p:txBody>
          <a:bodyPr>
            <a:normAutofit fontScale="92500" lnSpcReduction="10000"/>
          </a:bodyPr>
          <a:lstStyle/>
          <a:p>
            <a:endParaRPr lang="fi-FI" dirty="0"/>
          </a:p>
          <a:p>
            <a:pPr marL="0" indent="0">
              <a:buNone/>
            </a:pPr>
            <a:r>
              <a:rPr lang="fi-FI" dirty="0"/>
              <a:t>OULU</a:t>
            </a:r>
          </a:p>
          <a:p>
            <a:pPr marL="0" indent="0">
              <a:buNone/>
            </a:pPr>
            <a:r>
              <a:rPr lang="fi-FI" dirty="0"/>
              <a:t>RAAHE</a:t>
            </a:r>
          </a:p>
          <a:p>
            <a:pPr marL="0" indent="0">
              <a:buNone/>
            </a:pPr>
            <a:r>
              <a:rPr lang="fi-FI" dirty="0"/>
              <a:t>YLIVIESKA</a:t>
            </a:r>
          </a:p>
          <a:p>
            <a:pPr marL="0" indent="0">
              <a:buNone/>
            </a:pPr>
            <a:r>
              <a:rPr lang="fi-FI" dirty="0"/>
              <a:t>KOKKOLA</a:t>
            </a:r>
          </a:p>
          <a:p>
            <a:pPr marL="0" indent="0">
              <a:buNone/>
            </a:pPr>
            <a:r>
              <a:rPr lang="fi-FI" dirty="0"/>
              <a:t>KANNUS</a:t>
            </a:r>
          </a:p>
          <a:p>
            <a:pPr marL="0" indent="0">
              <a:buNone/>
            </a:pPr>
            <a:r>
              <a:rPr lang="fi-FI" dirty="0"/>
              <a:t>VAASA</a:t>
            </a:r>
          </a:p>
          <a:p>
            <a:pPr marL="0" indent="0">
              <a:buNone/>
            </a:pPr>
            <a:r>
              <a:rPr lang="fi-FI" dirty="0"/>
              <a:t>SEINÄJOKI</a:t>
            </a:r>
          </a:p>
          <a:p>
            <a:pPr marL="0" indent="0">
              <a:buNone/>
            </a:pPr>
            <a:r>
              <a:rPr lang="fi-FI" dirty="0"/>
              <a:t>NÄRPIÖ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8" name="Sisällön paikkamerkki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4766" y="1344436"/>
            <a:ext cx="4355382" cy="5787884"/>
          </a:xfrm>
          <a:prstGeom prst="rect">
            <a:avLst/>
          </a:prstGeom>
        </p:spPr>
      </p:pic>
      <p:cxnSp>
        <p:nvCxnSpPr>
          <p:cNvPr id="10" name="Suora nuoliyhdysviiva 9"/>
          <p:cNvCxnSpPr>
            <a:stCxn id="2" idx="2"/>
            <a:endCxn id="2" idx="2"/>
          </p:cNvCxnSpPr>
          <p:nvPr/>
        </p:nvCxnSpPr>
        <p:spPr>
          <a:xfrm>
            <a:off x="5699172" y="1060201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nuoliyhdysviiva 12"/>
          <p:cNvCxnSpPr/>
          <p:nvPr/>
        </p:nvCxnSpPr>
        <p:spPr>
          <a:xfrm flipH="1" flipV="1">
            <a:off x="3774626" y="3056709"/>
            <a:ext cx="1776548" cy="1567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uora nuoliyhdysviiva 14"/>
          <p:cNvCxnSpPr/>
          <p:nvPr/>
        </p:nvCxnSpPr>
        <p:spPr>
          <a:xfrm>
            <a:off x="3122023" y="3553097"/>
            <a:ext cx="2429151" cy="1698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uora nuoliyhdysviiva 16"/>
          <p:cNvCxnSpPr/>
          <p:nvPr/>
        </p:nvCxnSpPr>
        <p:spPr>
          <a:xfrm>
            <a:off x="3226526" y="4127863"/>
            <a:ext cx="2129245" cy="2195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uora nuoliyhdysviiva 18"/>
          <p:cNvCxnSpPr/>
          <p:nvPr/>
        </p:nvCxnSpPr>
        <p:spPr>
          <a:xfrm>
            <a:off x="2433228" y="4347369"/>
            <a:ext cx="2922543" cy="303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uora nuoliyhdysviiva 20"/>
          <p:cNvCxnSpPr/>
          <p:nvPr/>
        </p:nvCxnSpPr>
        <p:spPr>
          <a:xfrm flipH="1">
            <a:off x="7158446" y="4347369"/>
            <a:ext cx="55787" cy="25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uora nuoliyhdysviiva 22"/>
          <p:cNvCxnSpPr/>
          <p:nvPr/>
        </p:nvCxnSpPr>
        <p:spPr>
          <a:xfrm>
            <a:off x="2597086" y="4741817"/>
            <a:ext cx="2954088" cy="4049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uora nuoliyhdysviiva 24"/>
          <p:cNvCxnSpPr/>
          <p:nvPr/>
        </p:nvCxnSpPr>
        <p:spPr>
          <a:xfrm>
            <a:off x="1619794" y="5251269"/>
            <a:ext cx="3931380" cy="3788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uora nuoliyhdysviiva 26"/>
          <p:cNvCxnSpPr/>
          <p:nvPr/>
        </p:nvCxnSpPr>
        <p:spPr>
          <a:xfrm>
            <a:off x="2063931" y="5734594"/>
            <a:ext cx="3291840" cy="3004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uora nuoliyhdysviiva 29"/>
          <p:cNvCxnSpPr/>
          <p:nvPr/>
        </p:nvCxnSpPr>
        <p:spPr>
          <a:xfrm>
            <a:off x="1489166" y="6338410"/>
            <a:ext cx="3958045" cy="1045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1403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isällön paikkamerkki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1-LAPPAJÄRVI</a:t>
            </a:r>
          </a:p>
          <a:p>
            <a:r>
              <a:rPr lang="fi-FI" dirty="0"/>
              <a:t>2-OULU</a:t>
            </a:r>
          </a:p>
          <a:p>
            <a:r>
              <a:rPr lang="fi-FI" dirty="0"/>
              <a:t>3-RAAHE</a:t>
            </a:r>
          </a:p>
          <a:p>
            <a:r>
              <a:rPr lang="fi-FI" dirty="0"/>
              <a:t>4-OULUJOKI</a:t>
            </a:r>
          </a:p>
          <a:p>
            <a:r>
              <a:rPr lang="fi-FI" dirty="0"/>
              <a:t>5-KOKKOLA</a:t>
            </a:r>
          </a:p>
          <a:p>
            <a:r>
              <a:rPr lang="fi-FI" dirty="0"/>
              <a:t>6-SEINÄJOKI</a:t>
            </a:r>
          </a:p>
          <a:p>
            <a:r>
              <a:rPr lang="fi-FI" dirty="0"/>
              <a:t>7-MERENKURKKU</a:t>
            </a:r>
          </a:p>
          <a:p>
            <a:r>
              <a:rPr lang="fi-FI" dirty="0"/>
              <a:t>8-PIETARSAARI</a:t>
            </a:r>
          </a:p>
          <a:p>
            <a:r>
              <a:rPr lang="fi-FI" dirty="0"/>
              <a:t>9-VAASA</a:t>
            </a:r>
          </a:p>
        </p:txBody>
      </p:sp>
      <p:pic>
        <p:nvPicPr>
          <p:cNvPr id="1026" name="Picture 2" descr="https://peda.net/kotka/lukiokoulutus/aikuislukio/koulutustarjonta/mp/opetus-2019-2020/maantieto/ge1/sm/nimet%C3%B6n-6292/pohjanmaa-png:file/photo/9e9565efa02b14988940a2abed17fcebdd4ae4e6/Pohjanmaa.pn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1969498"/>
            <a:ext cx="5467350" cy="350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860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56754"/>
            <a:ext cx="10515600" cy="1162595"/>
          </a:xfrm>
        </p:spPr>
        <p:txBody>
          <a:bodyPr/>
          <a:lstStyle/>
          <a:p>
            <a:pPr algn="ctr"/>
            <a:r>
              <a:rPr lang="fi-FI" dirty="0"/>
              <a:t>avainsanat: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1789611"/>
            <a:ext cx="10515600" cy="4300039"/>
          </a:xfrm>
        </p:spPr>
        <p:txBody>
          <a:bodyPr/>
          <a:lstStyle/>
          <a:p>
            <a:pPr fontAlgn="t"/>
            <a:r>
              <a:rPr lang="fi-FI" dirty="0">
                <a:solidFill>
                  <a:schemeClr val="tx1"/>
                </a:solidFill>
              </a:rPr>
              <a:t>lakeus: on laaja tasainen alue.</a:t>
            </a:r>
          </a:p>
          <a:p>
            <a:pPr fontAlgn="t"/>
            <a:endParaRPr lang="fi-FI" dirty="0"/>
          </a:p>
          <a:p>
            <a:pPr fontAlgn="t"/>
            <a:r>
              <a:rPr lang="fi-FI" dirty="0">
                <a:solidFill>
                  <a:schemeClr val="tx1"/>
                </a:solidFill>
              </a:rPr>
              <a:t> turkistarhaus: pohjanmaalla on paljon turkistarhoja, joissa kasvatetaan minkkejä, sinikettuja ja hopeakettuja.</a:t>
            </a:r>
          </a:p>
          <a:p>
            <a:pPr fontAlgn="t"/>
            <a:endParaRPr lang="fi-FI" dirty="0"/>
          </a:p>
          <a:p>
            <a:pPr fontAlgn="t"/>
            <a:r>
              <a:rPr lang="fi-FI" dirty="0">
                <a:solidFill>
                  <a:schemeClr val="tx1"/>
                </a:solidFill>
              </a:rPr>
              <a:t>maankohoaminen: kun jää suli, kallioperä alkoi nousta entiseleen.</a:t>
            </a:r>
          </a:p>
          <a:p>
            <a:endParaRPr lang="fi-FI" dirty="0"/>
          </a:p>
        </p:txBody>
      </p:sp>
      <p:sp>
        <p:nvSpPr>
          <p:cNvPr id="4" name="Ellipsi 3"/>
          <p:cNvSpPr/>
          <p:nvPr/>
        </p:nvSpPr>
        <p:spPr>
          <a:xfrm>
            <a:off x="662033" y="1933303"/>
            <a:ext cx="169817" cy="1436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Ellipsi 4"/>
          <p:cNvSpPr/>
          <p:nvPr/>
        </p:nvSpPr>
        <p:spPr>
          <a:xfrm>
            <a:off x="762363" y="2808515"/>
            <a:ext cx="119651" cy="1567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Ellipsi 5"/>
          <p:cNvSpPr/>
          <p:nvPr/>
        </p:nvSpPr>
        <p:spPr>
          <a:xfrm>
            <a:off x="746941" y="4075611"/>
            <a:ext cx="135073" cy="1436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3859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300447"/>
            <a:ext cx="10515600" cy="1410788"/>
          </a:xfrm>
        </p:spPr>
        <p:txBody>
          <a:bodyPr>
            <a:normAutofit/>
          </a:bodyPr>
          <a:lstStyle/>
          <a:p>
            <a:r>
              <a:rPr lang="fi-FI" dirty="0"/>
              <a:t>lakeus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8674" y="1371601"/>
            <a:ext cx="4794069" cy="4141742"/>
          </a:xfrm>
          <a:prstGeom prst="rect">
            <a:avLst/>
          </a:prstGeom>
        </p:spPr>
      </p:pic>
      <p:sp>
        <p:nvSpPr>
          <p:cNvPr id="5" name="Ellipsi 4"/>
          <p:cNvSpPr/>
          <p:nvPr/>
        </p:nvSpPr>
        <p:spPr>
          <a:xfrm>
            <a:off x="705394" y="1149531"/>
            <a:ext cx="126456" cy="2220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0914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9CADC839008954E823558A14CA2B028" ma:contentTypeVersion="7" ma:contentTypeDescription="Luo uusi asiakirja." ma:contentTypeScope="" ma:versionID="5897b94f806b7fd939c7552838dafacc">
  <xsd:schema xmlns:xsd="http://www.w3.org/2001/XMLSchema" xmlns:xs="http://www.w3.org/2001/XMLSchema" xmlns:p="http://schemas.microsoft.com/office/2006/metadata/properties" xmlns:ns3="1d6cd59b-97b1-4caa-8b61-79f71384a86d" xmlns:ns4="02ef0ff2-8b9b-41ba-b0e8-9e6a8f15fed3" targetNamespace="http://schemas.microsoft.com/office/2006/metadata/properties" ma:root="true" ma:fieldsID="dbb3a4cf76b1f164209fad19e0168a9b" ns3:_="" ns4:_="">
    <xsd:import namespace="1d6cd59b-97b1-4caa-8b61-79f71384a86d"/>
    <xsd:import namespace="02ef0ff2-8b9b-41ba-b0e8-9e6a8f15fed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6cd59b-97b1-4caa-8b61-79f71384a8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ef0ff2-8b9b-41ba-b0e8-9e6a8f15fed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9CB8F7D-2BCE-4EB8-8911-35CD1949598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579ED98-B981-4B62-8CA4-1E3A5284F1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6cd59b-97b1-4caa-8b61-79f71384a86d"/>
    <ds:schemaRef ds:uri="02ef0ff2-8b9b-41ba-b0e8-9e6a8f15fe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F726666-8017-4A3F-BA79-EC3D0ECF10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103</Words>
  <Application>Microsoft Office PowerPoint</Application>
  <PresentationFormat>Widescreen</PresentationFormat>
  <Paragraphs>51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Office-teema</vt:lpstr>
      <vt:lpstr>Pohjanmaa </vt:lpstr>
      <vt:lpstr>            Pohjanmaan maisema Vaasasta</vt:lpstr>
      <vt:lpstr>            Pohjanmaan maisema Vaasasta</vt:lpstr>
      <vt:lpstr>MAISEMAN ELEMENTIT</vt:lpstr>
      <vt:lpstr>POHJANMAA ASUKASLUKUJA</vt:lpstr>
      <vt:lpstr>pohjanmaan kaupungit</vt:lpstr>
      <vt:lpstr>PowerPoint Presentation</vt:lpstr>
      <vt:lpstr>avainsanat:</vt:lpstr>
      <vt:lpstr>lakeus</vt:lpstr>
      <vt:lpstr> turkistarhaus</vt:lpstr>
      <vt:lpstr>maankohoaminen</vt:lpstr>
      <vt:lpstr>TULVAT</vt:lpstr>
      <vt:lpstr>Turkistarhaus</vt:lpstr>
      <vt:lpstr>Maankohoaminen</vt:lpstr>
      <vt:lpstr>maiseman tunnuspiirteet suot </vt:lpstr>
      <vt:lpstr>pellot</vt:lpstr>
      <vt:lpstr>Tulvivat joet</vt:lpstr>
    </vt:vector>
  </TitlesOfParts>
  <Company>Kotkan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Rusul Mohammed</dc:creator>
  <cp:lastModifiedBy>Samir Saib</cp:lastModifiedBy>
  <cp:revision>43</cp:revision>
  <dcterms:created xsi:type="dcterms:W3CDTF">2020-02-13T11:14:29Z</dcterms:created>
  <dcterms:modified xsi:type="dcterms:W3CDTF">2020-03-12T11:55:15Z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0x010100F9CADC839008954E823558A14CA2B028</vt:lpwstr>
  </property>
</Properties>
</file>