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1" r:id="rId7"/>
    <p:sldId id="259" r:id="rId8"/>
    <p:sldId id="258" r:id="rId9"/>
    <p:sldId id="260" r:id="rId10"/>
    <p:sldId id="262"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B2B95-E4D9-AD62-B4F2-A895624B7977}" v="4" dt="2020-01-28T15:20:06.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38"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i-FI"/>
              <a:t>Muokkaa perustyyl. napsautt.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190D5F8-3246-41AA-9399-97F965D08710}" type="datetimeFigureOut">
              <a:rPr lang="fi-FI" smtClean="0"/>
              <a:t>28.1.2020</a:t>
            </a:fld>
            <a:endParaRPr lang="fi-FI"/>
          </a:p>
        </p:txBody>
      </p:sp>
      <p:sp>
        <p:nvSpPr>
          <p:cNvPr id="5" name="Footer Placeholder 4"/>
          <p:cNvSpPr>
            <a:spLocks noGrp="1"/>
          </p:cNvSpPr>
          <p:nvPr>
            <p:ph type="ftr" sz="quarter" idx="11"/>
          </p:nvPr>
        </p:nvSpPr>
        <p:spPr/>
        <p:txBody>
          <a:bodyPr/>
          <a:lstStyle/>
          <a:p>
            <a:endParaRPr lang="fi-FI"/>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81757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i-FI"/>
              <a:t>Muokkaa perustyyl. napsautt.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4190D5F8-3246-41AA-9399-97F965D08710}" type="datetimeFigureOut">
              <a:rPr lang="fi-FI" smtClean="0"/>
              <a:t>28.1.2020</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221840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perustyyl. napsautt.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4190D5F8-3246-41AA-9399-97F965D08710}" type="datetimeFigureOut">
              <a:rPr lang="fi-FI" smtClean="0"/>
              <a:t>28.1.2020</a:t>
            </a:fld>
            <a:endParaRPr lang="fi-FI"/>
          </a:p>
        </p:txBody>
      </p:sp>
      <p:sp>
        <p:nvSpPr>
          <p:cNvPr id="5" name="Footer Placeholder 4"/>
          <p:cNvSpPr>
            <a:spLocks noGrp="1"/>
          </p:cNvSpPr>
          <p:nvPr>
            <p:ph type="ftr" sz="quarter" idx="11"/>
          </p:nvPr>
        </p:nvSpPr>
        <p:spPr/>
        <p:txBody>
          <a:bodyPr/>
          <a:lstStyle/>
          <a:p>
            <a:endParaRPr lang="fi-FI"/>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151265-F291-4E8C-AC02-CDCF4BD2F389}" type="slidenum">
              <a:rPr lang="fi-FI" smtClean="0"/>
              <a:t>‹#›</a:t>
            </a:fld>
            <a:endParaRPr lang="fi-FI"/>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708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i-FI"/>
              <a:t>Muokkaa perustyyl. napsautt.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a:t>
            </a:r>
          </a:p>
        </p:txBody>
      </p:sp>
      <p:sp>
        <p:nvSpPr>
          <p:cNvPr id="5" name="Date Placeholder 4"/>
          <p:cNvSpPr>
            <a:spLocks noGrp="1"/>
          </p:cNvSpPr>
          <p:nvPr>
            <p:ph type="dt" sz="half" idx="10"/>
          </p:nvPr>
        </p:nvSpPr>
        <p:spPr/>
        <p:txBody>
          <a:bodyPr/>
          <a:lstStyle/>
          <a:p>
            <a:fld id="{4190D5F8-3246-41AA-9399-97F965D08710}" type="datetimeFigureOut">
              <a:rPr lang="fi-FI" smtClean="0"/>
              <a:t>28.1.2020</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4227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a:t>
            </a:r>
          </a:p>
        </p:txBody>
      </p:sp>
      <p:sp>
        <p:nvSpPr>
          <p:cNvPr id="5" name="Date Placeholder 4"/>
          <p:cNvSpPr>
            <a:spLocks noGrp="1"/>
          </p:cNvSpPr>
          <p:nvPr>
            <p:ph type="dt" sz="half" idx="10"/>
          </p:nvPr>
        </p:nvSpPr>
        <p:spPr/>
        <p:txBody>
          <a:bodyPr/>
          <a:lstStyle/>
          <a:p>
            <a:fld id="{4190D5F8-3246-41AA-9399-97F965D08710}" type="datetimeFigureOut">
              <a:rPr lang="fi-FI" smtClean="0"/>
              <a:t>28.1.2020</a:t>
            </a:fld>
            <a:endParaRPr lang="fi-FI"/>
          </a:p>
        </p:txBody>
      </p:sp>
      <p:sp>
        <p:nvSpPr>
          <p:cNvPr id="6" name="Footer Placeholder 5"/>
          <p:cNvSpPr>
            <a:spLocks noGrp="1"/>
          </p:cNvSpPr>
          <p:nvPr>
            <p:ph type="ftr" sz="quarter" idx="11"/>
          </p:nvPr>
        </p:nvSpPr>
        <p:spPr/>
        <p:txBody>
          <a:bodyPr/>
          <a:lstStyle/>
          <a:p>
            <a:endParaRPr lang="fi-FI"/>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151265-F291-4E8C-AC02-CDCF4BD2F389}" type="slidenum">
              <a:rPr lang="fi-FI" smtClean="0"/>
              <a:t>‹#›</a:t>
            </a:fld>
            <a:endParaRPr lang="fi-FI"/>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9783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i-FI"/>
              <a:t>Muokkaa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a:t>
            </a:r>
          </a:p>
        </p:txBody>
      </p:sp>
      <p:sp>
        <p:nvSpPr>
          <p:cNvPr id="5" name="Date Placeholder 4"/>
          <p:cNvSpPr>
            <a:spLocks noGrp="1"/>
          </p:cNvSpPr>
          <p:nvPr>
            <p:ph type="dt" sz="half" idx="10"/>
          </p:nvPr>
        </p:nvSpPr>
        <p:spPr/>
        <p:txBody>
          <a:bodyPr/>
          <a:lstStyle/>
          <a:p>
            <a:fld id="{4190D5F8-3246-41AA-9399-97F965D08710}" type="datetimeFigureOut">
              <a:rPr lang="fi-FI" smtClean="0"/>
              <a:t>28.1.2020</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3166660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190D5F8-3246-41AA-9399-97F965D08710}" type="datetimeFigureOut">
              <a:rPr lang="fi-FI" smtClean="0"/>
              <a:t>28.1.2020</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1775968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i-FI"/>
              <a:t>Muokkaa perustyyl. napsautt.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190D5F8-3246-41AA-9399-97F965D08710}" type="datetimeFigureOut">
              <a:rPr lang="fi-FI" smtClean="0"/>
              <a:t>28.1.2020</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54636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i-FI"/>
              <a:t>Muokkaa perustyyl. napsautt.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190D5F8-3246-41AA-9399-97F965D08710}" type="datetimeFigureOut">
              <a:rPr lang="fi-FI" smtClean="0"/>
              <a:t>28.1.2020</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62966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i-FI"/>
              <a:t>Muokkaa perustyyl. napsautt.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4190D5F8-3246-41AA-9399-97F965D08710}" type="datetimeFigureOut">
              <a:rPr lang="fi-FI" smtClean="0"/>
              <a:t>28.1.2020</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349067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190D5F8-3246-41AA-9399-97F965D08710}" type="datetimeFigureOut">
              <a:rPr lang="fi-FI" smtClean="0"/>
              <a:t>28.1.2020</a:t>
            </a:fld>
            <a:endParaRPr lang="fi-FI"/>
          </a:p>
        </p:txBody>
      </p:sp>
      <p:sp>
        <p:nvSpPr>
          <p:cNvPr id="6" name="Footer Placeholder 5"/>
          <p:cNvSpPr>
            <a:spLocks noGrp="1"/>
          </p:cNvSpPr>
          <p:nvPr>
            <p:ph type="ftr" sz="quarter" idx="11"/>
          </p:nvPr>
        </p:nvSpPr>
        <p:spPr/>
        <p:txBody>
          <a:bodyPr/>
          <a:lstStyle/>
          <a:p>
            <a:endParaRPr lang="fi-FI"/>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200266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190D5F8-3246-41AA-9399-97F965D08710}" type="datetimeFigureOut">
              <a:rPr lang="fi-FI" smtClean="0"/>
              <a:t>28.1.2020</a:t>
            </a:fld>
            <a:endParaRPr lang="fi-FI"/>
          </a:p>
        </p:txBody>
      </p:sp>
      <p:sp>
        <p:nvSpPr>
          <p:cNvPr id="8" name="Footer Placeholder 7"/>
          <p:cNvSpPr>
            <a:spLocks noGrp="1"/>
          </p:cNvSpPr>
          <p:nvPr>
            <p:ph type="ftr" sz="quarter" idx="11"/>
          </p:nvPr>
        </p:nvSpPr>
        <p:spPr/>
        <p:txBody>
          <a:bodyPr/>
          <a:lstStyle/>
          <a:p>
            <a:endParaRPr lang="fi-FI"/>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272860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4190D5F8-3246-41AA-9399-97F965D08710}" type="datetimeFigureOut">
              <a:rPr lang="fi-FI" smtClean="0"/>
              <a:t>28.1.2020</a:t>
            </a:fld>
            <a:endParaRPr lang="fi-FI"/>
          </a:p>
        </p:txBody>
      </p:sp>
      <p:sp>
        <p:nvSpPr>
          <p:cNvPr id="4" name="Footer Placeholder 3"/>
          <p:cNvSpPr>
            <a:spLocks noGrp="1"/>
          </p:cNvSpPr>
          <p:nvPr>
            <p:ph type="ftr" sz="quarter" idx="11"/>
          </p:nvPr>
        </p:nvSpPr>
        <p:spPr/>
        <p:txBody>
          <a:bodyPr/>
          <a:lstStyle/>
          <a:p>
            <a:endParaRPr lang="fi-FI"/>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246872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0D5F8-3246-41AA-9399-97F965D08710}" type="datetimeFigureOut">
              <a:rPr lang="fi-FI" smtClean="0"/>
              <a:t>28.1.2020</a:t>
            </a:fld>
            <a:endParaRPr lang="fi-FI"/>
          </a:p>
        </p:txBody>
      </p:sp>
      <p:sp>
        <p:nvSpPr>
          <p:cNvPr id="3" name="Footer Placeholder 2"/>
          <p:cNvSpPr>
            <a:spLocks noGrp="1"/>
          </p:cNvSpPr>
          <p:nvPr>
            <p:ph type="ftr" sz="quarter" idx="11"/>
          </p:nvPr>
        </p:nvSpPr>
        <p:spPr/>
        <p:txBody>
          <a:bodyPr/>
          <a:lstStyle/>
          <a:p>
            <a:endParaRPr lang="fi-FI"/>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395228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i-FI"/>
              <a:t>Muokkaa perustyyl. napsautt.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190D5F8-3246-41AA-9399-97F965D08710}" type="datetimeFigureOut">
              <a:rPr lang="fi-FI" smtClean="0"/>
              <a:t>28.1.2020</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388666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i-FI"/>
              <a:t>Muokkaa perustyyl. napsautt.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190D5F8-3246-41AA-9399-97F965D08710}" type="datetimeFigureOut">
              <a:rPr lang="fi-FI" smtClean="0"/>
              <a:t>28.1.2020</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151265-F291-4E8C-AC02-CDCF4BD2F389}" type="slidenum">
              <a:rPr lang="fi-FI" smtClean="0"/>
              <a:t>‹#›</a:t>
            </a:fld>
            <a:endParaRPr lang="fi-FI"/>
          </a:p>
        </p:txBody>
      </p:sp>
    </p:spTree>
    <p:extLst>
      <p:ext uri="{BB962C8B-B14F-4D97-AF65-F5344CB8AC3E}">
        <p14:creationId xmlns:p14="http://schemas.microsoft.com/office/powerpoint/2010/main" val="211728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i-FI"/>
              <a:t>Muokkaa perustyyl. napsautt.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90D5F8-3246-41AA-9399-97F965D08710}" type="datetimeFigureOut">
              <a:rPr lang="fi-FI" smtClean="0"/>
              <a:t>28.1.2020</a:t>
            </a:fld>
            <a:endParaRPr lang="fi-FI"/>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9151265-F291-4E8C-AC02-CDCF4BD2F389}" type="slidenum">
              <a:rPr lang="fi-FI" smtClean="0"/>
              <a:t>‹#›</a:t>
            </a:fld>
            <a:endParaRPr lang="fi-FI"/>
          </a:p>
        </p:txBody>
      </p:sp>
    </p:spTree>
    <p:extLst>
      <p:ext uri="{BB962C8B-B14F-4D97-AF65-F5344CB8AC3E}">
        <p14:creationId xmlns:p14="http://schemas.microsoft.com/office/powerpoint/2010/main" val="2358450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i.wikipedia.org/wiki/Kilimanjaro" TargetMode="External"/><Relationship Id="rId2" Type="http://schemas.openxmlformats.org/officeDocument/2006/relationships/hyperlink" Target="https://fi.wikipedia.org/wiki/Tansani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fi.wikipedia.org/wiki/Valkoniskakorppi" TargetMode="External"/><Relationship Id="rId3" Type="http://schemas.openxmlformats.org/officeDocument/2006/relationships/hyperlink" Target="https://fi.wikipedia.org/wiki/Kirjoantilooppi" TargetMode="External"/><Relationship Id="rId7" Type="http://schemas.openxmlformats.org/officeDocument/2006/relationships/hyperlink" Target="https://fi.wikipedia.org/wiki/Sinimarakatti" TargetMode="External"/><Relationship Id="rId2" Type="http://schemas.openxmlformats.org/officeDocument/2006/relationships/hyperlink" Target="https://fi.wikipedia.org/wiki/Leopardi" TargetMode="External"/><Relationship Id="rId1" Type="http://schemas.openxmlformats.org/officeDocument/2006/relationships/slideLayout" Target="../slideLayouts/slideLayout2.xml"/><Relationship Id="rId6" Type="http://schemas.openxmlformats.org/officeDocument/2006/relationships/hyperlink" Target="https://fi.wikipedia.org/wiki/Gueretsa" TargetMode="External"/><Relationship Id="rId11" Type="http://schemas.openxmlformats.org/officeDocument/2006/relationships/hyperlink" Target="https://fi.wikipedia.org/wiki/Hyeenakoira" TargetMode="External"/><Relationship Id="rId5" Type="http://schemas.openxmlformats.org/officeDocument/2006/relationships/hyperlink" Target="https://fi.wikipedia.org/wiki/Afrikannorsut" TargetMode="External"/><Relationship Id="rId10" Type="http://schemas.openxmlformats.org/officeDocument/2006/relationships/hyperlink" Target="https://fi.wikipedia.org/wiki/Leijona" TargetMode="External"/><Relationship Id="rId4" Type="http://schemas.openxmlformats.org/officeDocument/2006/relationships/hyperlink" Target="https://fi.wikipedia.org/wiki/T%C3%A4pl%C3%A4hyeena" TargetMode="External"/><Relationship Id="rId9" Type="http://schemas.openxmlformats.org/officeDocument/2006/relationships/hyperlink" Target="https://fi.wikipedia.org/wiki/Abbottinsukeltaja-antiloopp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i.wikipedia.org/wiki/Maailmanperint%C3%B6kohde" TargetMode="External"/><Relationship Id="rId2" Type="http://schemas.openxmlformats.org/officeDocument/2006/relationships/hyperlink" Target="https://fi.wikipedia.org/wiki/UNESCO" TargetMode="External"/><Relationship Id="rId1" Type="http://schemas.openxmlformats.org/officeDocument/2006/relationships/slideLayout" Target="../slideLayouts/slideLayout2.xml"/><Relationship Id="rId4" Type="http://schemas.openxmlformats.org/officeDocument/2006/relationships/hyperlink" Target="https://fi.wikipedia.org/wiki/Kilimanjaron_kansallispuisto#cite_not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endParaRPr lang="fi-FI"/>
          </a:p>
        </p:txBody>
      </p:sp>
      <p:sp>
        <p:nvSpPr>
          <p:cNvPr id="3" name="Alaotsikko 2"/>
          <p:cNvSpPr>
            <a:spLocks noGrp="1"/>
          </p:cNvSpPr>
          <p:nvPr>
            <p:ph type="subTitle" idx="1"/>
          </p:nvPr>
        </p:nvSpPr>
        <p:spPr>
          <a:xfrm>
            <a:off x="2892425" y="1446415"/>
            <a:ext cx="9144000" cy="4089861"/>
          </a:xfrm>
        </p:spPr>
        <p:txBody>
          <a:bodyPr/>
          <a:lstStyle/>
          <a:p>
            <a:endParaRPr lang="fi-FI" dirty="0"/>
          </a:p>
        </p:txBody>
      </p:sp>
      <p:pic>
        <p:nvPicPr>
          <p:cNvPr id="5" name="Picture 2" descr="Kilimanjaro-vuori horisontis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
            <a:ext cx="11880850" cy="670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5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pic>
        <p:nvPicPr>
          <p:cNvPr id="5" name="Sisällön paikkamerkki 4"/>
          <p:cNvPicPr>
            <a:picLocks noGrp="1" noChangeAspect="1"/>
          </p:cNvPicPr>
          <p:nvPr>
            <p:ph idx="1"/>
          </p:nvPr>
        </p:nvPicPr>
        <p:blipFill>
          <a:blip r:embed="rId2"/>
          <a:stretch>
            <a:fillRect/>
          </a:stretch>
        </p:blipFill>
        <p:spPr>
          <a:xfrm>
            <a:off x="0" y="1"/>
            <a:ext cx="12192000" cy="6022974"/>
          </a:xfrm>
          <a:prstGeom prst="rect">
            <a:avLst/>
          </a:prstGeom>
        </p:spPr>
      </p:pic>
      <p:sp>
        <p:nvSpPr>
          <p:cNvPr id="4" name="AutoShape 2" descr="Kuvahaun tulos haulle kilimanjaron kansallispuis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 name="Suorakulmio 6"/>
          <p:cNvSpPr/>
          <p:nvPr/>
        </p:nvSpPr>
        <p:spPr>
          <a:xfrm>
            <a:off x="723900" y="6022975"/>
            <a:ext cx="7553325" cy="310341"/>
          </a:xfrm>
          <a:prstGeom prst="rect">
            <a:avLst/>
          </a:prstGeom>
        </p:spPr>
        <p:txBody>
          <a:bodyPr wrap="square">
            <a:spAutoFit/>
          </a:bodyPr>
          <a:lstStyle/>
          <a:p>
            <a:pPr>
              <a:lnSpc>
                <a:spcPts val="1680"/>
              </a:lnSpc>
              <a:spcAft>
                <a:spcPts val="0"/>
              </a:spcAft>
            </a:pPr>
            <a:r>
              <a:rPr lang="fi-FI" dirty="0">
                <a:solidFill>
                  <a:srgbClr val="222222"/>
                </a:solidFill>
                <a:latin typeface="Arial" panose="020B0604020202020204" pitchFamily="34" charset="0"/>
                <a:ea typeface="Times New Roman" panose="02020603050405020304" pitchFamily="18" charset="0"/>
              </a:rPr>
              <a:t>Yksi alueen retkeilymajoista</a:t>
            </a:r>
            <a:endParaRPr lang="fi-FI" sz="2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8552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675" y="1"/>
            <a:ext cx="12058650" cy="1266824"/>
          </a:xfrm>
        </p:spPr>
        <p:txBody>
          <a:bodyPr/>
          <a:lstStyle/>
          <a:p>
            <a:r>
              <a:rPr lang="fi-FI" dirty="0"/>
              <a:t>Kilimanjaron kansallispuisto kuvia</a:t>
            </a:r>
          </a:p>
        </p:txBody>
      </p:sp>
      <p:pic>
        <p:nvPicPr>
          <p:cNvPr id="4" name="Sisällön paikkamerkki 3"/>
          <p:cNvPicPr>
            <a:picLocks noGrp="1" noChangeAspect="1"/>
          </p:cNvPicPr>
          <p:nvPr>
            <p:ph idx="1"/>
          </p:nvPr>
        </p:nvPicPr>
        <p:blipFill>
          <a:blip r:embed="rId2"/>
          <a:stretch>
            <a:fillRect/>
          </a:stretch>
        </p:blipFill>
        <p:spPr>
          <a:xfrm>
            <a:off x="0" y="1690688"/>
            <a:ext cx="2062162" cy="4995862"/>
          </a:xfrm>
          <a:prstGeom prst="rect">
            <a:avLst/>
          </a:prstGeom>
        </p:spPr>
      </p:pic>
      <p:pic>
        <p:nvPicPr>
          <p:cNvPr id="5" name="Kuva 4"/>
          <p:cNvPicPr>
            <a:picLocks noChangeAspect="1"/>
          </p:cNvPicPr>
          <p:nvPr/>
        </p:nvPicPr>
        <p:blipFill>
          <a:blip r:embed="rId3"/>
          <a:stretch>
            <a:fillRect/>
          </a:stretch>
        </p:blipFill>
        <p:spPr>
          <a:xfrm>
            <a:off x="8763000" y="1690688"/>
            <a:ext cx="3429000" cy="5167312"/>
          </a:xfrm>
          <a:prstGeom prst="rect">
            <a:avLst/>
          </a:prstGeom>
        </p:spPr>
      </p:pic>
      <p:pic>
        <p:nvPicPr>
          <p:cNvPr id="6" name="Kuva 5"/>
          <p:cNvPicPr>
            <a:picLocks noChangeAspect="1"/>
          </p:cNvPicPr>
          <p:nvPr/>
        </p:nvPicPr>
        <p:blipFill>
          <a:blip r:embed="rId4"/>
          <a:stretch>
            <a:fillRect/>
          </a:stretch>
        </p:blipFill>
        <p:spPr>
          <a:xfrm>
            <a:off x="2076450" y="1690688"/>
            <a:ext cx="2952750" cy="4348162"/>
          </a:xfrm>
          <a:prstGeom prst="rect">
            <a:avLst/>
          </a:prstGeom>
        </p:spPr>
      </p:pic>
      <p:sp>
        <p:nvSpPr>
          <p:cNvPr id="7" name="Suorakulmio 6"/>
          <p:cNvSpPr/>
          <p:nvPr/>
        </p:nvSpPr>
        <p:spPr>
          <a:xfrm>
            <a:off x="2105025" y="6211669"/>
            <a:ext cx="3067050" cy="646331"/>
          </a:xfrm>
          <a:prstGeom prst="rect">
            <a:avLst/>
          </a:prstGeom>
        </p:spPr>
        <p:txBody>
          <a:bodyPr wrap="square">
            <a:spAutoFit/>
          </a:bodyPr>
          <a:lstStyle/>
          <a:p>
            <a:r>
              <a:rPr lang="fi-FI" dirty="0"/>
              <a:t>Näkymä Kilimanjaron kansallispuistoon</a:t>
            </a:r>
          </a:p>
        </p:txBody>
      </p:sp>
      <p:pic>
        <p:nvPicPr>
          <p:cNvPr id="8" name="Kuva 7"/>
          <p:cNvPicPr>
            <a:picLocks noChangeAspect="1"/>
          </p:cNvPicPr>
          <p:nvPr/>
        </p:nvPicPr>
        <p:blipFill>
          <a:blip r:embed="rId5"/>
          <a:stretch>
            <a:fillRect/>
          </a:stretch>
        </p:blipFill>
        <p:spPr>
          <a:xfrm>
            <a:off x="5157788" y="1690688"/>
            <a:ext cx="3567113" cy="4348162"/>
          </a:xfrm>
          <a:prstGeom prst="rect">
            <a:avLst/>
          </a:prstGeom>
        </p:spPr>
      </p:pic>
      <p:sp>
        <p:nvSpPr>
          <p:cNvPr id="9" name="Suorakulmio 8"/>
          <p:cNvSpPr/>
          <p:nvPr/>
        </p:nvSpPr>
        <p:spPr>
          <a:xfrm>
            <a:off x="5386286" y="6119633"/>
            <a:ext cx="3299301" cy="369332"/>
          </a:xfrm>
          <a:prstGeom prst="rect">
            <a:avLst/>
          </a:prstGeom>
        </p:spPr>
        <p:txBody>
          <a:bodyPr wrap="none">
            <a:spAutoFit/>
          </a:bodyPr>
          <a:lstStyle/>
          <a:p>
            <a:r>
              <a:rPr lang="fi-FI" dirty="0">
                <a:ln w="0"/>
                <a:solidFill>
                  <a:schemeClr val="accent1"/>
                </a:solidFill>
                <a:effectLst>
                  <a:outerShdw blurRad="38100" dist="25400" dir="5400000" algn="ctr" rotWithShape="0">
                    <a:srgbClr val="6E747A">
                      <a:alpha val="43000"/>
                    </a:srgbClr>
                  </a:outerShdw>
                </a:effectLst>
              </a:rPr>
              <a:t>Yksi alueen retkeilymajoista</a:t>
            </a:r>
          </a:p>
        </p:txBody>
      </p:sp>
    </p:spTree>
    <p:extLst>
      <p:ext uri="{BB962C8B-B14F-4D97-AF65-F5344CB8AC3E}">
        <p14:creationId xmlns:p14="http://schemas.microsoft.com/office/powerpoint/2010/main" val="154937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5250" y="0"/>
            <a:ext cx="11963400" cy="1552575"/>
          </a:xfrm>
        </p:spPr>
        <p:txBody>
          <a:bodyPr>
            <a:normAutofit/>
          </a:bodyPr>
          <a:lstStyle/>
          <a:p>
            <a:r>
              <a:rPr lang="fi-FI" dirty="0"/>
              <a:t>Kilimanjaron kansallispuisto: Vesiputoukset ja kahvikierros</a:t>
            </a:r>
          </a:p>
        </p:txBody>
      </p:sp>
      <p:pic>
        <p:nvPicPr>
          <p:cNvPr id="4" name="Sisällön paikkamerkki 3"/>
          <p:cNvPicPr>
            <a:picLocks noGrp="1" noChangeAspect="1"/>
          </p:cNvPicPr>
          <p:nvPr>
            <p:ph idx="1"/>
          </p:nvPr>
        </p:nvPicPr>
        <p:blipFill>
          <a:blip r:embed="rId2"/>
          <a:stretch>
            <a:fillRect/>
          </a:stretch>
        </p:blipFill>
        <p:spPr>
          <a:xfrm>
            <a:off x="3689404" y="2133600"/>
            <a:ext cx="6715018" cy="3778250"/>
          </a:xfrm>
          <a:prstGeom prst="rect">
            <a:avLst/>
          </a:prstGeom>
        </p:spPr>
      </p:pic>
    </p:spTree>
    <p:extLst>
      <p:ext uri="{BB962C8B-B14F-4D97-AF65-F5344CB8AC3E}">
        <p14:creationId xmlns:p14="http://schemas.microsoft.com/office/powerpoint/2010/main" val="381724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Kilimanjaron kansallisen puisto</a:t>
            </a:r>
          </a:p>
        </p:txBody>
      </p:sp>
      <p:sp>
        <p:nvSpPr>
          <p:cNvPr id="3" name="Sisällön paikkamerkki 2"/>
          <p:cNvSpPr>
            <a:spLocks noGrp="1"/>
          </p:cNvSpPr>
          <p:nvPr>
            <p:ph idx="1"/>
          </p:nvPr>
        </p:nvSpPr>
        <p:spPr>
          <a:xfrm>
            <a:off x="1685925" y="2209800"/>
            <a:ext cx="10363200" cy="4352924"/>
          </a:xfrm>
        </p:spPr>
        <p:txBody>
          <a:bodyPr/>
          <a:lstStyle/>
          <a:p>
            <a:pPr marL="0" indent="0">
              <a:buNone/>
            </a:pPr>
            <a:r>
              <a:rPr lang="fi-FI" b="1" dirty="0"/>
              <a:t> </a:t>
            </a:r>
          </a:p>
          <a:p>
            <a:r>
              <a:rPr lang="fi-FI" b="1" dirty="0"/>
              <a:t>Kilimanjaron kansallispuisto</a:t>
            </a:r>
            <a:r>
              <a:rPr lang="fi-FI" dirty="0"/>
              <a:t> sijaitsee </a:t>
            </a:r>
            <a:r>
              <a:rPr lang="fi-FI" u="sng" dirty="0">
                <a:hlinkClick r:id="rId2" tooltip="Tansania"/>
              </a:rPr>
              <a:t>Tansaniassa</a:t>
            </a:r>
            <a:r>
              <a:rPr lang="fi-FI" dirty="0"/>
              <a:t>. Se on pituudeltaan 45 km ja pinta-alaltaan 756 km². Se käsittää kaikki yli 2 700 metriä merenpinnasta olevat alueet Afrikan korkeimman vuoren </a:t>
            </a:r>
            <a:r>
              <a:rPr lang="fi-FI" u="sng" dirty="0">
                <a:hlinkClick r:id="rId3" tooltip="Kilimanjaro"/>
              </a:rPr>
              <a:t>Kilimanjaron</a:t>
            </a:r>
            <a:r>
              <a:rPr lang="fi-FI" dirty="0"/>
              <a:t> ympärillä. Puisto on perustettu 1973, mutta puistoa ympäröivät metsän- ja riistansuojelualueet perustettiin jo vuonna 1921. Vuorta ympäröivä tasanko on keskimäärin 1000 metrin korkeudella merenpinnasta, joten Kilimanjaro kohoaa 4800 metriä ympäristöään korkeammaksi.</a:t>
            </a:r>
          </a:p>
        </p:txBody>
      </p:sp>
    </p:spTree>
    <p:extLst>
      <p:ext uri="{BB962C8B-B14F-4D97-AF65-F5344CB8AC3E}">
        <p14:creationId xmlns:p14="http://schemas.microsoft.com/office/powerpoint/2010/main" val="22422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92925" y="624110"/>
            <a:ext cx="8911687" cy="871315"/>
          </a:xfrm>
        </p:spPr>
        <p:txBody>
          <a:bodyPr>
            <a:normAutofit fontScale="90000"/>
          </a:bodyPr>
          <a:lstStyle/>
          <a:p>
            <a:r>
              <a:rPr lang="fi-FI" dirty="0"/>
              <a:t>Kilimanjarolla elää mm</a:t>
            </a:r>
            <a:br>
              <a:rPr lang="fi-FI" dirty="0"/>
            </a:br>
            <a:endParaRPr lang="fi-FI" dirty="0"/>
          </a:p>
        </p:txBody>
      </p:sp>
      <p:sp>
        <p:nvSpPr>
          <p:cNvPr id="3" name="Sisällön paikkamerkki 2"/>
          <p:cNvSpPr>
            <a:spLocks noGrp="1"/>
          </p:cNvSpPr>
          <p:nvPr>
            <p:ph idx="1"/>
          </p:nvPr>
        </p:nvSpPr>
        <p:spPr/>
        <p:txBody>
          <a:bodyPr/>
          <a:lstStyle/>
          <a:p>
            <a:r>
              <a:rPr lang="fi-FI" dirty="0"/>
              <a:t>Kilimanjarolla elää mm</a:t>
            </a:r>
          </a:p>
          <a:p>
            <a:pPr marL="0" indent="0">
              <a:buNone/>
            </a:pPr>
            <a:r>
              <a:rPr lang="fi-FI" u="sng" dirty="0">
                <a:hlinkClick r:id="rId2" tooltip="Leopardi"/>
              </a:rPr>
              <a:t>leopardeja</a:t>
            </a:r>
            <a:r>
              <a:rPr lang="fi-FI" dirty="0"/>
              <a:t>, </a:t>
            </a:r>
            <a:r>
              <a:rPr lang="fi-FI" u="sng" dirty="0">
                <a:hlinkClick r:id="rId3" tooltip="Kirjoantilooppi"/>
              </a:rPr>
              <a:t>kirjoantilooppeja</a:t>
            </a:r>
            <a:r>
              <a:rPr lang="fi-FI" dirty="0"/>
              <a:t>, </a:t>
            </a:r>
            <a:r>
              <a:rPr lang="fi-FI" u="sng" dirty="0">
                <a:hlinkClick r:id="rId4" tooltip="Täplähyeena"/>
              </a:rPr>
              <a:t>täplähyeenoja</a:t>
            </a:r>
            <a:r>
              <a:rPr lang="fi-FI" dirty="0"/>
              <a:t>, </a:t>
            </a:r>
            <a:r>
              <a:rPr lang="fi-FI" u="sng" dirty="0" err="1">
                <a:hlinkClick r:id="rId5" tooltip="Afrikannorsut"/>
              </a:rPr>
              <a:t>afrikannorsuja</a:t>
            </a:r>
            <a:r>
              <a:rPr lang="fi-FI" dirty="0"/>
              <a:t>, </a:t>
            </a:r>
            <a:r>
              <a:rPr lang="fi-FI" u="sng" dirty="0" err="1">
                <a:hlinkClick r:id="rId6" tooltip="Gueretsa"/>
              </a:rPr>
              <a:t>gueretsa</a:t>
            </a:r>
            <a:r>
              <a:rPr lang="fi-FI" dirty="0"/>
              <a:t>, </a:t>
            </a:r>
            <a:r>
              <a:rPr lang="fi-FI" u="sng" dirty="0">
                <a:hlinkClick r:id="rId7" tooltip="Sinimarakatti"/>
              </a:rPr>
              <a:t>sinimarakatti</a:t>
            </a:r>
            <a:r>
              <a:rPr lang="fi-FI" dirty="0"/>
              <a:t>, </a:t>
            </a:r>
            <a:r>
              <a:rPr lang="fi-FI" u="sng" dirty="0">
                <a:hlinkClick r:id="rId8" tooltip="Valkoniskakorppi"/>
              </a:rPr>
              <a:t>valkoniskakorppi</a:t>
            </a:r>
            <a:r>
              <a:rPr lang="fi-FI" dirty="0"/>
              <a:t> ja uhanalainen </a:t>
            </a:r>
            <a:r>
              <a:rPr lang="fi-FI" u="sng" dirty="0" err="1">
                <a:hlinkClick r:id="rId9" tooltip="Abbottinsukeltaja-antilooppi"/>
              </a:rPr>
              <a:t>abbottinsukeltaja</a:t>
            </a:r>
            <a:r>
              <a:rPr lang="fi-FI" u="sng" dirty="0">
                <a:hlinkClick r:id="rId9" tooltip="Abbottinsukeltaja-antilooppi"/>
              </a:rPr>
              <a:t>-antilooppi</a:t>
            </a:r>
            <a:r>
              <a:rPr lang="fi-FI" dirty="0"/>
              <a:t>, </a:t>
            </a:r>
            <a:r>
              <a:rPr lang="fi-FI" u="sng" dirty="0">
                <a:hlinkClick r:id="rId10" tooltip="Leijona"/>
              </a:rPr>
              <a:t>leijonista</a:t>
            </a:r>
            <a:r>
              <a:rPr lang="fi-FI" dirty="0"/>
              <a:t> ja </a:t>
            </a:r>
            <a:r>
              <a:rPr lang="fi-FI" u="sng" dirty="0">
                <a:hlinkClick r:id="rId11" tooltip="Hyeenakoira"/>
              </a:rPr>
              <a:t>hyeenakoiristakin</a:t>
            </a:r>
            <a:r>
              <a:rPr lang="fi-FI" dirty="0"/>
              <a:t> on välillä ollut havaintoja.</a:t>
            </a:r>
          </a:p>
          <a:p>
            <a:endParaRPr lang="fi-FI" dirty="0"/>
          </a:p>
        </p:txBody>
      </p:sp>
    </p:spTree>
    <p:extLst>
      <p:ext uri="{BB962C8B-B14F-4D97-AF65-F5344CB8AC3E}">
        <p14:creationId xmlns:p14="http://schemas.microsoft.com/office/powerpoint/2010/main" val="138239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5725" y="1"/>
            <a:ext cx="11268075" cy="1690688"/>
          </a:xfrm>
          <a:solidFill>
            <a:srgbClr val="FFC000"/>
          </a:solidFill>
        </p:spPr>
        <p:txBody>
          <a:bodyPr/>
          <a:lstStyle/>
          <a:p>
            <a:r>
              <a:rPr lang="fi-FI" dirty="0"/>
              <a:t>Kilimanjaron vuori</a:t>
            </a:r>
          </a:p>
        </p:txBody>
      </p:sp>
      <p:sp>
        <p:nvSpPr>
          <p:cNvPr id="3" name="Sisällön paikkamerkki 2"/>
          <p:cNvSpPr>
            <a:spLocks noGrp="1"/>
          </p:cNvSpPr>
          <p:nvPr>
            <p:ph idx="1"/>
          </p:nvPr>
        </p:nvSpPr>
        <p:spPr>
          <a:xfrm>
            <a:off x="85725" y="1825624"/>
            <a:ext cx="11268075" cy="4918075"/>
          </a:xfrm>
          <a:solidFill>
            <a:srgbClr val="FFC000"/>
          </a:solidFill>
        </p:spPr>
        <p:txBody>
          <a:bodyPr>
            <a:normAutofit/>
          </a:bodyPr>
          <a:lstStyle/>
          <a:p>
            <a:r>
              <a:rPr lang="fi-FI" dirty="0"/>
              <a:t>Vuorelle nousee vuosittain lähes 20 000 vaeltajaa sekä noin 40 000 kantajaa ja opasta. Sen huipulle johtaa useita vaellusreittejä, joista osa yhtyy ylempänä toisiinsa. Niiden varrelle on rakennettu vaellustupia sopivien päivämatkojen päähän toisistaan. Pääreitti </a:t>
            </a:r>
            <a:r>
              <a:rPr lang="fi-FI" dirty="0" err="1"/>
              <a:t>Marangu</a:t>
            </a:r>
            <a:r>
              <a:rPr lang="fi-FI" dirty="0"/>
              <a:t> on suosituin nousureitti. </a:t>
            </a:r>
            <a:r>
              <a:rPr lang="fi-FI" dirty="0" err="1"/>
              <a:t>Mweka</a:t>
            </a:r>
            <a:r>
              <a:rPr lang="fi-FI" dirty="0"/>
              <a:t> on suorin, nopein ja myös jyrkin reitti hupulle. </a:t>
            </a:r>
            <a:r>
              <a:rPr lang="fi-FI" dirty="0" err="1"/>
              <a:t>Umbwe</a:t>
            </a:r>
            <a:r>
              <a:rPr lang="fi-FI" dirty="0"/>
              <a:t> on myös jyrkkä reitti, joten se soveltuu parhaiten laskeutumiseen. </a:t>
            </a:r>
            <a:r>
              <a:rPr lang="fi-FI" dirty="0" err="1"/>
              <a:t>Machame</a:t>
            </a:r>
            <a:r>
              <a:rPr lang="fi-FI" dirty="0"/>
              <a:t> on maisemiltaan näyttävin reitti. </a:t>
            </a:r>
            <a:r>
              <a:rPr lang="fi-FI" dirty="0" err="1"/>
              <a:t>Shira</a:t>
            </a:r>
            <a:r>
              <a:rPr lang="fi-FI" dirty="0"/>
              <a:t> </a:t>
            </a:r>
            <a:r>
              <a:rPr lang="fi-FI" dirty="0" err="1"/>
              <a:t>Plateau</a:t>
            </a:r>
            <a:r>
              <a:rPr lang="fi-FI" dirty="0"/>
              <a:t> reitti kiertää </a:t>
            </a:r>
            <a:r>
              <a:rPr lang="fi-FI" dirty="0" err="1"/>
              <a:t>Shiran</a:t>
            </a:r>
            <a:r>
              <a:rPr lang="fi-FI" dirty="0"/>
              <a:t> huipun ympäri. Huippujen ympäri voi myös kiertää eri korkeuksilla, jos aivan huipulle ei halua kiivetä. </a:t>
            </a:r>
            <a:r>
              <a:rPr lang="fi-FI" dirty="0" err="1"/>
              <a:t>Mawenzin</a:t>
            </a:r>
            <a:r>
              <a:rPr lang="fi-FI" dirty="0"/>
              <a:t> huipulle kiipeäminen vaatii varsinaiset vuorikiipeilyvarusteet. Kilimanjaron kansallispuisto on </a:t>
            </a:r>
            <a:r>
              <a:rPr lang="fi-FI" u="sng" dirty="0" err="1">
                <a:hlinkClick r:id="rId2" tooltip="UNESCO"/>
              </a:rPr>
              <a:t>UNESCOn</a:t>
            </a:r>
            <a:r>
              <a:rPr lang="fi-FI" dirty="0"/>
              <a:t> </a:t>
            </a:r>
            <a:r>
              <a:rPr lang="fi-FI" u="sng" dirty="0">
                <a:hlinkClick r:id="rId3" tooltip="Maailmanperintökohde"/>
              </a:rPr>
              <a:t>maailmanperintökohde</a:t>
            </a:r>
            <a:r>
              <a:rPr lang="fi-FI" dirty="0"/>
              <a:t>.</a:t>
            </a:r>
            <a:r>
              <a:rPr lang="fi-FI" u="sng" baseline="30000" dirty="0">
                <a:hlinkClick r:id="rId4"/>
              </a:rPr>
              <a:t>[1</a:t>
            </a:r>
            <a:endParaRPr lang="fi-FI" dirty="0"/>
          </a:p>
          <a:p>
            <a:endParaRPr lang="fi-FI" dirty="0"/>
          </a:p>
        </p:txBody>
      </p:sp>
    </p:spTree>
    <p:extLst>
      <p:ext uri="{BB962C8B-B14F-4D97-AF65-F5344CB8AC3E}">
        <p14:creationId xmlns:p14="http://schemas.microsoft.com/office/powerpoint/2010/main" val="4019802214"/>
      </p:ext>
    </p:extLst>
  </p:cSld>
  <p:clrMapOvr>
    <a:masterClrMapping/>
  </p:clrMapOvr>
</p:sld>
</file>

<file path=ppt/theme/theme1.xml><?xml version="1.0" encoding="utf-8"?>
<a:theme xmlns:a="http://schemas.openxmlformats.org/drawingml/2006/main" name="Kuiskaus">
  <a:themeElements>
    <a:clrScheme name="Kuiskau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Kuiskau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uiskau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5F9F86C8F31294092676097C8988945" ma:contentTypeVersion="5" ma:contentTypeDescription="Luo uusi asiakirja." ma:contentTypeScope="" ma:versionID="f1436e74ee797fccc4849edd8721232e">
  <xsd:schema xmlns:xsd="http://www.w3.org/2001/XMLSchema" xmlns:xs="http://www.w3.org/2001/XMLSchema" xmlns:p="http://schemas.microsoft.com/office/2006/metadata/properties" xmlns:ns3="2d91fc4b-4ec2-4890-9ba0-98e0cec4f7ad" xmlns:ns4="b3848b55-d156-47e2-a379-4332a0ad2ba5" targetNamespace="http://schemas.microsoft.com/office/2006/metadata/properties" ma:root="true" ma:fieldsID="8c4b7647ffbb9d9026ee0f2fb193b677" ns3:_="" ns4:_="">
    <xsd:import namespace="2d91fc4b-4ec2-4890-9ba0-98e0cec4f7ad"/>
    <xsd:import namespace="b3848b55-d156-47e2-a379-4332a0ad2ba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91fc4b-4ec2-4890-9ba0-98e0cec4f7ad"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848b55-d156-47e2-a379-4332a0ad2ba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673281-E15F-4856-9313-19C2CDC108A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5359970-D399-4C76-897C-176B20970713}">
  <ds:schemaRefs>
    <ds:schemaRef ds:uri="http://schemas.microsoft.com/sharepoint/v3/contenttype/forms"/>
  </ds:schemaRefs>
</ds:datastoreItem>
</file>

<file path=customXml/itemProps3.xml><?xml version="1.0" encoding="utf-8"?>
<ds:datastoreItem xmlns:ds="http://schemas.openxmlformats.org/officeDocument/2006/customXml" ds:itemID="{F2A29113-0E52-43F3-9247-F20A77FCFC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91fc4b-4ec2-4890-9ba0-98e0cec4f7ad"/>
    <ds:schemaRef ds:uri="b3848b55-d156-47e2-a379-4332a0ad2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79</TotalTime>
  <Words>39</Words>
  <Application>Microsoft Office PowerPoint</Application>
  <PresentationFormat>Widescreen</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Kuiskaus</vt:lpstr>
      <vt:lpstr>PowerPoint Presentation</vt:lpstr>
      <vt:lpstr>PowerPoint Presentation</vt:lpstr>
      <vt:lpstr>Kilimanjaron kansallispuisto kuvia</vt:lpstr>
      <vt:lpstr>Kilimanjaron kansallispuisto: Vesiputoukset ja kahvikierros</vt:lpstr>
      <vt:lpstr>Kilimanjaron kansallisen puisto</vt:lpstr>
      <vt:lpstr>Kilimanjarolla elää mm </vt:lpstr>
      <vt:lpstr>Kilimanjaron vuori</vt:lpstr>
    </vt:vector>
  </TitlesOfParts>
  <Company>ICT Kymi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Asiakas</dc:creator>
  <cp:lastModifiedBy>Ahmed Abdullah Abdiaziz</cp:lastModifiedBy>
  <cp:revision>14</cp:revision>
  <dcterms:created xsi:type="dcterms:W3CDTF">2020-01-27T13:42:37Z</dcterms:created>
  <dcterms:modified xsi:type="dcterms:W3CDTF">2020-01-28T15:20:40Z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0x01010065F9F86C8F31294092676097C8988945</vt:lpwstr>
  </property>
</Properties>
</file>