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5" r:id="rId7"/>
    <p:sldId id="266" r:id="rId8"/>
    <p:sldId id="260" r:id="rId9"/>
    <p:sldId id="263" r:id="rId10"/>
    <p:sldId id="261" r:id="rId11"/>
    <p:sldId id="262" r:id="rId12"/>
    <p:sldId id="264" r:id="rId13"/>
    <p:sldId id="267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B85-1BEB-40BB-8AD8-05E1F8378029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0BFA-76F4-47F2-AA01-2EEA2C6F9D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20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B85-1BEB-40BB-8AD8-05E1F8378029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0BFA-76F4-47F2-AA01-2EEA2C6F9D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3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B85-1BEB-40BB-8AD8-05E1F8378029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0BFA-76F4-47F2-AA01-2EEA2C6F9D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006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B85-1BEB-40BB-8AD8-05E1F8378029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0BFA-76F4-47F2-AA01-2EEA2C6F9D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412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B85-1BEB-40BB-8AD8-05E1F8378029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0BFA-76F4-47F2-AA01-2EEA2C6F9D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20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B85-1BEB-40BB-8AD8-05E1F8378029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0BFA-76F4-47F2-AA01-2EEA2C6F9D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2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B85-1BEB-40BB-8AD8-05E1F8378029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0BFA-76F4-47F2-AA01-2EEA2C6F9D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002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B85-1BEB-40BB-8AD8-05E1F8378029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0BFA-76F4-47F2-AA01-2EEA2C6F9D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62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B85-1BEB-40BB-8AD8-05E1F8378029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0BFA-76F4-47F2-AA01-2EEA2C6F9D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1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B85-1BEB-40BB-8AD8-05E1F8378029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0BFA-76F4-47F2-AA01-2EEA2C6F9D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936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B85-1BEB-40BB-8AD8-05E1F8378029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0BFA-76F4-47F2-AA01-2EEA2C6F9D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887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EEB85-1BEB-40BB-8AD8-05E1F8378029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0BFA-76F4-47F2-AA01-2EEA2C6F9D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6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.fi/ulkomaat/art-2000005424826.html" TargetMode="External"/><Relationship Id="rId2" Type="http://schemas.openxmlformats.org/officeDocument/2006/relationships/hyperlink" Target="https://multimedia.europarl.europa.eu/fi/reporter-the-perils-of-plastic_M003-0210_e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IHMINEN JA LUONTO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43" y="64922"/>
            <a:ext cx="10166248" cy="6890082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60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YMPÄRISTÖONGELMA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5005137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vesien </a:t>
            </a:r>
            <a:r>
              <a:rPr lang="fi-FI" dirty="0" smtClean="0"/>
              <a:t>saastuminen</a:t>
            </a:r>
          </a:p>
          <a:p>
            <a:pPr lvl="1"/>
            <a:r>
              <a:rPr lang="fi-FI" dirty="0" smtClean="0"/>
              <a:t>öljy</a:t>
            </a:r>
            <a:endParaRPr lang="fi-FI" dirty="0"/>
          </a:p>
          <a:p>
            <a:pPr lvl="1"/>
            <a:r>
              <a:rPr lang="fi-FI" dirty="0"/>
              <a:t>kemikaalit (mm. ympäristömyrkyt)</a:t>
            </a:r>
          </a:p>
          <a:p>
            <a:pPr lvl="1"/>
            <a:r>
              <a:rPr lang="fi-FI" dirty="0"/>
              <a:t>jätevedet</a:t>
            </a:r>
          </a:p>
          <a:p>
            <a:pPr lvl="1"/>
            <a:r>
              <a:rPr lang="fi-FI" dirty="0"/>
              <a:t>roskat (erityisesti muovi </a:t>
            </a:r>
            <a:r>
              <a:rPr lang="fi-FI" dirty="0">
                <a:hlinkClick r:id="rId2"/>
              </a:rPr>
              <a:t>Muovia Välimeressä</a:t>
            </a:r>
            <a:endParaRPr lang="fi-FI" dirty="0"/>
          </a:p>
          <a:p>
            <a:pPr lvl="1"/>
            <a:endParaRPr lang="fi-FI" dirty="0" smtClean="0"/>
          </a:p>
          <a:p>
            <a:r>
              <a:rPr lang="fi-FI" dirty="0" smtClean="0"/>
              <a:t>ilmastonmuutos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vieraslajit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eli</a:t>
            </a:r>
            <a:r>
              <a:rPr lang="fi-FI" dirty="0" smtClean="0"/>
              <a:t>ölajien </a:t>
            </a:r>
            <a:r>
              <a:rPr lang="fi-FI" dirty="0" smtClean="0"/>
              <a:t>sukupuutot (lajikato) </a:t>
            </a:r>
            <a:r>
              <a:rPr lang="fi-FI" dirty="0" smtClean="0">
                <a:hlinkClick r:id="rId3"/>
              </a:rPr>
              <a:t>Kuudes sukupuuttoaalto</a:t>
            </a:r>
            <a:endParaRPr lang="fi-FI" dirty="0" smtClean="0"/>
          </a:p>
          <a:p>
            <a:pPr lvl="1"/>
            <a:r>
              <a:rPr lang="fi-FI" dirty="0" smtClean="0"/>
              <a:t>luonnon monimuotoisuus </a:t>
            </a:r>
            <a:r>
              <a:rPr lang="fi-FI" dirty="0" smtClean="0"/>
              <a:t>(eli </a:t>
            </a:r>
            <a:r>
              <a:rPr lang="fi-FI" dirty="0" err="1" smtClean="0"/>
              <a:t>biodiversiteetti</a:t>
            </a:r>
            <a:r>
              <a:rPr lang="fi-FI" dirty="0" smtClean="0"/>
              <a:t>) vähenee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18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Ympäristöongelmien ratkaisukeinoja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spc="300" dirty="0" smtClean="0"/>
              <a:t>BIOTALOUS</a:t>
            </a:r>
            <a:r>
              <a:rPr lang="fi-FI" dirty="0" smtClean="0"/>
              <a:t> = uusiutuvien luonnonvarojen hyödyntämistä taloudessa</a:t>
            </a:r>
          </a:p>
          <a:p>
            <a:r>
              <a:rPr lang="fi-FI" b="1" spc="300" dirty="0" smtClean="0"/>
              <a:t>KESTÄVÄ KEHITYS </a:t>
            </a:r>
            <a:r>
              <a:rPr lang="fi-FI" dirty="0" smtClean="0"/>
              <a:t>tavoittelee hyvän elämän mahdollisuuksia luonnolle sekä nykyisin eläville ja tuleville ihmisille </a:t>
            </a:r>
          </a:p>
          <a:p>
            <a:r>
              <a:rPr lang="fi-FI" b="1" spc="300" dirty="0" smtClean="0"/>
              <a:t>YMPÄRISTÖNSUOJELU</a:t>
            </a:r>
            <a:r>
              <a:rPr lang="fi-FI" dirty="0" smtClean="0"/>
              <a:t> pyrkii turvaamaan ympäristön hyvän tilan säilymisen ja edistämään kestävää kehitystä.</a:t>
            </a:r>
          </a:p>
          <a:p>
            <a:r>
              <a:rPr lang="fi-FI" b="1" spc="300" dirty="0" smtClean="0"/>
              <a:t>EKOLOGINEN JALANJÄLKI </a:t>
            </a:r>
            <a:r>
              <a:rPr lang="fi-FI" dirty="0" smtClean="0"/>
              <a:t>tarkoittaa sitä luonnonvarojen määrää, joka kuluu vuodessa asumiseen, syömiseen, liikkumiseen ja kaikkeen muuhun kulutukseen.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65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669" y="177915"/>
            <a:ext cx="10572677" cy="66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45" y="231591"/>
            <a:ext cx="7445402" cy="6626409"/>
          </a:xfrm>
        </p:spPr>
      </p:pic>
    </p:spTree>
    <p:extLst>
      <p:ext uri="{BB962C8B-B14F-4D97-AF65-F5344CB8AC3E}">
        <p14:creationId xmlns:p14="http://schemas.microsoft.com/office/powerpoint/2010/main" val="6356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416" y="182880"/>
            <a:ext cx="8891020" cy="654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Ihminen on yksi eliölaji, joka tarvitsee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i-FI" sz="4400" b="1" dirty="0" smtClean="0">
                <a:solidFill>
                  <a:srgbClr val="FF0000"/>
                </a:solidFill>
              </a:rPr>
              <a:t>HAPPEA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4400" b="1" dirty="0" smtClean="0">
                <a:solidFill>
                  <a:srgbClr val="FF0000"/>
                </a:solidFill>
              </a:rPr>
              <a:t>RAVINTOA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4400" b="1" dirty="0" smtClean="0">
                <a:solidFill>
                  <a:srgbClr val="FF0000"/>
                </a:solidFill>
              </a:rPr>
              <a:t>PUHDASTA VETTÄ</a:t>
            </a:r>
          </a:p>
          <a:p>
            <a:pPr marL="457200" lvl="1" indent="0">
              <a:buNone/>
            </a:pPr>
            <a:r>
              <a:rPr lang="fi-FI" sz="4400" dirty="0" smtClean="0"/>
              <a:t>- luonnon ekosysteemit tuottavat näitä ihmisille koko ajan</a:t>
            </a:r>
          </a:p>
          <a:p>
            <a:pPr marL="457200" lvl="1" indent="0">
              <a:buNone/>
            </a:pPr>
            <a:r>
              <a:rPr lang="fi-FI" sz="4400" dirty="0" smtClean="0">
                <a:sym typeface="Wingdings" panose="05000000000000000000" pitchFamily="2" charset="2"/>
              </a:rPr>
              <a:t> luontoa kannattaa </a:t>
            </a:r>
            <a:r>
              <a:rPr lang="fi-FI" sz="4400" dirty="0" smtClean="0">
                <a:sym typeface="Wingdings" panose="05000000000000000000" pitchFamily="2" charset="2"/>
              </a:rPr>
              <a:t>ja pitää suojella</a:t>
            </a:r>
            <a:r>
              <a:rPr lang="fi-FI" sz="4400" dirty="0" smtClean="0">
                <a:sym typeface="Wingdings" panose="05000000000000000000" pitchFamily="2" charset="2"/>
              </a:rPr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59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Luonnonvarat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tarkoittavat kaikkia raaka-aineita ja kaikkea energiaa, jota ihminen ottaa luonnosta ja käyttää hyväkseen</a:t>
            </a:r>
            <a:r>
              <a:rPr lang="fi-FI" dirty="0" smtClean="0"/>
              <a:t>.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ihminen on osa luontoa </a:t>
            </a:r>
            <a:r>
              <a:rPr lang="fi-FI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kaikki mitä tarvitaan otetaan luonnosta!</a:t>
            </a:r>
          </a:p>
          <a:p>
            <a:pPr marL="0" indent="0">
              <a:buNone/>
            </a:pPr>
            <a:endParaRPr lang="fi-FI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i-FI" u="sng" dirty="0" smtClean="0">
                <a:sym typeface="Wingdings" panose="05000000000000000000" pitchFamily="2" charset="2"/>
              </a:rPr>
              <a:t>UUSIUTUMATTOMAT LUONNOVARAT</a:t>
            </a:r>
            <a:r>
              <a:rPr lang="fi-FI" dirty="0" smtClean="0">
                <a:sym typeface="Wingdings" panose="05000000000000000000" pitchFamily="2" charset="2"/>
              </a:rPr>
              <a:t> loppuvat kun niitä käytetään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öljy, metallit</a:t>
            </a:r>
          </a:p>
          <a:p>
            <a:r>
              <a:rPr lang="fi-FI" u="sng" dirty="0" smtClean="0">
                <a:sym typeface="Wingdings" panose="05000000000000000000" pitchFamily="2" charset="2"/>
              </a:rPr>
              <a:t>UUSIUTUVAT LUONNOVARAT </a:t>
            </a:r>
            <a:r>
              <a:rPr lang="fi-FI" dirty="0" smtClean="0">
                <a:sym typeface="Wingdings" panose="05000000000000000000" pitchFamily="2" charset="2"/>
              </a:rPr>
              <a:t>lisääntyvät, kun niitä käytetään säästeliäästi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puu, kalat, puhdas vesi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45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VESI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maapallolla on paljon vettä, mutta …</a:t>
            </a:r>
          </a:p>
          <a:p>
            <a:r>
              <a:rPr lang="fi-FI" dirty="0" smtClean="0"/>
              <a:t> kaikesta vedestä vain 1 % on </a:t>
            </a:r>
            <a:r>
              <a:rPr lang="fi-FI" b="1" spc="300" dirty="0" smtClean="0"/>
              <a:t>makeaa vettä</a:t>
            </a:r>
          </a:p>
          <a:p>
            <a:r>
              <a:rPr lang="fi-FI" dirty="0" smtClean="0"/>
              <a:t>maailman ihmisistä puolet kärsii puhtaan veden puutteesta</a:t>
            </a:r>
          </a:p>
          <a:p>
            <a:r>
              <a:rPr lang="fi-FI" dirty="0" smtClean="0"/>
              <a:t>kulutus:</a:t>
            </a:r>
          </a:p>
          <a:p>
            <a:pPr lvl="1"/>
            <a:r>
              <a:rPr lang="fi-FI" dirty="0" smtClean="0"/>
              <a:t>maatalous (kastelu ym.) 70 %</a:t>
            </a:r>
          </a:p>
          <a:p>
            <a:pPr lvl="1"/>
            <a:r>
              <a:rPr lang="fi-FI" dirty="0" smtClean="0"/>
              <a:t>teollisuus 20 %</a:t>
            </a:r>
          </a:p>
          <a:p>
            <a:pPr lvl="1"/>
            <a:r>
              <a:rPr lang="fi-FI" dirty="0" smtClean="0"/>
              <a:t>kotitaloudet 10 %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31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37" y="90272"/>
            <a:ext cx="9201726" cy="6901295"/>
          </a:xfrm>
        </p:spPr>
      </p:pic>
    </p:spTree>
    <p:extLst>
      <p:ext uri="{BB962C8B-B14F-4D97-AF65-F5344CB8AC3E}">
        <p14:creationId xmlns:p14="http://schemas.microsoft.com/office/powerpoint/2010/main" val="16978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Veden kiertokulku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85" y="1764145"/>
            <a:ext cx="7475356" cy="4248728"/>
          </a:xfrm>
        </p:spPr>
      </p:pic>
    </p:spTree>
    <p:extLst>
      <p:ext uri="{BB962C8B-B14F-4D97-AF65-F5344CB8AC3E}">
        <p14:creationId xmlns:p14="http://schemas.microsoft.com/office/powerpoint/2010/main" val="32236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Vesijalanjälki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spc="300" dirty="0" smtClean="0"/>
              <a:t>vesimäärä, </a:t>
            </a:r>
            <a:r>
              <a:rPr lang="fi-FI" b="1" spc="300" dirty="0" smtClean="0"/>
              <a:t>joka kuluu ruuan, tavaroiden ja kaikkien muiden hyödykkeiden tuottamiseen vuorokaudessa </a:t>
            </a:r>
            <a:r>
              <a:rPr lang="fi-FI" dirty="0" smtClean="0"/>
              <a:t>(litroina</a:t>
            </a:r>
            <a:r>
              <a:rPr lang="fi-FI" dirty="0" smtClean="0"/>
              <a:t>)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suomalaisen ihmisen vesijalanjälki on noin  4 000 litraa vuorokaudessa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09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870"/>
            <a:ext cx="10128022" cy="654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232</Words>
  <Application>Microsoft Office PowerPoint</Application>
  <PresentationFormat>Laajakuva</PresentationFormat>
  <Paragraphs>46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Office-teema</vt:lpstr>
      <vt:lpstr>IHMINEN JA LUONTO</vt:lpstr>
      <vt:lpstr>PowerPoint-esitys</vt:lpstr>
      <vt:lpstr>Ihminen on yksi eliölaji, joka tarvitsee</vt:lpstr>
      <vt:lpstr>Luonnonvarat</vt:lpstr>
      <vt:lpstr>VESI</vt:lpstr>
      <vt:lpstr>PowerPoint-esitys</vt:lpstr>
      <vt:lpstr>Veden kiertokulku</vt:lpstr>
      <vt:lpstr>Vesijalanjälki</vt:lpstr>
      <vt:lpstr>PowerPoint-esitys</vt:lpstr>
      <vt:lpstr>YMPÄRISTÖONGELMA</vt:lpstr>
      <vt:lpstr>Ympäristöongelmien ratkaisukeinoja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IHMINEN JA LUONTO</dc:title>
  <dc:creator>Valtiala Sakari</dc:creator>
  <cp:lastModifiedBy>Valtiala Sakari</cp:lastModifiedBy>
  <cp:revision>15</cp:revision>
  <dcterms:created xsi:type="dcterms:W3CDTF">2021-01-28T06:14:25Z</dcterms:created>
  <dcterms:modified xsi:type="dcterms:W3CDTF">2021-01-28T11:36:03Z</dcterms:modified>
</cp:coreProperties>
</file>