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6806D9A-4232-4D48-B432-3786CDC0D479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69E-48B4-498F-B240-25F41691CC0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72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6D9A-4232-4D48-B432-3786CDC0D479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69E-48B4-498F-B240-25F41691CC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2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6D9A-4232-4D48-B432-3786CDC0D479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69E-48B4-498F-B240-25F41691CC03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99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6D9A-4232-4D48-B432-3786CDC0D479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69E-48B4-498F-B240-25F41691CC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59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6D9A-4232-4D48-B432-3786CDC0D479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69E-48B4-498F-B240-25F41691CC0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21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6D9A-4232-4D48-B432-3786CDC0D479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69E-48B4-498F-B240-25F41691CC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240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6D9A-4232-4D48-B432-3786CDC0D479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69E-48B4-498F-B240-25F41691CC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91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6D9A-4232-4D48-B432-3786CDC0D479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69E-48B4-498F-B240-25F41691CC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37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6D9A-4232-4D48-B432-3786CDC0D479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69E-48B4-498F-B240-25F41691CC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3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6D9A-4232-4D48-B432-3786CDC0D479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69E-48B4-498F-B240-25F41691CC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11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6D9A-4232-4D48-B432-3786CDC0D479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69E-48B4-498F-B240-25F41691CC0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6806D9A-4232-4D48-B432-3786CDC0D479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96B669E-48B4-498F-B240-25F41691CC03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24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com/maps/d/viewer?mid=1tiKQGDh-h60UU_cbGtPZ1vWsP8M&amp;ll=60.55545446387961,26.885241749999977&amp;z=10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google.com/websearch/answer/2466433?hl=fi&amp;ref_topic=308162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googlauksen</a:t>
            </a:r>
            <a:r>
              <a:rPr lang="fi-FI" dirty="0" smtClean="0"/>
              <a:t> perusteet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Kotkan kaupunginkirjasto 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95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Tarkennettu haku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39" y="2325188"/>
            <a:ext cx="8553850" cy="4022725"/>
          </a:xfrm>
        </p:spPr>
      </p:pic>
      <p:sp>
        <p:nvSpPr>
          <p:cNvPr id="5" name="Nuoli oikealle 4"/>
          <p:cNvSpPr/>
          <p:nvPr/>
        </p:nvSpPr>
        <p:spPr>
          <a:xfrm rot="8583616">
            <a:off x="6230983" y="2965269"/>
            <a:ext cx="1306286" cy="587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85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Tarkennettu haku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Tarkennetun haun lomake tarjoaa mahdollisuuden tarkempiin hakuihin ilman että tarvitsee muistaa, mitä hakukenttään pitäisi kirjoittaa haun rajaamiseksi. </a:t>
            </a:r>
          </a:p>
          <a:p>
            <a:r>
              <a:rPr lang="fi-FI" dirty="0" smtClean="0"/>
              <a:t>Haun voi rajata myös esimerkiksi tuloksen tiedostotyypin mukaan (.pdf, .ppt)</a:t>
            </a:r>
          </a:p>
          <a:p>
            <a:r>
              <a:rPr lang="fi-FI" dirty="0" smtClean="0"/>
              <a:t>Hakua voi rajata myös tulokseksi tulevan aineiston käyttölisenssien mukaan (voiko aineistoa käyttää vapaasti tai tietyillä rajoituksilla, esim. CC-lisensoitu aineisto)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3186319"/>
            <a:ext cx="4754562" cy="2222087"/>
          </a:xfrm>
        </p:spPr>
      </p:pic>
    </p:spTree>
    <p:extLst>
      <p:ext uri="{BB962C8B-B14F-4D97-AF65-F5344CB8AC3E}">
        <p14:creationId xmlns:p14="http://schemas.microsoft.com/office/powerpoint/2010/main" val="339931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Kokeilen onneani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980930"/>
            <a:ext cx="4754562" cy="2632864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Kokeilen onneani -nappula on hyvä keino testata omat tiedonhakutaitonsa</a:t>
            </a:r>
          </a:p>
          <a:p>
            <a:r>
              <a:rPr lang="fi-FI" dirty="0" smtClean="0"/>
              <a:t>Se johtaa suoraan hakutuloksesi ensimmäiselle sivustolle</a:t>
            </a:r>
          </a:p>
          <a:p>
            <a:r>
              <a:rPr lang="fi-FI" dirty="0" smtClean="0"/>
              <a:t>Eli jos olet varma, että osasit hakea juuri sitä mitä halusitkin, testaa Kokeilen onneani -nappulaa</a:t>
            </a:r>
          </a:p>
          <a:p>
            <a:r>
              <a:rPr lang="fi-FI" dirty="0" smtClean="0"/>
              <a:t>Tai voit testata omia tiedonhakutaitojasi päättämällä sivun, jonka haluaisit vastaukseksi ja suunnittelemalla hakulausekkeesi sen mukaan.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46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Kuvahaku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Googlen kuvahaussa voi hakea hakusanojen lisäksi koneelta ladatulla kuvalla tai verkosta löytyvän kuvan osoitteella. </a:t>
            </a:r>
          </a:p>
          <a:p>
            <a:r>
              <a:rPr lang="fi-FI" dirty="0" smtClean="0"/>
              <a:t>Tällöin voi selvittää esimerkiksi onko joku muu käyttänyt samaa kuvaa jollakin muulla verkkosivustolla. </a:t>
            </a:r>
          </a:p>
          <a:p>
            <a:r>
              <a:rPr lang="fi-FI" dirty="0" smtClean="0"/>
              <a:t>Tai voit hakea samankaltaisia </a:t>
            </a:r>
            <a:r>
              <a:rPr lang="fi-FI" dirty="0" smtClean="0"/>
              <a:t>kuvia kuin </a:t>
            </a:r>
            <a:r>
              <a:rPr lang="fi-FI" dirty="0"/>
              <a:t>jo löytämäsi </a:t>
            </a:r>
            <a:r>
              <a:rPr lang="fi-FI" dirty="0" smtClean="0"/>
              <a:t>kuva</a:t>
            </a:r>
            <a:r>
              <a:rPr lang="fi-FI" dirty="0" smtClean="0"/>
              <a:t> </a:t>
            </a:r>
            <a:r>
              <a:rPr lang="fi-FI" dirty="0" smtClean="0"/>
              <a:t>– esimerkiksi koiria tai </a:t>
            </a:r>
            <a:r>
              <a:rPr lang="fi-FI" dirty="0" smtClean="0"/>
              <a:t>karttoja.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3412364"/>
            <a:ext cx="4754562" cy="2896996"/>
          </a:xfrm>
          <a:ln>
            <a:noFill/>
          </a:ln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9" y="821481"/>
            <a:ext cx="4754562" cy="2839055"/>
          </a:xfrm>
          <a:prstGeom prst="rect">
            <a:avLst/>
          </a:prstGeom>
        </p:spPr>
      </p:pic>
      <p:sp>
        <p:nvSpPr>
          <p:cNvPr id="7" name="Nuoli oikealle 6"/>
          <p:cNvSpPr/>
          <p:nvPr/>
        </p:nvSpPr>
        <p:spPr>
          <a:xfrm rot="12701181">
            <a:off x="9235442" y="2539592"/>
            <a:ext cx="836022" cy="41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19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Google </a:t>
            </a:r>
            <a:r>
              <a:rPr lang="fi-FI" dirty="0" err="1" smtClean="0"/>
              <a:t>maps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Google </a:t>
            </a:r>
            <a:r>
              <a:rPr lang="fi-FI" dirty="0" err="1" smtClean="0"/>
              <a:t>Mapsista</a:t>
            </a:r>
            <a:r>
              <a:rPr lang="fi-FI" dirty="0" smtClean="0"/>
              <a:t> löytyy yleisesti käytettyjen reitti- ja paikkatietojen lisäksi muita ominaisuuksia</a:t>
            </a:r>
          </a:p>
          <a:p>
            <a:r>
              <a:rPr lang="fi-FI" dirty="0" smtClean="0"/>
              <a:t>Käyttäjä voi tallentaa omia karttojaan, esim. </a:t>
            </a:r>
            <a:r>
              <a:rPr lang="fi-FI" dirty="0" smtClean="0">
                <a:hlinkClick r:id="rId2"/>
              </a:rPr>
              <a:t>Kirjastoauto </a:t>
            </a:r>
            <a:r>
              <a:rPr lang="fi-FI" dirty="0" err="1" smtClean="0">
                <a:hlinkClick r:id="rId2"/>
              </a:rPr>
              <a:t>Ilonan</a:t>
            </a:r>
            <a:r>
              <a:rPr lang="fi-FI" dirty="0" smtClean="0">
                <a:hlinkClick r:id="rId2"/>
              </a:rPr>
              <a:t> pysäkkikartta</a:t>
            </a:r>
            <a:endParaRPr lang="fi-FI" dirty="0" smtClean="0"/>
          </a:p>
          <a:p>
            <a:r>
              <a:rPr lang="fi-FI" dirty="0" err="1" smtClean="0"/>
              <a:t>Street</a:t>
            </a:r>
            <a:r>
              <a:rPr lang="fi-FI" dirty="0" smtClean="0"/>
              <a:t> </a:t>
            </a:r>
            <a:r>
              <a:rPr lang="fi-FI" dirty="0" err="1" smtClean="0"/>
              <a:t>View:n</a:t>
            </a:r>
            <a:r>
              <a:rPr lang="fi-FI" dirty="0" smtClean="0"/>
              <a:t> saa esille </a:t>
            </a:r>
            <a:r>
              <a:rPr lang="fi-FI" dirty="0" err="1" smtClean="0"/>
              <a:t>raahamalla</a:t>
            </a:r>
            <a:r>
              <a:rPr lang="fi-FI" dirty="0" smtClean="0"/>
              <a:t> keltaisen hahmon haluamalleen kadulle</a:t>
            </a:r>
          </a:p>
          <a:p>
            <a:r>
              <a:rPr lang="fi-FI" dirty="0" smtClean="0"/>
              <a:t>Muita kartan ominaisuuksia saa esille ylhäältä vasemmalta valikosta kolmen viivan alta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3185634"/>
            <a:ext cx="4754562" cy="2223457"/>
          </a:xfrm>
        </p:spPr>
      </p:pic>
    </p:spTree>
    <p:extLst>
      <p:ext uri="{BB962C8B-B14F-4D97-AF65-F5344CB8AC3E}">
        <p14:creationId xmlns:p14="http://schemas.microsoft.com/office/powerpoint/2010/main" val="33638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Street</a:t>
            </a:r>
            <a:r>
              <a:rPr lang="fi-FI" dirty="0" smtClean="0"/>
              <a:t> </a:t>
            </a:r>
            <a:r>
              <a:rPr lang="fi-FI" dirty="0" err="1" smtClean="0"/>
              <a:t>View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403900"/>
            <a:ext cx="4754562" cy="3786925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 smtClean="0"/>
              <a:t>Street</a:t>
            </a:r>
            <a:r>
              <a:rPr lang="fi-FI" dirty="0" smtClean="0"/>
              <a:t> </a:t>
            </a:r>
            <a:r>
              <a:rPr lang="fi-FI" dirty="0" err="1" smtClean="0"/>
              <a:t>View</a:t>
            </a:r>
            <a:r>
              <a:rPr lang="fi-FI" dirty="0" smtClean="0"/>
              <a:t> näyttää kadut, kuin itse seisoisit siellä. </a:t>
            </a:r>
          </a:p>
          <a:p>
            <a:pPr marL="0" indent="0">
              <a:buNone/>
            </a:pPr>
            <a:r>
              <a:rPr lang="fi-FI" dirty="0" smtClean="0"/>
              <a:t>Voit käydä tutustumassa myös esimerkiksi Versaillesin palatsiin tai </a:t>
            </a:r>
            <a:r>
              <a:rPr lang="fi-FI" dirty="0" err="1" smtClean="0"/>
              <a:t>Colosseumiin</a:t>
            </a: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Street</a:t>
            </a:r>
            <a:r>
              <a:rPr lang="fi-FI" dirty="0" smtClean="0"/>
              <a:t> </a:t>
            </a:r>
            <a:r>
              <a:rPr lang="fi-FI" dirty="0" err="1" smtClean="0"/>
              <a:t>View</a:t>
            </a:r>
            <a:r>
              <a:rPr lang="fi-FI" dirty="0" smtClean="0"/>
              <a:t> näyttää automaattisesti uusimman kuvan, joka kadulta on otettu, mutta myös vanhemmat kuvat säilyvät palvelussa. Näitä voit käydä tutkimassa kellokuvakkeesta. Esimerkiksi Kirkkokadun ja Ruotsinsalmenkadun kulmasta. </a:t>
            </a:r>
            <a:endParaRPr lang="fi-FI" dirty="0"/>
          </a:p>
        </p:txBody>
      </p:sp>
      <p:sp>
        <p:nvSpPr>
          <p:cNvPr id="6" name="Nuoli oikealle 5"/>
          <p:cNvSpPr/>
          <p:nvPr/>
        </p:nvSpPr>
        <p:spPr>
          <a:xfrm>
            <a:off x="401638" y="2717074"/>
            <a:ext cx="822960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12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Google News, Finance, </a:t>
            </a:r>
            <a:r>
              <a:rPr lang="fi-FI" dirty="0" err="1" smtClean="0"/>
              <a:t>scholar</a:t>
            </a:r>
            <a:r>
              <a:rPr lang="fi-FI" dirty="0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Google News on uutispalvelu, jossa voit esimerkiksi hakea uutisia tietystä aiheesta. Siitä ei ainakaan vielä ole Suomi-versiota.</a:t>
            </a:r>
          </a:p>
          <a:p>
            <a:pPr marL="0" indent="0">
              <a:buNone/>
            </a:pPr>
            <a:r>
              <a:rPr lang="fi-FI" dirty="0" smtClean="0"/>
              <a:t>Google Finance on pörssikurssien seurantaan keskittynyt palvelu. </a:t>
            </a:r>
          </a:p>
          <a:p>
            <a:pPr marL="0" indent="0">
              <a:buNone/>
            </a:pPr>
            <a:r>
              <a:rPr lang="fi-FI" dirty="0" smtClean="0"/>
              <a:t>Google </a:t>
            </a:r>
            <a:r>
              <a:rPr lang="fi-FI" dirty="0" err="1" smtClean="0"/>
              <a:t>Scholar</a:t>
            </a:r>
            <a:r>
              <a:rPr lang="fi-FI" dirty="0" smtClean="0"/>
              <a:t> on tieteellisiin julkaisuihin keskittynyt haku. </a:t>
            </a:r>
          </a:p>
          <a:p>
            <a:pPr marL="0" indent="0">
              <a:buNone/>
            </a:pPr>
            <a:r>
              <a:rPr lang="fi-FI" dirty="0" smtClean="0"/>
              <a:t>… eikä tässä vielä kaikki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55" y="2286000"/>
            <a:ext cx="3380728" cy="4022725"/>
          </a:xfrm>
        </p:spPr>
      </p:pic>
    </p:spTree>
    <p:extLst>
      <p:ext uri="{BB962C8B-B14F-4D97-AF65-F5344CB8AC3E}">
        <p14:creationId xmlns:p14="http://schemas.microsoft.com/office/powerpoint/2010/main" val="1081986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Wanha</a:t>
            </a:r>
            <a:r>
              <a:rPr lang="fi-FI" dirty="0" smtClean="0"/>
              <a:t> kunnon </a:t>
            </a:r>
            <a:r>
              <a:rPr lang="fi-FI" dirty="0" err="1" smtClean="0"/>
              <a:t>wikipedia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Vielä muutama sana Googlen kaverista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0224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</a:t>
            </a:r>
            <a:r>
              <a:rPr lang="fi-FI" dirty="0" err="1" smtClean="0"/>
              <a:t>wikipediassa</a:t>
            </a:r>
            <a:r>
              <a:rPr lang="fi-FI" dirty="0" smtClean="0"/>
              <a:t> muka on vikana?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Sama asia on sekä Wikipedian heikkous että sen vahvuus: kuka tahansa voi muokata mitä tahansa artikkelia</a:t>
            </a:r>
          </a:p>
          <a:p>
            <a:pPr marL="0" indent="0">
              <a:buNone/>
            </a:pPr>
            <a:r>
              <a:rPr lang="fi-FI" dirty="0" smtClean="0"/>
              <a:t>Voi siis olla, että lukemaasi artikkelia on muokannut alan asiantuntija, tai alan opiskelija, tai opettajasi tai naapurisi tai vaikka serkkusi</a:t>
            </a:r>
          </a:p>
          <a:p>
            <a:pPr marL="0" indent="0">
              <a:buNone/>
            </a:pPr>
            <a:r>
              <a:rPr lang="fi-FI" dirty="0" smtClean="0"/>
              <a:t>Siksi Wikipediaa ei suositella lähteeksi koulutehtäviin – koska Wikipediassa esitetyt tiedot on hyvä joka tapauksessa tarkistaa jostain muualta</a:t>
            </a:r>
          </a:p>
        </p:txBody>
      </p:sp>
    </p:spTree>
    <p:extLst>
      <p:ext uri="{BB962C8B-B14F-4D97-AF65-F5344CB8AC3E}">
        <p14:creationId xmlns:p14="http://schemas.microsoft.com/office/powerpoint/2010/main" val="374279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Mistä </a:t>
            </a:r>
            <a:r>
              <a:rPr lang="fi-FI" dirty="0" err="1" smtClean="0"/>
              <a:t>wikipedian</a:t>
            </a:r>
            <a:r>
              <a:rPr lang="fi-FI" dirty="0" smtClean="0"/>
              <a:t> tiedot voisi tarkistaa?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3067875"/>
            <a:ext cx="4754562" cy="2458974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Jokaisen Wikipedia-artikkelin lopusta pitäisi löytyä lähteet</a:t>
            </a:r>
          </a:p>
          <a:p>
            <a:r>
              <a:rPr lang="fi-FI" dirty="0" smtClean="0"/>
              <a:t>On ihan sallittua tarkistaa ne – jos joku lähdesivustoista on mielestäsi luotettava, voit käyttää sitä lähteenä</a:t>
            </a:r>
          </a:p>
          <a:p>
            <a:r>
              <a:rPr lang="fi-FI" dirty="0" smtClean="0"/>
              <a:t>Toisinaan – kuten kuvan Kotkan kaupunkia käsittelevässä artikkelissa – lähteenä on käytetty myös kirjoja, eli voit saada Wikipediasta vinkin myös kirjalähteeseen. </a:t>
            </a:r>
          </a:p>
          <a:p>
            <a:r>
              <a:rPr lang="fi-FI" dirty="0" smtClean="0"/>
              <a:t>Katso myös Aiheesta muualla -linkit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115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Kaikkihan osaa </a:t>
            </a:r>
            <a:r>
              <a:rPr lang="fi-FI" dirty="0" err="1" smtClean="0"/>
              <a:t>googlata</a:t>
            </a:r>
            <a:r>
              <a:rPr lang="fi-FI" dirty="0" smtClean="0"/>
              <a:t> – vai osaako?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8" y="2325189"/>
            <a:ext cx="9720073" cy="4023360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Testaa tietosi!</a:t>
            </a:r>
          </a:p>
          <a:p>
            <a:r>
              <a:rPr lang="fi-FI" dirty="0" smtClean="0"/>
              <a:t>Nosta kätesi, jos olet joskus: </a:t>
            </a:r>
          </a:p>
          <a:p>
            <a:pPr lvl="1"/>
            <a:r>
              <a:rPr lang="fi-FI" dirty="0" smtClean="0"/>
              <a:t>Hakenut jotakin Googlesta</a:t>
            </a:r>
          </a:p>
          <a:p>
            <a:pPr lvl="1"/>
            <a:r>
              <a:rPr lang="fi-FI" dirty="0" smtClean="0"/>
              <a:t>Hakenut kuvan Googlesta</a:t>
            </a:r>
          </a:p>
          <a:p>
            <a:pPr lvl="1"/>
            <a:r>
              <a:rPr lang="fi-FI" dirty="0" smtClean="0"/>
              <a:t>Hakenut reitin tai sijainnin Googlesta (tai Google </a:t>
            </a:r>
            <a:r>
              <a:rPr lang="fi-FI" dirty="0" err="1" smtClean="0"/>
              <a:t>Mapsista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Käyttänyt Kokeilen onneani -nappia</a:t>
            </a:r>
          </a:p>
          <a:p>
            <a:pPr lvl="1"/>
            <a:r>
              <a:rPr lang="fi-FI" dirty="0" smtClean="0"/>
              <a:t>Tarkentanut saamaasi hakutulosta (esimerkiksi ajankohdan tai kuvan koon perusteella)</a:t>
            </a:r>
          </a:p>
          <a:p>
            <a:pPr lvl="1"/>
            <a:r>
              <a:rPr lang="fi-FI" dirty="0" smtClean="0"/>
              <a:t>Tehnyt jo alun perin tarkennetun haun</a:t>
            </a:r>
          </a:p>
          <a:p>
            <a:pPr lvl="1"/>
            <a:r>
              <a:rPr lang="fi-FI" dirty="0" smtClean="0"/>
              <a:t>Hakenut kuvalla</a:t>
            </a:r>
          </a:p>
          <a:p>
            <a:pPr lvl="1"/>
            <a:r>
              <a:rPr lang="fi-FI" dirty="0" smtClean="0"/>
              <a:t>Käyttänyt Google Newsiä </a:t>
            </a:r>
          </a:p>
          <a:p>
            <a:pPr lvl="1"/>
            <a:r>
              <a:rPr lang="fi-FI" dirty="0" smtClean="0"/>
              <a:t>Käyttänyt Google Financea</a:t>
            </a:r>
          </a:p>
          <a:p>
            <a:pPr lvl="1"/>
            <a:r>
              <a:rPr lang="fi-FI" dirty="0" smtClean="0"/>
              <a:t>Käyttänyt Google </a:t>
            </a:r>
            <a:r>
              <a:rPr lang="fi-FI" dirty="0" err="1" smtClean="0"/>
              <a:t>Scholaria</a:t>
            </a:r>
            <a:r>
              <a:rPr lang="fi-FI" dirty="0"/>
              <a:t>?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3322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Mihin </a:t>
            </a:r>
            <a:r>
              <a:rPr lang="fi-FI" dirty="0" err="1" smtClean="0"/>
              <a:t>wikipediaa</a:t>
            </a:r>
            <a:r>
              <a:rPr lang="fi-FI" dirty="0" smtClean="0"/>
              <a:t> voi käyttää?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Muodostaakseen yleiskuvan jostakin uudesta aiheesta</a:t>
            </a:r>
          </a:p>
          <a:p>
            <a:pPr lvl="1"/>
            <a:r>
              <a:rPr lang="fi-FI" dirty="0" smtClean="0"/>
              <a:t>Mikä on polynomi?</a:t>
            </a:r>
          </a:p>
          <a:p>
            <a:r>
              <a:rPr lang="fi-FI" dirty="0" smtClean="0"/>
              <a:t>Muistuttaakseen mieleensä tietoa, jonka jo tietää</a:t>
            </a:r>
          </a:p>
          <a:p>
            <a:pPr lvl="1"/>
            <a:r>
              <a:rPr lang="fi-FI" dirty="0" smtClean="0"/>
              <a:t>Kuka olikaan Suomen kolmas presidentti?</a:t>
            </a:r>
          </a:p>
          <a:p>
            <a:pPr lvl="1"/>
            <a:r>
              <a:rPr lang="fi-FI" dirty="0" smtClean="0"/>
              <a:t>Mitkä olivat Kalevalan päähenkilöt?</a:t>
            </a:r>
            <a:endParaRPr lang="fi-FI" dirty="0"/>
          </a:p>
          <a:p>
            <a:r>
              <a:rPr lang="fi-FI" dirty="0" smtClean="0"/>
              <a:t>Tarkistaakseen kulttuuriin liittyvää tietoa, jota on vaikea löytää muualta</a:t>
            </a:r>
          </a:p>
          <a:p>
            <a:pPr lvl="1"/>
            <a:r>
              <a:rPr lang="fi-FI" dirty="0" smtClean="0"/>
              <a:t>Mistä kappaleista Robin tunnetaan?</a:t>
            </a:r>
          </a:p>
          <a:p>
            <a:r>
              <a:rPr lang="fi-FI" dirty="0" smtClean="0"/>
              <a:t>Kääntääkseen termejä toiselle kielelle</a:t>
            </a:r>
          </a:p>
          <a:p>
            <a:pPr lvl="1"/>
            <a:r>
              <a:rPr lang="fi-FI" dirty="0" smtClean="0"/>
              <a:t>Miten tuulivoimaa kutsutaan englanniksi, ruotsiksi tai saksaksi?</a:t>
            </a:r>
          </a:p>
          <a:p>
            <a:endParaRPr lang="fi-FI" dirty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43047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10/10? Niin minäkin…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7" y="2220686"/>
            <a:ext cx="9720073" cy="4023360"/>
          </a:xfrm>
        </p:spPr>
        <p:txBody>
          <a:bodyPr/>
          <a:lstStyle/>
          <a:p>
            <a:r>
              <a:rPr lang="fi-FI" dirty="0" smtClean="0"/>
              <a:t>7/10 olisi tavoitetaso tämän päivän jälkeen, eli ensimmäiset seitsemän: </a:t>
            </a:r>
          </a:p>
          <a:p>
            <a:pPr lvl="1"/>
            <a:r>
              <a:rPr lang="fi-FI" dirty="0" smtClean="0"/>
              <a:t>Perushaku</a:t>
            </a:r>
          </a:p>
          <a:p>
            <a:pPr lvl="1"/>
            <a:r>
              <a:rPr lang="fi-FI" dirty="0" smtClean="0"/>
              <a:t>Haun tarkentaminen</a:t>
            </a:r>
          </a:p>
          <a:p>
            <a:pPr lvl="1"/>
            <a:r>
              <a:rPr lang="fi-FI" dirty="0" smtClean="0"/>
              <a:t>Tarkennettu haku</a:t>
            </a:r>
          </a:p>
          <a:p>
            <a:pPr lvl="1"/>
            <a:r>
              <a:rPr lang="fi-FI" dirty="0" smtClean="0"/>
              <a:t>Kokeilen onneani</a:t>
            </a:r>
          </a:p>
          <a:p>
            <a:pPr lvl="1"/>
            <a:r>
              <a:rPr lang="fi-FI" dirty="0" smtClean="0"/>
              <a:t>Kuvien hakeminen</a:t>
            </a:r>
          </a:p>
          <a:p>
            <a:pPr lvl="1"/>
            <a:r>
              <a:rPr lang="fi-FI" dirty="0" smtClean="0"/>
              <a:t>Kuvalla hakeminen</a:t>
            </a:r>
          </a:p>
          <a:p>
            <a:pPr lvl="1"/>
            <a:r>
              <a:rPr lang="fi-FI" dirty="0" smtClean="0"/>
              <a:t>Google </a:t>
            </a:r>
            <a:r>
              <a:rPr lang="fi-FI" dirty="0" err="1" smtClean="0"/>
              <a:t>Maps</a:t>
            </a:r>
            <a:endParaRPr lang="fi-FI" dirty="0" smtClean="0"/>
          </a:p>
          <a:p>
            <a:pPr lvl="1"/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589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Tiedonhaku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87652"/>
            <a:ext cx="5678488" cy="2654120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Tämän taitavat tietää kaikki: kirjoita haluamasi hakusanat laatikkoon</a:t>
            </a:r>
          </a:p>
          <a:p>
            <a:r>
              <a:rPr lang="fi-FI" dirty="0" smtClean="0"/>
              <a:t>Tiesitkö, että voit myös: 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tehdä laskutoimituksia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hakea sään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hakea satunnaisnumeron (</a:t>
            </a:r>
            <a:r>
              <a:rPr lang="fi-FI" dirty="0" err="1" smtClean="0"/>
              <a:t>random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 </a:t>
            </a:r>
            <a:r>
              <a:rPr lang="fi-FI" dirty="0" err="1" smtClean="0"/>
              <a:t>generator</a:t>
            </a:r>
            <a:r>
              <a:rPr lang="fi-FI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hengittää minuutin (</a:t>
            </a:r>
            <a:r>
              <a:rPr lang="fi-FI" dirty="0" err="1" smtClean="0"/>
              <a:t>breathing</a:t>
            </a:r>
            <a:r>
              <a:rPr lang="fi-FI" dirty="0" smtClean="0"/>
              <a:t> </a:t>
            </a:r>
            <a:r>
              <a:rPr lang="fi-FI" dirty="0" err="1" smtClean="0"/>
              <a:t>exercise</a:t>
            </a:r>
            <a:r>
              <a:rPr lang="fi-FI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hakea satunnaisen faktan (</a:t>
            </a:r>
            <a:r>
              <a:rPr lang="fi-FI" dirty="0" err="1" smtClean="0"/>
              <a:t>fun</a:t>
            </a:r>
            <a:r>
              <a:rPr lang="fi-FI" dirty="0" smtClean="0"/>
              <a:t> </a:t>
            </a:r>
            <a:r>
              <a:rPr lang="fi-FI" dirty="0" err="1" smtClean="0"/>
              <a:t>facts</a:t>
            </a:r>
            <a:r>
              <a:rPr lang="fi-FI" dirty="0" smtClean="0"/>
              <a:t>)</a:t>
            </a:r>
          </a:p>
          <a:p>
            <a:r>
              <a:rPr lang="fi-FI" dirty="0" smtClean="0"/>
              <a:t>Kokeile huvin vuoksi myös: </a:t>
            </a:r>
          </a:p>
          <a:p>
            <a:pPr marL="285750" indent="-285750">
              <a:buFontTx/>
              <a:buChar char="-"/>
            </a:pPr>
            <a:r>
              <a:rPr lang="fi-FI" dirty="0" err="1" smtClean="0"/>
              <a:t>blink</a:t>
            </a:r>
            <a:r>
              <a:rPr lang="fi-FI" dirty="0" smtClean="0"/>
              <a:t> html</a:t>
            </a:r>
          </a:p>
          <a:p>
            <a:pPr marL="285750" indent="-285750">
              <a:buFontTx/>
              <a:buChar char="-"/>
            </a:pPr>
            <a:r>
              <a:rPr lang="fi-FI" dirty="0" err="1" smtClean="0"/>
              <a:t>askew</a:t>
            </a: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 err="1" smtClean="0"/>
              <a:t>do</a:t>
            </a:r>
            <a:r>
              <a:rPr lang="fi-FI" dirty="0" smtClean="0"/>
              <a:t> a </a:t>
            </a:r>
            <a:r>
              <a:rPr lang="fi-FI" dirty="0" err="1" smtClean="0"/>
              <a:t>barrel</a:t>
            </a:r>
            <a:r>
              <a:rPr lang="fi-FI" dirty="0" smtClean="0"/>
              <a:t> roll</a:t>
            </a:r>
            <a:r>
              <a:rPr lang="fi-FI" dirty="0"/>
              <a:t>	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6363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google järjestää hakutulokset?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Tarkka algoritmi on salaisuus, mutta… </a:t>
            </a:r>
          </a:p>
          <a:p>
            <a:pPr lvl="1"/>
            <a:r>
              <a:rPr lang="fi-FI" dirty="0" smtClean="0"/>
              <a:t>Google arvottaa verkkosivut sen mukaan kuinka monelta muulta verkkosivulta on linkki kullekin verkkosivulle</a:t>
            </a:r>
          </a:p>
          <a:p>
            <a:pPr lvl="1"/>
            <a:r>
              <a:rPr lang="fi-FI" dirty="0" smtClean="0"/>
              <a:t>Eli todennäköisesti kyyti.fi –sivustolle on enemmän linkkejä kuin kotka.fi –sivustolle, jolloin sitä tarjotaan ensimmäisenä, kun hakee Kotkan kirjastoa</a:t>
            </a:r>
          </a:p>
          <a:p>
            <a:pPr lvl="1"/>
            <a:endParaRPr lang="fi-FI" dirty="0" smtClean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3184065"/>
            <a:ext cx="4754562" cy="2226595"/>
          </a:xfrm>
        </p:spPr>
      </p:pic>
    </p:spTree>
    <p:extLst>
      <p:ext uri="{BB962C8B-B14F-4D97-AF65-F5344CB8AC3E}">
        <p14:creationId xmlns:p14="http://schemas.microsoft.com/office/powerpoint/2010/main" val="20958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Ole tarkkana!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20" y="2286000"/>
            <a:ext cx="3042997" cy="4022725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Kaikki tieto, jonka Google antaa yrityksestä hakutulosten yhteydessä, ei välttämättä pidä paikkaansa!</a:t>
            </a:r>
          </a:p>
          <a:p>
            <a:r>
              <a:rPr lang="fi-FI" dirty="0" smtClean="0"/>
              <a:t>Esimerkiksi poikkeukselliset aukioloajat eivät automaattisesti päivity Googleen, vaan ne täytyy yrityksen itse käydä päivittämässä.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39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Rajaa hakutuloksia!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765283"/>
            <a:ext cx="4754562" cy="3064159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Kun olet tehnyt haun, voit rajata tuloksia esimerkiksi maan, kielen tai julkaisuajankohdan perusteella.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Voit esimerkiksi etsiä suomeksi julkaistuja juttuja </a:t>
            </a:r>
            <a:r>
              <a:rPr lang="fi-FI" dirty="0" err="1" smtClean="0"/>
              <a:t>Minecraftista</a:t>
            </a:r>
            <a:r>
              <a:rPr lang="fi-FI" dirty="0" smtClean="0"/>
              <a:t> viimeisen kuukauden ajalta.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Joskus on kuitenkin tarvetta ottaa käyttöön järeämmät aseet.</a:t>
            </a:r>
            <a:endParaRPr lang="fi-FI" dirty="0"/>
          </a:p>
        </p:txBody>
      </p:sp>
      <p:sp>
        <p:nvSpPr>
          <p:cNvPr id="6" name="Nuoli oikealle 5"/>
          <p:cNvSpPr/>
          <p:nvPr/>
        </p:nvSpPr>
        <p:spPr>
          <a:xfrm rot="8583616">
            <a:off x="4754881" y="2471369"/>
            <a:ext cx="1306286" cy="587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1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Haun tarkentaminen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pingviini</a:t>
            </a:r>
            <a:endParaRPr lang="fi-FI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3519993"/>
            <a:ext cx="4754562" cy="2235776"/>
          </a:xfrm>
        </p:spPr>
      </p:pic>
      <p:sp>
        <p:nvSpPr>
          <p:cNvPr id="7" name="Tekstin paikkamerkki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pingviini -jäätelö</a:t>
            </a:r>
            <a:endParaRPr lang="fi-FI" dirty="0"/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3518850"/>
            <a:ext cx="4754563" cy="2238063"/>
          </a:xfrm>
        </p:spPr>
      </p:pic>
    </p:spTree>
    <p:extLst>
      <p:ext uri="{BB962C8B-B14F-4D97-AF65-F5344CB8AC3E}">
        <p14:creationId xmlns:p14="http://schemas.microsoft.com/office/powerpoint/2010/main" val="217903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kaikki toimii?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-jäätelö jättää tuloksista pois ne sivut, joilla on sana jäätelö</a:t>
            </a:r>
          </a:p>
          <a:p>
            <a:r>
              <a:rPr lang="fi-FI" dirty="0" smtClean="0"/>
              <a:t>”…” hakee tasan sillä ilmauksella, joka lainausmerkkien välissä on (fraasihaku)</a:t>
            </a:r>
          </a:p>
          <a:p>
            <a:r>
              <a:rPr lang="fi-FI" dirty="0" err="1" smtClean="0"/>
              <a:t>site:yle.fi</a:t>
            </a:r>
            <a:r>
              <a:rPr lang="fi-FI" dirty="0" smtClean="0"/>
              <a:t> hakee tuloksia vain yle.fi-sivustolta</a:t>
            </a:r>
          </a:p>
          <a:p>
            <a:endParaRPr lang="fi-FI" dirty="0" smtClean="0"/>
          </a:p>
          <a:p>
            <a:r>
              <a:rPr lang="fi-FI" dirty="0" smtClean="0"/>
              <a:t>lisää löytyy Googlen </a:t>
            </a:r>
            <a:r>
              <a:rPr lang="fi-FI" dirty="0"/>
              <a:t>omista ohjeista: </a:t>
            </a: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support.google.com/websearch/answer/2466433?hl=fi&amp;ref_topic=3081620</a:t>
            </a:r>
            <a:r>
              <a:rPr lang="fi-FI" dirty="0" smtClean="0"/>
              <a:t> </a:t>
            </a:r>
          </a:p>
          <a:p>
            <a:endParaRPr lang="fi-FI" dirty="0" smtClean="0"/>
          </a:p>
          <a:p>
            <a:r>
              <a:rPr lang="fi-FI" dirty="0" smtClean="0"/>
              <a:t>seuraava askel onkin ottaa käyttöön tarkennettu haku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4818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692</TotalTime>
  <Words>821</Words>
  <Application>Microsoft Office PowerPoint</Application>
  <PresentationFormat>Laajakuva</PresentationFormat>
  <Paragraphs>109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Tw Cen MT</vt:lpstr>
      <vt:lpstr>Tw Cen MT Condensed</vt:lpstr>
      <vt:lpstr>Wingdings 3</vt:lpstr>
      <vt:lpstr>Integraali</vt:lpstr>
      <vt:lpstr>googlauksen perusteet</vt:lpstr>
      <vt:lpstr>Kaikkihan osaa googlata – vai osaako?</vt:lpstr>
      <vt:lpstr>10/10? Niin minäkin…</vt:lpstr>
      <vt:lpstr>Tiedonhaku</vt:lpstr>
      <vt:lpstr>Miten google järjestää hakutulokset?</vt:lpstr>
      <vt:lpstr>Ole tarkkana!</vt:lpstr>
      <vt:lpstr>Rajaa hakutuloksia!</vt:lpstr>
      <vt:lpstr>Haun tarkentaminen</vt:lpstr>
      <vt:lpstr>Mikä kaikki toimii?</vt:lpstr>
      <vt:lpstr>Tarkennettu haku</vt:lpstr>
      <vt:lpstr>Tarkennettu haku</vt:lpstr>
      <vt:lpstr>Kokeilen onneani</vt:lpstr>
      <vt:lpstr>Kuvahaku</vt:lpstr>
      <vt:lpstr>Google maps</vt:lpstr>
      <vt:lpstr>Street View</vt:lpstr>
      <vt:lpstr>Google News, Finance, scholar?</vt:lpstr>
      <vt:lpstr>Wanha kunnon wikipedia</vt:lpstr>
      <vt:lpstr>Mikä wikipediassa muka on vikana?</vt:lpstr>
      <vt:lpstr>Mistä wikipedian tiedot voisi tarkistaa?</vt:lpstr>
      <vt:lpstr>Mihin wikipediaa voi käyttää?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googlauksen perusteet</dc:title>
  <dc:creator>Hahkala Rosa</dc:creator>
  <cp:lastModifiedBy>Hahkala Rosa</cp:lastModifiedBy>
  <cp:revision>34</cp:revision>
  <dcterms:created xsi:type="dcterms:W3CDTF">2018-04-04T10:02:14Z</dcterms:created>
  <dcterms:modified xsi:type="dcterms:W3CDTF">2018-04-18T08:43:16Z</dcterms:modified>
</cp:coreProperties>
</file>