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sldIdLst>
    <p:sldId id="256" r:id="rId5"/>
    <p:sldId id="258" r:id="rId6"/>
    <p:sldId id="268" r:id="rId7"/>
    <p:sldId id="269" r:id="rId8"/>
    <p:sldId id="271" r:id="rId9"/>
    <p:sldId id="274" r:id="rId10"/>
    <p:sldId id="282" r:id="rId11"/>
    <p:sldId id="284" r:id="rId12"/>
    <p:sldId id="283" r:id="rId13"/>
    <p:sldId id="299" r:id="rId14"/>
    <p:sldId id="286" r:id="rId15"/>
    <p:sldId id="291" r:id="rId16"/>
    <p:sldId id="287" r:id="rId17"/>
    <p:sldId id="288" r:id="rId18"/>
    <p:sldId id="289" r:id="rId19"/>
    <p:sldId id="290" r:id="rId20"/>
    <p:sldId id="292" r:id="rId21"/>
    <p:sldId id="293" r:id="rId22"/>
    <p:sldId id="300" r:id="rId23"/>
    <p:sldId id="297" r:id="rId24"/>
    <p:sldId id="298" r:id="rId25"/>
    <p:sldId id="294" r:id="rId26"/>
    <p:sldId id="295" r:id="rId2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1738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F0FC2E-03AE-4F61-A360-16EC43ACD9FD}" type="doc">
      <dgm:prSet loTypeId="urn:microsoft.com/office/officeart/2005/8/layout/pyramid3" loCatId="pyramid" qsTypeId="urn:microsoft.com/office/officeart/2005/8/quickstyle/3d3" qsCatId="3D" csTypeId="urn:microsoft.com/office/officeart/2005/8/colors/accent3_4" csCatId="accent3" phldr="1"/>
      <dgm:spPr/>
    </dgm:pt>
    <dgm:pt modelId="{A1AABD8D-F1C6-4943-B063-779B62E7FCCC}">
      <dgm:prSet phldrT="[Teksti]" custT="1"/>
      <dgm:spPr/>
      <dgm:t>
        <a:bodyPr/>
        <a:lstStyle/>
        <a:p>
          <a:r>
            <a:rPr lang="fi-FI" sz="2800" b="1" dirty="0">
              <a:latin typeface="+mj-lt"/>
            </a:rPr>
            <a:t>9 Historia</a:t>
          </a:r>
        </a:p>
      </dgm:t>
    </dgm:pt>
    <dgm:pt modelId="{663F1B6B-3294-47DF-8050-309DAE859556}" type="parTrans" cxnId="{9365A3E2-C7FF-463B-8E09-5677F3A3AEEE}">
      <dgm:prSet/>
      <dgm:spPr/>
      <dgm:t>
        <a:bodyPr/>
        <a:lstStyle/>
        <a:p>
          <a:endParaRPr lang="fi-FI"/>
        </a:p>
      </dgm:t>
    </dgm:pt>
    <dgm:pt modelId="{65CEDE20-719E-4FB6-B5CD-F95F8CE294E2}" type="sibTrans" cxnId="{9365A3E2-C7FF-463B-8E09-5677F3A3AEEE}">
      <dgm:prSet/>
      <dgm:spPr/>
      <dgm:t>
        <a:bodyPr/>
        <a:lstStyle/>
        <a:p>
          <a:endParaRPr lang="fi-FI"/>
        </a:p>
      </dgm:t>
    </dgm:pt>
    <dgm:pt modelId="{4B12A751-1E0A-424B-A166-AB29C2A6A7C5}">
      <dgm:prSet phldrT="[Teksti]" custT="1"/>
      <dgm:spPr/>
      <dgm:t>
        <a:bodyPr/>
        <a:lstStyle/>
        <a:p>
          <a:r>
            <a:rPr lang="fi-FI" sz="2800" b="1" dirty="0">
              <a:latin typeface="+mj-lt"/>
            </a:rPr>
            <a:t>91.1 Vanha aika</a:t>
          </a:r>
        </a:p>
      </dgm:t>
    </dgm:pt>
    <dgm:pt modelId="{8CE913DD-0356-4292-9328-60C41B461D39}" type="parTrans" cxnId="{E4BBC958-F050-48C7-996A-CA75AB729D57}">
      <dgm:prSet/>
      <dgm:spPr/>
      <dgm:t>
        <a:bodyPr/>
        <a:lstStyle/>
        <a:p>
          <a:endParaRPr lang="fi-FI"/>
        </a:p>
      </dgm:t>
    </dgm:pt>
    <dgm:pt modelId="{98366718-D951-4D5E-91BA-BE82D6066242}" type="sibTrans" cxnId="{E4BBC958-F050-48C7-996A-CA75AB729D57}">
      <dgm:prSet/>
      <dgm:spPr/>
      <dgm:t>
        <a:bodyPr/>
        <a:lstStyle/>
        <a:p>
          <a:endParaRPr lang="fi-FI"/>
        </a:p>
      </dgm:t>
    </dgm:pt>
    <dgm:pt modelId="{D9577D3D-5246-4F2C-9571-90A535191ABB}">
      <dgm:prSet phldrT="[Teksti]" custT="1"/>
      <dgm:spPr/>
      <dgm:t>
        <a:bodyPr/>
        <a:lstStyle/>
        <a:p>
          <a:r>
            <a:rPr lang="fi-FI" sz="2400" b="1" dirty="0">
              <a:latin typeface="+mj-lt"/>
            </a:rPr>
            <a:t>91.11</a:t>
          </a:r>
          <a:r>
            <a:rPr lang="fi-FI" sz="2000" dirty="0">
              <a:latin typeface="+mj-lt"/>
            </a:rPr>
            <a:t> </a:t>
          </a:r>
        </a:p>
        <a:p>
          <a:r>
            <a:rPr lang="fi-FI" sz="1800" b="1" dirty="0">
              <a:latin typeface="+mj-lt"/>
            </a:rPr>
            <a:t>Egypti, historia vuoteen 639 </a:t>
          </a:r>
          <a:r>
            <a:rPr lang="fi-FI" sz="1800" b="1" dirty="0" err="1">
              <a:latin typeface="+mj-lt"/>
            </a:rPr>
            <a:t>j.Kr</a:t>
          </a:r>
          <a:r>
            <a:rPr lang="fi-FI" sz="1800" b="1" dirty="0">
              <a:latin typeface="+mj-lt"/>
            </a:rPr>
            <a:t>.</a:t>
          </a:r>
        </a:p>
      </dgm:t>
    </dgm:pt>
    <dgm:pt modelId="{8B4BB08E-6B6B-47FD-BEB0-E1B9D4ED2093}" type="parTrans" cxnId="{19125894-DE26-408F-B857-A60767B9E053}">
      <dgm:prSet/>
      <dgm:spPr/>
      <dgm:t>
        <a:bodyPr/>
        <a:lstStyle/>
        <a:p>
          <a:endParaRPr lang="fi-FI"/>
        </a:p>
      </dgm:t>
    </dgm:pt>
    <dgm:pt modelId="{4A73C41D-3627-4DC6-94D0-FD2A5D07FC1D}" type="sibTrans" cxnId="{19125894-DE26-408F-B857-A60767B9E053}">
      <dgm:prSet/>
      <dgm:spPr/>
      <dgm:t>
        <a:bodyPr/>
        <a:lstStyle/>
        <a:p>
          <a:endParaRPr lang="fi-FI"/>
        </a:p>
      </dgm:t>
    </dgm:pt>
    <dgm:pt modelId="{2F6C7BE6-D990-4F20-A183-6BB95DA0295F}">
      <dgm:prSet custT="1"/>
      <dgm:spPr/>
      <dgm:t>
        <a:bodyPr/>
        <a:lstStyle/>
        <a:p>
          <a:r>
            <a:rPr lang="fi-FI" sz="2800" b="1" dirty="0">
              <a:latin typeface="+mj-lt"/>
            </a:rPr>
            <a:t>91 Maailman historia. Euroopan historia</a:t>
          </a:r>
        </a:p>
      </dgm:t>
    </dgm:pt>
    <dgm:pt modelId="{AD0B1590-F47C-4DFB-817C-C15F89A38C74}" type="parTrans" cxnId="{ADE20655-237E-4B8C-B2A7-6D83FF56E917}">
      <dgm:prSet/>
      <dgm:spPr/>
      <dgm:t>
        <a:bodyPr/>
        <a:lstStyle/>
        <a:p>
          <a:endParaRPr lang="fi-FI"/>
        </a:p>
      </dgm:t>
    </dgm:pt>
    <dgm:pt modelId="{7AFF18FB-326B-40AC-98E2-354B50EFADF1}" type="sibTrans" cxnId="{ADE20655-237E-4B8C-B2A7-6D83FF56E917}">
      <dgm:prSet/>
      <dgm:spPr/>
      <dgm:t>
        <a:bodyPr/>
        <a:lstStyle/>
        <a:p>
          <a:endParaRPr lang="fi-FI"/>
        </a:p>
      </dgm:t>
    </dgm:pt>
    <dgm:pt modelId="{681CA195-F8CB-4D28-B18D-18A8E42B54E9}" type="pres">
      <dgm:prSet presAssocID="{22F0FC2E-03AE-4F61-A360-16EC43ACD9FD}" presName="Name0" presStyleCnt="0">
        <dgm:presLayoutVars>
          <dgm:dir/>
          <dgm:animLvl val="lvl"/>
          <dgm:resizeHandles val="exact"/>
        </dgm:presLayoutVars>
      </dgm:prSet>
      <dgm:spPr/>
    </dgm:pt>
    <dgm:pt modelId="{5B2A0628-ECDD-4794-A792-4288B93889CD}" type="pres">
      <dgm:prSet presAssocID="{A1AABD8D-F1C6-4943-B063-779B62E7FCCC}" presName="Name8" presStyleCnt="0"/>
      <dgm:spPr/>
    </dgm:pt>
    <dgm:pt modelId="{B1DDE5D2-965E-4646-A6DE-F574639A7957}" type="pres">
      <dgm:prSet presAssocID="{A1AABD8D-F1C6-4943-B063-779B62E7FCCC}" presName="level" presStyleLbl="node1" presStyleIdx="0" presStyleCnt="4" custLinFactNeighborX="-391" custLinFactNeighborY="-1161">
        <dgm:presLayoutVars>
          <dgm:chMax val="1"/>
          <dgm:bulletEnabled val="1"/>
        </dgm:presLayoutVars>
      </dgm:prSet>
      <dgm:spPr/>
    </dgm:pt>
    <dgm:pt modelId="{2A3425E4-0218-4BE8-B6BB-8F7DD3666FAE}" type="pres">
      <dgm:prSet presAssocID="{A1AABD8D-F1C6-4943-B063-779B62E7FCC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382EDA1-E8FF-408E-92BB-50C0B3A8CEB5}" type="pres">
      <dgm:prSet presAssocID="{2F6C7BE6-D990-4F20-A183-6BB95DA0295F}" presName="Name8" presStyleCnt="0"/>
      <dgm:spPr/>
    </dgm:pt>
    <dgm:pt modelId="{4282792C-A313-41EA-A7FF-290C11B1944A}" type="pres">
      <dgm:prSet presAssocID="{2F6C7BE6-D990-4F20-A183-6BB95DA0295F}" presName="level" presStyleLbl="node1" presStyleIdx="1" presStyleCnt="4">
        <dgm:presLayoutVars>
          <dgm:chMax val="1"/>
          <dgm:bulletEnabled val="1"/>
        </dgm:presLayoutVars>
      </dgm:prSet>
      <dgm:spPr/>
    </dgm:pt>
    <dgm:pt modelId="{239B53A7-290C-4EF0-8645-5A6FF3A85D4A}" type="pres">
      <dgm:prSet presAssocID="{2F6C7BE6-D990-4F20-A183-6BB95DA0295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E9DD3F7-FB18-42BD-968A-9B2505295B9B}" type="pres">
      <dgm:prSet presAssocID="{4B12A751-1E0A-424B-A166-AB29C2A6A7C5}" presName="Name8" presStyleCnt="0"/>
      <dgm:spPr/>
    </dgm:pt>
    <dgm:pt modelId="{9A640F02-F04D-45A5-B2E3-73A6CE100AC6}" type="pres">
      <dgm:prSet presAssocID="{4B12A751-1E0A-424B-A166-AB29C2A6A7C5}" presName="level" presStyleLbl="node1" presStyleIdx="2" presStyleCnt="4">
        <dgm:presLayoutVars>
          <dgm:chMax val="1"/>
          <dgm:bulletEnabled val="1"/>
        </dgm:presLayoutVars>
      </dgm:prSet>
      <dgm:spPr/>
    </dgm:pt>
    <dgm:pt modelId="{3F6C56BA-682B-46E5-8443-86A5CEADB2B1}" type="pres">
      <dgm:prSet presAssocID="{4B12A751-1E0A-424B-A166-AB29C2A6A7C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9795C52-AE88-4C85-945A-FE8AF24AFB35}" type="pres">
      <dgm:prSet presAssocID="{D9577D3D-5246-4F2C-9571-90A535191ABB}" presName="Name8" presStyleCnt="0"/>
      <dgm:spPr/>
    </dgm:pt>
    <dgm:pt modelId="{EF9858E1-9522-459D-8154-9B4D7BED1E6C}" type="pres">
      <dgm:prSet presAssocID="{D9577D3D-5246-4F2C-9571-90A535191ABB}" presName="level" presStyleLbl="node1" presStyleIdx="3" presStyleCnt="4">
        <dgm:presLayoutVars>
          <dgm:chMax val="1"/>
          <dgm:bulletEnabled val="1"/>
        </dgm:presLayoutVars>
      </dgm:prSet>
      <dgm:spPr/>
    </dgm:pt>
    <dgm:pt modelId="{18466417-0DBB-4520-AEE2-F95AA8CC9C33}" type="pres">
      <dgm:prSet presAssocID="{D9577D3D-5246-4F2C-9571-90A535191AB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C8E6B06-6B0D-4689-86FF-1143DE67F140}" type="presOf" srcId="{A1AABD8D-F1C6-4943-B063-779B62E7FCCC}" destId="{B1DDE5D2-965E-4646-A6DE-F574639A7957}" srcOrd="0" destOrd="0" presId="urn:microsoft.com/office/officeart/2005/8/layout/pyramid3"/>
    <dgm:cxn modelId="{AC898720-B412-4710-9699-8BAB9232EDC8}" type="presOf" srcId="{D9577D3D-5246-4F2C-9571-90A535191ABB}" destId="{EF9858E1-9522-459D-8154-9B4D7BED1E6C}" srcOrd="0" destOrd="0" presId="urn:microsoft.com/office/officeart/2005/8/layout/pyramid3"/>
    <dgm:cxn modelId="{811F5A68-258F-475B-8AEB-5B14208A29DE}" type="presOf" srcId="{4B12A751-1E0A-424B-A166-AB29C2A6A7C5}" destId="{3F6C56BA-682B-46E5-8443-86A5CEADB2B1}" srcOrd="1" destOrd="0" presId="urn:microsoft.com/office/officeart/2005/8/layout/pyramid3"/>
    <dgm:cxn modelId="{EC802752-7D50-4682-9CFD-B7CC94074992}" type="presOf" srcId="{2F6C7BE6-D990-4F20-A183-6BB95DA0295F}" destId="{239B53A7-290C-4EF0-8645-5A6FF3A85D4A}" srcOrd="1" destOrd="0" presId="urn:microsoft.com/office/officeart/2005/8/layout/pyramid3"/>
    <dgm:cxn modelId="{ADE20655-237E-4B8C-B2A7-6D83FF56E917}" srcId="{22F0FC2E-03AE-4F61-A360-16EC43ACD9FD}" destId="{2F6C7BE6-D990-4F20-A183-6BB95DA0295F}" srcOrd="1" destOrd="0" parTransId="{AD0B1590-F47C-4DFB-817C-C15F89A38C74}" sibTransId="{7AFF18FB-326B-40AC-98E2-354B50EFADF1}"/>
    <dgm:cxn modelId="{E4BBC958-F050-48C7-996A-CA75AB729D57}" srcId="{22F0FC2E-03AE-4F61-A360-16EC43ACD9FD}" destId="{4B12A751-1E0A-424B-A166-AB29C2A6A7C5}" srcOrd="2" destOrd="0" parTransId="{8CE913DD-0356-4292-9328-60C41B461D39}" sibTransId="{98366718-D951-4D5E-91BA-BE82D6066242}"/>
    <dgm:cxn modelId="{0E299C7B-13C1-4954-B59F-F3DCFE2F4D5E}" type="presOf" srcId="{A1AABD8D-F1C6-4943-B063-779B62E7FCCC}" destId="{2A3425E4-0218-4BE8-B6BB-8F7DD3666FAE}" srcOrd="1" destOrd="0" presId="urn:microsoft.com/office/officeart/2005/8/layout/pyramid3"/>
    <dgm:cxn modelId="{75C72C8C-4088-4272-91CB-0665B99D00A9}" type="presOf" srcId="{4B12A751-1E0A-424B-A166-AB29C2A6A7C5}" destId="{9A640F02-F04D-45A5-B2E3-73A6CE100AC6}" srcOrd="0" destOrd="0" presId="urn:microsoft.com/office/officeart/2005/8/layout/pyramid3"/>
    <dgm:cxn modelId="{19125894-DE26-408F-B857-A60767B9E053}" srcId="{22F0FC2E-03AE-4F61-A360-16EC43ACD9FD}" destId="{D9577D3D-5246-4F2C-9571-90A535191ABB}" srcOrd="3" destOrd="0" parTransId="{8B4BB08E-6B6B-47FD-BEB0-E1B9D4ED2093}" sibTransId="{4A73C41D-3627-4DC6-94D0-FD2A5D07FC1D}"/>
    <dgm:cxn modelId="{376E62A4-6F36-4CC6-AED4-C0136459F6D9}" type="presOf" srcId="{2F6C7BE6-D990-4F20-A183-6BB95DA0295F}" destId="{4282792C-A313-41EA-A7FF-290C11B1944A}" srcOrd="0" destOrd="0" presId="urn:microsoft.com/office/officeart/2005/8/layout/pyramid3"/>
    <dgm:cxn modelId="{3A33E6B4-56EB-4709-B23D-F2D48BCCE109}" type="presOf" srcId="{D9577D3D-5246-4F2C-9571-90A535191ABB}" destId="{18466417-0DBB-4520-AEE2-F95AA8CC9C33}" srcOrd="1" destOrd="0" presId="urn:microsoft.com/office/officeart/2005/8/layout/pyramid3"/>
    <dgm:cxn modelId="{9AFF72DA-EB78-41E2-BA5B-3CD364C71697}" type="presOf" srcId="{22F0FC2E-03AE-4F61-A360-16EC43ACD9FD}" destId="{681CA195-F8CB-4D28-B18D-18A8E42B54E9}" srcOrd="0" destOrd="0" presId="urn:microsoft.com/office/officeart/2005/8/layout/pyramid3"/>
    <dgm:cxn modelId="{9365A3E2-C7FF-463B-8E09-5677F3A3AEEE}" srcId="{22F0FC2E-03AE-4F61-A360-16EC43ACD9FD}" destId="{A1AABD8D-F1C6-4943-B063-779B62E7FCCC}" srcOrd="0" destOrd="0" parTransId="{663F1B6B-3294-47DF-8050-309DAE859556}" sibTransId="{65CEDE20-719E-4FB6-B5CD-F95F8CE294E2}"/>
    <dgm:cxn modelId="{A3E08842-B206-4B27-A869-B620046915BE}" type="presParOf" srcId="{681CA195-F8CB-4D28-B18D-18A8E42B54E9}" destId="{5B2A0628-ECDD-4794-A792-4288B93889CD}" srcOrd="0" destOrd="0" presId="urn:microsoft.com/office/officeart/2005/8/layout/pyramid3"/>
    <dgm:cxn modelId="{67D3635C-A423-4A9B-978C-3C82970831C9}" type="presParOf" srcId="{5B2A0628-ECDD-4794-A792-4288B93889CD}" destId="{B1DDE5D2-965E-4646-A6DE-F574639A7957}" srcOrd="0" destOrd="0" presId="urn:microsoft.com/office/officeart/2005/8/layout/pyramid3"/>
    <dgm:cxn modelId="{7B541DA1-8C61-4256-8B15-8DBE930B5BCB}" type="presParOf" srcId="{5B2A0628-ECDD-4794-A792-4288B93889CD}" destId="{2A3425E4-0218-4BE8-B6BB-8F7DD3666FAE}" srcOrd="1" destOrd="0" presId="urn:microsoft.com/office/officeart/2005/8/layout/pyramid3"/>
    <dgm:cxn modelId="{F215E639-ECE5-4850-B9F5-A300FB45ACBA}" type="presParOf" srcId="{681CA195-F8CB-4D28-B18D-18A8E42B54E9}" destId="{0382EDA1-E8FF-408E-92BB-50C0B3A8CEB5}" srcOrd="1" destOrd="0" presId="urn:microsoft.com/office/officeart/2005/8/layout/pyramid3"/>
    <dgm:cxn modelId="{683277E7-C460-4152-9A60-C1F0C3FC46A4}" type="presParOf" srcId="{0382EDA1-E8FF-408E-92BB-50C0B3A8CEB5}" destId="{4282792C-A313-41EA-A7FF-290C11B1944A}" srcOrd="0" destOrd="0" presId="urn:microsoft.com/office/officeart/2005/8/layout/pyramid3"/>
    <dgm:cxn modelId="{141CC9CA-5EBD-4497-A19A-853295125328}" type="presParOf" srcId="{0382EDA1-E8FF-408E-92BB-50C0B3A8CEB5}" destId="{239B53A7-290C-4EF0-8645-5A6FF3A85D4A}" srcOrd="1" destOrd="0" presId="urn:microsoft.com/office/officeart/2005/8/layout/pyramid3"/>
    <dgm:cxn modelId="{0F17A1A1-85E7-4D9F-986A-3820A9775C60}" type="presParOf" srcId="{681CA195-F8CB-4D28-B18D-18A8E42B54E9}" destId="{0E9DD3F7-FB18-42BD-968A-9B2505295B9B}" srcOrd="2" destOrd="0" presId="urn:microsoft.com/office/officeart/2005/8/layout/pyramid3"/>
    <dgm:cxn modelId="{FAE964D1-3ADA-41BD-8A86-0F91E630461B}" type="presParOf" srcId="{0E9DD3F7-FB18-42BD-968A-9B2505295B9B}" destId="{9A640F02-F04D-45A5-B2E3-73A6CE100AC6}" srcOrd="0" destOrd="0" presId="urn:microsoft.com/office/officeart/2005/8/layout/pyramid3"/>
    <dgm:cxn modelId="{DBCDFE0C-1577-47BF-9F9A-3E548E2388E3}" type="presParOf" srcId="{0E9DD3F7-FB18-42BD-968A-9B2505295B9B}" destId="{3F6C56BA-682B-46E5-8443-86A5CEADB2B1}" srcOrd="1" destOrd="0" presId="urn:microsoft.com/office/officeart/2005/8/layout/pyramid3"/>
    <dgm:cxn modelId="{FD6E66CF-6DFF-41A3-BC88-DBBCCB0397E7}" type="presParOf" srcId="{681CA195-F8CB-4D28-B18D-18A8E42B54E9}" destId="{89795C52-AE88-4C85-945A-FE8AF24AFB35}" srcOrd="3" destOrd="0" presId="urn:microsoft.com/office/officeart/2005/8/layout/pyramid3"/>
    <dgm:cxn modelId="{313A71AE-25EA-4554-B337-C1BAFA40E1E9}" type="presParOf" srcId="{89795C52-AE88-4C85-945A-FE8AF24AFB35}" destId="{EF9858E1-9522-459D-8154-9B4D7BED1E6C}" srcOrd="0" destOrd="0" presId="urn:microsoft.com/office/officeart/2005/8/layout/pyramid3"/>
    <dgm:cxn modelId="{F7C09E3C-A442-44A5-BA2A-D8A73DEF7DB2}" type="presParOf" srcId="{89795C52-AE88-4C85-945A-FE8AF24AFB35}" destId="{18466417-0DBB-4520-AEE2-F95AA8CC9C3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DE5D2-965E-4646-A6DE-F574639A7957}">
      <dsp:nvSpPr>
        <dsp:cNvPr id="0" name=""/>
        <dsp:cNvSpPr/>
      </dsp:nvSpPr>
      <dsp:spPr>
        <a:xfrm rot="10800000">
          <a:off x="0" y="0"/>
          <a:ext cx="8784976" cy="1278142"/>
        </a:xfrm>
        <a:prstGeom prst="trapezoid">
          <a:avLst>
            <a:gd name="adj" fmla="val 85915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shade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dirty="0">
              <a:latin typeface="+mj-lt"/>
            </a:rPr>
            <a:t>9 Historia</a:t>
          </a:r>
        </a:p>
      </dsp:txBody>
      <dsp:txXfrm rot="-10800000">
        <a:off x="1537370" y="0"/>
        <a:ext cx="5710234" cy="1278142"/>
      </dsp:txXfrm>
    </dsp:sp>
    <dsp:sp modelId="{4282792C-A313-41EA-A7FF-290C11B1944A}">
      <dsp:nvSpPr>
        <dsp:cNvPr id="0" name=""/>
        <dsp:cNvSpPr/>
      </dsp:nvSpPr>
      <dsp:spPr>
        <a:xfrm rot="10800000">
          <a:off x="1098121" y="1278142"/>
          <a:ext cx="6588732" cy="1278142"/>
        </a:xfrm>
        <a:prstGeom prst="trapezoid">
          <a:avLst>
            <a:gd name="adj" fmla="val 85915"/>
          </a:avLst>
        </a:prstGeom>
        <a:solidFill>
          <a:schemeClr val="accent3">
            <a:shade val="50000"/>
            <a:hueOff val="62151"/>
            <a:satOff val="-17442"/>
            <a:lumOff val="24485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shade val="50000"/>
              <a:hueOff val="62151"/>
              <a:satOff val="-17442"/>
              <a:lumOff val="24485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dirty="0">
              <a:latin typeface="+mj-lt"/>
            </a:rPr>
            <a:t>91 Maailman historia. Euroopan historia</a:t>
          </a:r>
        </a:p>
      </dsp:txBody>
      <dsp:txXfrm rot="-10800000">
        <a:off x="2251150" y="1278142"/>
        <a:ext cx="4282675" cy="1278142"/>
      </dsp:txXfrm>
    </dsp:sp>
    <dsp:sp modelId="{9A640F02-F04D-45A5-B2E3-73A6CE100AC6}">
      <dsp:nvSpPr>
        <dsp:cNvPr id="0" name=""/>
        <dsp:cNvSpPr/>
      </dsp:nvSpPr>
      <dsp:spPr>
        <a:xfrm rot="10800000">
          <a:off x="2196244" y="2556284"/>
          <a:ext cx="4392488" cy="1278142"/>
        </a:xfrm>
        <a:prstGeom prst="trapezoid">
          <a:avLst>
            <a:gd name="adj" fmla="val 85915"/>
          </a:avLst>
        </a:prstGeom>
        <a:solidFill>
          <a:schemeClr val="accent3">
            <a:shade val="50000"/>
            <a:hueOff val="124303"/>
            <a:satOff val="-34884"/>
            <a:lumOff val="4896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shade val="50000"/>
              <a:hueOff val="124303"/>
              <a:satOff val="-34884"/>
              <a:lumOff val="48969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dirty="0">
              <a:latin typeface="+mj-lt"/>
            </a:rPr>
            <a:t>91.1 Vanha aika</a:t>
          </a:r>
        </a:p>
      </dsp:txBody>
      <dsp:txXfrm rot="-10800000">
        <a:off x="2964929" y="2556284"/>
        <a:ext cx="2855117" cy="1278142"/>
      </dsp:txXfrm>
    </dsp:sp>
    <dsp:sp modelId="{EF9858E1-9522-459D-8154-9B4D7BED1E6C}">
      <dsp:nvSpPr>
        <dsp:cNvPr id="0" name=""/>
        <dsp:cNvSpPr/>
      </dsp:nvSpPr>
      <dsp:spPr>
        <a:xfrm rot="10800000">
          <a:off x="3294366" y="3834426"/>
          <a:ext cx="2196244" cy="1278142"/>
        </a:xfrm>
        <a:prstGeom prst="trapezoid">
          <a:avLst>
            <a:gd name="adj" fmla="val 85915"/>
          </a:avLst>
        </a:prstGeom>
        <a:solidFill>
          <a:schemeClr val="accent3">
            <a:shade val="50000"/>
            <a:hueOff val="62151"/>
            <a:satOff val="-17442"/>
            <a:lumOff val="24485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shade val="50000"/>
              <a:hueOff val="62151"/>
              <a:satOff val="-17442"/>
              <a:lumOff val="24485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>
              <a:latin typeface="+mj-lt"/>
            </a:rPr>
            <a:t>91.11</a:t>
          </a:r>
          <a:r>
            <a:rPr lang="fi-FI" sz="2000" kern="1200" dirty="0">
              <a:latin typeface="+mj-lt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latin typeface="+mj-lt"/>
            </a:rPr>
            <a:t>Egypti, historia vuoteen 639 </a:t>
          </a:r>
          <a:r>
            <a:rPr lang="fi-FI" sz="1800" b="1" kern="1200" dirty="0" err="1">
              <a:latin typeface="+mj-lt"/>
            </a:rPr>
            <a:t>j.Kr</a:t>
          </a:r>
          <a:r>
            <a:rPr lang="fi-FI" sz="1800" b="1" kern="1200" dirty="0">
              <a:latin typeface="+mj-lt"/>
            </a:rPr>
            <a:t>.</a:t>
          </a:r>
        </a:p>
      </dsp:txBody>
      <dsp:txXfrm rot="-10800000">
        <a:off x="3294366" y="3834426"/>
        <a:ext cx="2196244" cy="1278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51A43-9CE0-4B5F-BF10-920EF204AC4D}" type="datetimeFigureOut">
              <a:rPr lang="fi-FI" smtClean="0"/>
              <a:t>17.9.2024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8EFF7-E66E-4318-B8E9-137BF4650C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0183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Miten opiskelijalle voi havainnollistaa</a:t>
            </a:r>
            <a:r>
              <a:rPr lang="fi-FI" baseline="0" dirty="0"/>
              <a:t> luokitusta (diat 5-12).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E30C4-40EB-4CEE-966E-28AB845D5285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214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8EFF7-E66E-4318-B8E9-137BF4650CA5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7152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/>
              <a:t>Muokkaa alaotsikon perustyyliä napsautt.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79CF-D360-4676-91FA-66772B04D63B}" type="datetimeFigureOut">
              <a:rPr lang="fi-FI" smtClean="0"/>
              <a:t>17.9.2024</a:t>
            </a:fld>
            <a:endParaRPr lang="fi-F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B97-AD32-4F18-9E12-6B3366D7481B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79CF-D360-4676-91FA-66772B04D63B}" type="datetimeFigureOut">
              <a:rPr lang="fi-FI" smtClean="0"/>
              <a:t>17.9.2024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B97-AD32-4F18-9E12-6B3366D7481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79CF-D360-4676-91FA-66772B04D63B}" type="datetimeFigureOut">
              <a:rPr lang="fi-FI" smtClean="0"/>
              <a:t>17.9.2024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B97-AD32-4F18-9E12-6B3366D7481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79CF-D360-4676-91FA-66772B04D63B}" type="datetimeFigureOut">
              <a:rPr lang="fi-FI" smtClean="0"/>
              <a:t>17.9.2024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B97-AD32-4F18-9E12-6B3366D7481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79CF-D360-4676-91FA-66772B04D63B}" type="datetimeFigureOut">
              <a:rPr lang="fi-FI" smtClean="0"/>
              <a:t>17.9.2024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B97-AD32-4F18-9E12-6B3366D7481B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79CF-D360-4676-91FA-66772B04D63B}" type="datetimeFigureOut">
              <a:rPr lang="fi-FI" smtClean="0"/>
              <a:t>17.9.2024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B97-AD32-4F18-9E12-6B3366D7481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79CF-D360-4676-91FA-66772B04D63B}" type="datetimeFigureOut">
              <a:rPr lang="fi-FI" smtClean="0"/>
              <a:t>17.9.2024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B97-AD32-4F18-9E12-6B3366D7481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79CF-D360-4676-91FA-66772B04D63B}" type="datetimeFigureOut">
              <a:rPr lang="fi-FI" smtClean="0"/>
              <a:t>17.9.2024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B97-AD32-4F18-9E12-6B3366D7481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79CF-D360-4676-91FA-66772B04D63B}" type="datetimeFigureOut">
              <a:rPr lang="fi-FI" smtClean="0"/>
              <a:t>17.9.2024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B97-AD32-4F18-9E12-6B3366D7481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79CF-D360-4676-91FA-66772B04D63B}" type="datetimeFigureOut">
              <a:rPr lang="fi-FI" smtClean="0"/>
              <a:t>17.9.2024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B97-AD32-4F18-9E12-6B3366D7481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79CF-D360-4676-91FA-66772B04D63B}" type="datetimeFigureOut">
              <a:rPr lang="fi-FI" smtClean="0"/>
              <a:t>17.9.2024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D6CB97-AD32-4F18-9E12-6B3366D7481B}" type="slidenum">
              <a:rPr lang="fi-FI" smtClean="0"/>
              <a:t>‹#›</a:t>
            </a:fld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i-FI"/>
              <a:t>Lisää kuva napsauttamalla kuvaketta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/>
              <a:t>Muokkaa tekstin perustyylejä napsauttamalla</a:t>
            </a:r>
          </a:p>
          <a:p>
            <a:pPr lvl="1" eaLnBrk="1" latinLnBrk="0" hangingPunct="1"/>
            <a:r>
              <a:rPr kumimoji="0" lang="fi-FI"/>
              <a:t>toinen taso</a:t>
            </a:r>
          </a:p>
          <a:p>
            <a:pPr lvl="2" eaLnBrk="1" latinLnBrk="0" hangingPunct="1"/>
            <a:r>
              <a:rPr kumimoji="0" lang="fi-FI"/>
              <a:t>kolmas taso</a:t>
            </a:r>
          </a:p>
          <a:p>
            <a:pPr lvl="3" eaLnBrk="1" latinLnBrk="0" hangingPunct="1"/>
            <a:r>
              <a:rPr kumimoji="0" lang="fi-FI"/>
              <a:t>neljäs taso</a:t>
            </a:r>
          </a:p>
          <a:p>
            <a:pPr lvl="4" eaLnBrk="1" latinLnBrk="0" hangingPunct="1"/>
            <a:r>
              <a:rPr kumimoji="0" lang="fi-FI"/>
              <a:t>viides taso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7579CF-D360-4676-91FA-66772B04D63B}" type="datetimeFigureOut">
              <a:rPr lang="fi-FI" smtClean="0"/>
              <a:t>17.9.2024</a:t>
            </a:fld>
            <a:endParaRPr lang="fi-F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D6CB97-AD32-4F18-9E12-6B3366D7481B}" type="slidenum">
              <a:rPr lang="fi-FI" smtClean="0"/>
              <a:t>‹#›</a:t>
            </a:fld>
            <a:endParaRPr lang="fi-FI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kyyti.finna.fi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Nelosten tiedonhaun opetus	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33400" y="3861048"/>
            <a:ext cx="7854696" cy="1120088"/>
          </a:xfrm>
        </p:spPr>
        <p:txBody>
          <a:bodyPr/>
          <a:lstStyle/>
          <a:p>
            <a:r>
              <a:rPr lang="fi-FI" dirty="0"/>
              <a:t>Kuinka löydän kirjastosta etsimäni</a:t>
            </a:r>
          </a:p>
        </p:txBody>
      </p:sp>
    </p:spTree>
    <p:extLst>
      <p:ext uri="{BB962C8B-B14F-4D97-AF65-F5344CB8AC3E}">
        <p14:creationId xmlns:p14="http://schemas.microsoft.com/office/powerpoint/2010/main" val="662238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TäH</a:t>
            </a:r>
            <a:r>
              <a:rPr lang="fi-FI" dirty="0"/>
              <a:t>?</a:t>
            </a: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8600" y="3156605"/>
            <a:ext cx="2334970" cy="30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isällön paikkamerkki 9"/>
          <p:cNvSpPr>
            <a:spLocks noGrp="1"/>
          </p:cNvSpPr>
          <p:nvPr>
            <p:ph sz="half" idx="2"/>
          </p:nvPr>
        </p:nvSpPr>
        <p:spPr>
          <a:xfrm>
            <a:off x="467544" y="1920085"/>
            <a:ext cx="4464496" cy="4333995"/>
          </a:xfrm>
        </p:spPr>
        <p:txBody>
          <a:bodyPr/>
          <a:lstStyle/>
          <a:p>
            <a:r>
              <a:rPr lang="fi-FI" dirty="0"/>
              <a:t>Aakkostus etenee luokka kerrallaan A:sta Ö:hön. </a:t>
            </a:r>
          </a:p>
          <a:p>
            <a:r>
              <a:rPr lang="fi-FI" dirty="0"/>
              <a:t>Eli ensin ovat luokan 0 teokset aakkosissa. Seuraavaksi luokan 1 teokset jne.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330" y="0"/>
            <a:ext cx="3784670" cy="692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uoli oikealle 3"/>
          <p:cNvSpPr/>
          <p:nvPr/>
        </p:nvSpPr>
        <p:spPr>
          <a:xfrm>
            <a:off x="5724128" y="752172"/>
            <a:ext cx="2304256" cy="24231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Ylös kääntyvä nuoli 8"/>
          <p:cNvSpPr/>
          <p:nvPr/>
        </p:nvSpPr>
        <p:spPr>
          <a:xfrm rot="10800000">
            <a:off x="5724128" y="1268760"/>
            <a:ext cx="2304256" cy="432048"/>
          </a:xfrm>
          <a:prstGeom prst="ben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035" y="2021276"/>
            <a:ext cx="2335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830" y="4500736"/>
            <a:ext cx="2335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949280"/>
            <a:ext cx="2335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44740"/>
            <a:ext cx="23479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130" y="3789040"/>
            <a:ext cx="23479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129" y="5110134"/>
            <a:ext cx="23479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830" y="3307633"/>
            <a:ext cx="2335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6291589" y="3066846"/>
            <a:ext cx="5704822" cy="36484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108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769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66" y="2100690"/>
            <a:ext cx="4593468" cy="3445102"/>
          </a:xfr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1067261"/>
          </a:xfrm>
        </p:spPr>
        <p:txBody>
          <a:bodyPr>
            <a:normAutofit/>
          </a:bodyPr>
          <a:lstStyle/>
          <a:p>
            <a:r>
              <a:rPr lang="fi-FI" dirty="0"/>
              <a:t>Tiedonhaku Kyyti-</a:t>
            </a:r>
            <a:r>
              <a:rPr lang="fi-FI" dirty="0" err="1"/>
              <a:t>Finna</a:t>
            </a:r>
            <a:r>
              <a:rPr lang="fi-FI" dirty="0"/>
              <a:t> -sivuilta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2848323" y="5805264"/>
            <a:ext cx="3447354" cy="936104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fi-FI" sz="2800" dirty="0">
                <a:hlinkClick r:id="rId3"/>
              </a:rPr>
              <a:t>http://kyyti.finna.fi/</a:t>
            </a:r>
            <a:endParaRPr lang="fi-FI" sz="2800" dirty="0"/>
          </a:p>
        </p:txBody>
      </p:sp>
      <p:sp>
        <p:nvSpPr>
          <p:cNvPr id="4" name="Nuoli oikealle 3"/>
          <p:cNvSpPr/>
          <p:nvPr/>
        </p:nvSpPr>
        <p:spPr>
          <a:xfrm rot="6759918">
            <a:off x="3270776" y="279538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14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2607137" cy="1514432"/>
          </a:xfrm>
        </p:spPr>
        <p:txBody>
          <a:bodyPr>
            <a:normAutofit fontScale="90000"/>
          </a:bodyPr>
          <a:lstStyle/>
          <a:p>
            <a:r>
              <a:rPr lang="fi-FI" dirty="0"/>
              <a:t>Millä voi hakea?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88839"/>
            <a:ext cx="3121537" cy="4366085"/>
          </a:xfrm>
        </p:spPr>
        <p:txBody>
          <a:bodyPr/>
          <a:lstStyle/>
          <a:p>
            <a:r>
              <a:rPr lang="fi-FI" dirty="0"/>
              <a:t>Kaikilla näillä nyt ainakin.</a:t>
            </a:r>
          </a:p>
          <a:p>
            <a:r>
              <a:rPr lang="fi-FI" dirty="0"/>
              <a:t>Tärkeitä ovat:</a:t>
            </a:r>
          </a:p>
          <a:p>
            <a:pPr lvl="1"/>
            <a:r>
              <a:rPr lang="fi-FI" dirty="0"/>
              <a:t>tekijän nimi</a:t>
            </a:r>
          </a:p>
          <a:p>
            <a:pPr lvl="1"/>
            <a:r>
              <a:rPr lang="fi-FI" dirty="0"/>
              <a:t>teoksen nimi</a:t>
            </a:r>
          </a:p>
          <a:p>
            <a:pPr lvl="1"/>
            <a:r>
              <a:rPr lang="fi-FI" dirty="0"/>
              <a:t>aihehaku</a:t>
            </a:r>
          </a:p>
          <a:p>
            <a:pPr lvl="1"/>
            <a:r>
              <a:rPr lang="fi-FI" dirty="0"/>
              <a:t>sarjahaku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8737" y="0"/>
            <a:ext cx="6145235" cy="68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705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03" y="2350084"/>
            <a:ext cx="6012540" cy="57197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31640" y="60339"/>
            <a:ext cx="6321397" cy="1224136"/>
          </a:xfrm>
        </p:spPr>
        <p:txBody>
          <a:bodyPr>
            <a:normAutofit/>
          </a:bodyPr>
          <a:lstStyle/>
          <a:p>
            <a:r>
              <a:rPr lang="fi-FI" dirty="0"/>
              <a:t>Tekijähaku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18611" y="206584"/>
            <a:ext cx="9011977" cy="6573168"/>
          </a:xfrm>
        </p:spPr>
        <p:txBody>
          <a:bodyPr>
            <a:normAutofit/>
          </a:bodyPr>
          <a:lstStyle/>
          <a:p>
            <a:pPr marL="0" lvl="8" indent="2959100" defTabSz="969963">
              <a:buNone/>
            </a:pPr>
            <a:r>
              <a:rPr lang="fi-FI" sz="2800" dirty="0"/>
              <a:t>		Valitse Tekijä, jos 							kyseessä on kirjailijan 						nimi, säveltäjä tms.</a:t>
            </a:r>
          </a:p>
          <a:p>
            <a:pPr marL="0" lvl="8" indent="2959100">
              <a:buNone/>
            </a:pPr>
            <a:r>
              <a:rPr lang="fi-FI" sz="2800" dirty="0"/>
              <a:t>						</a:t>
            </a:r>
          </a:p>
          <a:p>
            <a:pPr marL="0" lvl="8" indent="2959100">
              <a:buNone/>
            </a:pPr>
            <a:endParaRPr lang="fi-FI" sz="2800" dirty="0"/>
          </a:p>
          <a:p>
            <a:pPr marL="0" lvl="8" indent="0">
              <a:buNone/>
            </a:pPr>
            <a:endParaRPr lang="fi-FI" sz="2800" dirty="0"/>
          </a:p>
          <a:p>
            <a:pPr marL="0" lvl="8" indent="0">
              <a:buNone/>
            </a:pPr>
            <a:endParaRPr lang="fi-FI" sz="2800" dirty="0"/>
          </a:p>
          <a:p>
            <a:pPr marL="0" lvl="8" indent="0">
              <a:buNone/>
            </a:pPr>
            <a:endParaRPr lang="fi-FI" sz="2800" dirty="0"/>
          </a:p>
          <a:p>
            <a:pPr marL="0" lvl="8" indent="0">
              <a:buNone/>
            </a:pPr>
            <a:r>
              <a:rPr lang="fi-FI" sz="2800" dirty="0" err="1"/>
              <a:t>Huom</a:t>
            </a:r>
            <a:r>
              <a:rPr lang="fi-FI" sz="2800" dirty="0"/>
              <a:t>! Tekijähaku löytää myös</a:t>
            </a:r>
          </a:p>
          <a:p>
            <a:pPr marL="0" lvl="8" indent="0">
              <a:buNone/>
            </a:pPr>
            <a:r>
              <a:rPr lang="fi-FI" sz="2800" dirty="0"/>
              <a:t>ne kirjat, joissa Merja Jalo on ollut </a:t>
            </a:r>
          </a:p>
          <a:p>
            <a:pPr marL="0" lvl="8" indent="0">
              <a:buNone/>
            </a:pPr>
            <a:r>
              <a:rPr lang="fi-FI" sz="2800" dirty="0"/>
              <a:t>toisena kirjoittajana tai kääntäjänä</a:t>
            </a:r>
          </a:p>
          <a:p>
            <a:pPr marL="0" lvl="8" indent="0">
              <a:buNone/>
            </a:pPr>
            <a:r>
              <a:rPr lang="fi-FI" sz="2800" dirty="0"/>
              <a:t>jne. </a:t>
            </a:r>
          </a:p>
          <a:p>
            <a:pPr marL="0" lvl="8" indent="0">
              <a:buNone/>
            </a:pPr>
            <a:r>
              <a:rPr lang="fi-FI" sz="2800" dirty="0">
                <a:sym typeface="Wingdings" panose="05000000000000000000" pitchFamily="2" charset="2"/>
              </a:rPr>
              <a:t> </a:t>
            </a:r>
            <a:r>
              <a:rPr lang="fi-FI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USEIN LIIKAA TULOKSIA!</a:t>
            </a:r>
            <a:endParaRPr lang="fi-FI" sz="2800" b="1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427" y="1472043"/>
            <a:ext cx="664522" cy="98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uva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08"/>
          <a:stretch/>
        </p:blipFill>
        <p:spPr>
          <a:xfrm>
            <a:off x="5705933" y="3218686"/>
            <a:ext cx="3402571" cy="2833191"/>
          </a:xfrm>
          <a:prstGeom prst="rect">
            <a:avLst/>
          </a:prstGeom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3066">
            <a:off x="5347624" y="4145924"/>
            <a:ext cx="66516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1248" y="2997699"/>
            <a:ext cx="1648939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72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7" y="3757113"/>
            <a:ext cx="7854005" cy="16823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4402832" cy="1143000"/>
          </a:xfrm>
        </p:spPr>
        <p:txBody>
          <a:bodyPr>
            <a:normAutofit/>
          </a:bodyPr>
          <a:lstStyle/>
          <a:p>
            <a:r>
              <a:rPr lang="fi-FI" dirty="0"/>
              <a:t>Tekijähaku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76529" y="1916832"/>
            <a:ext cx="4038600" cy="4434840"/>
          </a:xfrm>
        </p:spPr>
        <p:txBody>
          <a:bodyPr/>
          <a:lstStyle/>
          <a:p>
            <a:r>
              <a:rPr lang="fi-FI" dirty="0"/>
              <a:t>Tekijähaku on usein hyvä apu, mutta haulla Rowling käy näin…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04048" y="5661248"/>
            <a:ext cx="3816424" cy="693677"/>
          </a:xfrm>
        </p:spPr>
        <p:txBody>
          <a:bodyPr/>
          <a:lstStyle/>
          <a:p>
            <a:r>
              <a:rPr lang="fi-FI" dirty="0"/>
              <a:t>Mitä sitten?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07534"/>
            <a:ext cx="1000125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421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Myös kirjan nimellä voi hakea!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26549" y="3225760"/>
            <a:ext cx="8490901" cy="22139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Mutta! Nimihaun ongelmana on, että jos kirjoittaa nimen väärin, ei löydy mitään. </a:t>
            </a:r>
          </a:p>
          <a:p>
            <a:pPr marL="0" indent="0">
              <a:buNone/>
            </a:pPr>
            <a:r>
              <a:rPr lang="fi-FI" dirty="0"/>
              <a:t>	RATKAISU!: </a:t>
            </a:r>
          </a:p>
          <a:p>
            <a:pPr marL="0" indent="0">
              <a:buNone/>
            </a:pPr>
            <a:r>
              <a:rPr lang="fi-FI" dirty="0"/>
              <a:t>Kirjoita hakusanaa vain sen verran kuin tiedät varmasti oikeaksi</a:t>
            </a:r>
          </a:p>
          <a:p>
            <a:endParaRPr lang="fi-FI" dirty="0"/>
          </a:p>
          <a:p>
            <a:pPr lvl="8"/>
            <a:endParaRPr lang="fi-FI" dirty="0"/>
          </a:p>
          <a:p>
            <a:pPr marL="3141663" indent="-3059113"/>
            <a:endParaRPr lang="fi-FI" dirty="0"/>
          </a:p>
          <a:p>
            <a:pPr marL="3141663" indent="-3059113"/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549" y="2130163"/>
            <a:ext cx="5179137" cy="1054160"/>
          </a:xfrm>
          <a:prstGeom prst="rect">
            <a:avLst/>
          </a:prstGeom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206" y="2598940"/>
            <a:ext cx="1925397" cy="64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68" y="5194881"/>
            <a:ext cx="6210330" cy="1597491"/>
          </a:xfrm>
          <a:prstGeom prst="rect">
            <a:avLst/>
          </a:prstGeom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8967">
            <a:off x="310003" y="5164903"/>
            <a:ext cx="1042987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740" y="5101334"/>
            <a:ext cx="1834611" cy="676715"/>
          </a:xfrm>
          <a:prstGeom prst="rect">
            <a:avLst/>
          </a:prstGeom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538" y="5762361"/>
            <a:ext cx="1285057" cy="67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0799">
            <a:off x="440567" y="2156769"/>
            <a:ext cx="1042987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991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332" y="2291758"/>
            <a:ext cx="4739597" cy="435283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79712" y="704088"/>
            <a:ext cx="6707088" cy="486036"/>
          </a:xfrm>
        </p:spPr>
        <p:txBody>
          <a:bodyPr>
            <a:normAutofit fontScale="90000"/>
          </a:bodyPr>
          <a:lstStyle/>
          <a:p>
            <a:r>
              <a:rPr lang="fi-FI" dirty="0"/>
              <a:t>Aihehaku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0124"/>
            <a:ext cx="2820959" cy="5164801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Kirjastoista voi etsiä kaikkea myös aiheen mukaan.</a:t>
            </a:r>
          </a:p>
          <a:p>
            <a:r>
              <a:rPr lang="fi-FI" dirty="0"/>
              <a:t>Esimerkiksi Harry Potter kirjoissa aiheita ovat mm. </a:t>
            </a:r>
          </a:p>
          <a:p>
            <a:r>
              <a:rPr lang="fi-FI" dirty="0"/>
              <a:t>Hakua voi jatkaa valitsemalla tulosten joukosta yhden aiheen ja hakemalla uudelleen sillä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11" y="1190124"/>
            <a:ext cx="3713241" cy="1872310"/>
          </a:xfr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12927">
            <a:off x="6123028" y="4302151"/>
            <a:ext cx="1042987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05806">
            <a:off x="6935723" y="2370530"/>
            <a:ext cx="1042987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21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fi-FI" dirty="0"/>
              <a:t>Sarjan nimelläkin voi hakea!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Harry Potter oli siis myös aihe HP –kirjoissa ja –elokuvissa. </a:t>
            </a:r>
          </a:p>
          <a:p>
            <a:r>
              <a:rPr lang="fi-FI" dirty="0"/>
              <a:t>Koska Harry Potter on myös sarja, niin se löytyy myös sarjahaulla.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Löytää myös vieraskieliset!</a:t>
            </a:r>
          </a:p>
          <a:p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44" y="2038752"/>
            <a:ext cx="3617456" cy="436684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6" y="4222173"/>
            <a:ext cx="3212900" cy="1227313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91" y="4780928"/>
            <a:ext cx="1594520" cy="719390"/>
          </a:xfrm>
          <a:prstGeom prst="rect">
            <a:avLst/>
          </a:prstGeom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42232">
            <a:off x="3609181" y="4168153"/>
            <a:ext cx="10239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3284984"/>
            <a:ext cx="1378496" cy="57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66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Muista, että hakukone on tyhmä!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841748" y="1920085"/>
            <a:ext cx="3845052" cy="4434840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Jos et muista miten sarjan nimi kirjoitetaan, niin ei se mitään.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Käytä *-merkkiä katkaisemaan sana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err="1"/>
              <a:t>Goose</a:t>
            </a:r>
            <a:r>
              <a:rPr lang="fi-FI" dirty="0"/>
              <a:t>* –haku löytää muun muassa Goosebumps-kirjat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0"/>
          <a:stretch/>
        </p:blipFill>
        <p:spPr>
          <a:xfrm>
            <a:off x="251519" y="2060848"/>
            <a:ext cx="4392489" cy="4130626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" y="2060848"/>
            <a:ext cx="1252087" cy="71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53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Haun tarkentaminen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21"/>
          <a:stretch/>
        </p:blipFill>
        <p:spPr>
          <a:xfrm>
            <a:off x="6654870" y="0"/>
            <a:ext cx="2397330" cy="6813376"/>
          </a:xfrm>
          <a:prstGeom prst="rect">
            <a:avLst/>
          </a:prstGeo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059832" y="2220139"/>
            <a:ext cx="3024336" cy="4248472"/>
          </a:xfrm>
        </p:spPr>
        <p:txBody>
          <a:bodyPr/>
          <a:lstStyle/>
          <a:p>
            <a:r>
              <a:rPr lang="fi-FI" dirty="0"/>
              <a:t>Hakutuloksen vasemmassa laidassa on mahdollisuuksia tarkentaa hakua. 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13839"/>
            <a:ext cx="2237232" cy="4089409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51" y="2535048"/>
            <a:ext cx="2170364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62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	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fi-FI" dirty="0"/>
          </a:p>
          <a:p>
            <a:pPr marL="514350" indent="-514350">
              <a:buFont typeface="+mj-lt"/>
              <a:buAutoNum type="arabicPeriod"/>
            </a:pPr>
            <a:endParaRPr lang="fi-FI" dirty="0"/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Kirjastoluokan mukaan</a:t>
            </a:r>
          </a:p>
          <a:p>
            <a:pPr marL="514350" indent="-514350">
              <a:buFont typeface="+mj-lt"/>
              <a:buAutoNum type="arabicPeriod"/>
            </a:pPr>
            <a:endParaRPr lang="fi-FI" dirty="0"/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Kirjoittajan sukunimien mukaisessa aakkosjärjestyksessä</a:t>
            </a:r>
          </a:p>
        </p:txBody>
      </p:sp>
      <p:sp>
        <p:nvSpPr>
          <p:cNvPr id="4" name="Suorakulmio 3"/>
          <p:cNvSpPr/>
          <p:nvPr/>
        </p:nvSpPr>
        <p:spPr>
          <a:xfrm>
            <a:off x="457200" y="1124744"/>
            <a:ext cx="8363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  <a:ea typeface="+mj-ea"/>
                <a:cs typeface="+mj-cs"/>
              </a:rPr>
              <a:t>Missä järjestyksessä kirjat tulevat hyllyille?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8878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71600" y="704088"/>
            <a:ext cx="7715200" cy="1155834"/>
          </a:xfrm>
        </p:spPr>
        <p:txBody>
          <a:bodyPr/>
          <a:lstStyle/>
          <a:p>
            <a:r>
              <a:rPr lang="fi-FI" dirty="0"/>
              <a:t>Vihje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3697173"/>
            <a:ext cx="4038600" cy="2657752"/>
          </a:xfrm>
        </p:spPr>
        <p:txBody>
          <a:bodyPr/>
          <a:lstStyle/>
          <a:p>
            <a:r>
              <a:rPr lang="fi-FI" dirty="0"/>
              <a:t>Relevanssi on koneen ajatus siitä, mikä tuloksista vastaa parhaiten hakuasi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114" y="1991545"/>
            <a:ext cx="2946822" cy="459440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"/>
          <a:stretch/>
        </p:blipFill>
        <p:spPr>
          <a:xfrm>
            <a:off x="35496" y="1859922"/>
            <a:ext cx="5969322" cy="1672433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501" y="2782792"/>
            <a:ext cx="2059775" cy="57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98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Helmenkalastelu – TÄH?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906888" cy="4294077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fi-FI" sz="2800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Jos olet löytänyt yhden sinua kiinnostavan jutun, voit jatkaa hakuja klikkaamalla hakutuloksessa sinisenä näkyviä sanoja. Ne tekevät uuden haun.</a:t>
            </a:r>
          </a:p>
          <a:p>
            <a:pPr>
              <a:spcAft>
                <a:spcPts val="0"/>
              </a:spcAft>
            </a:pPr>
            <a:r>
              <a:rPr lang="fi-FI" sz="2800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Esimerkiksi velhot-sanaa klikkaamalla saat lisää teoksia, jotka ovat käsittelevät juuri velhoja. </a:t>
            </a:r>
          </a:p>
          <a:p>
            <a:pPr>
              <a:spcAft>
                <a:spcPts val="0"/>
              </a:spcAft>
            </a:pPr>
            <a:endParaRPr lang="fi-FI" sz="2800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030396"/>
            <a:ext cx="3653316" cy="158929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2492896"/>
            <a:ext cx="259228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35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Muista!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fi-FI" dirty="0"/>
              <a:t>Esimerkit ovat kirjoista, mutta voit hakea samoin myös: </a:t>
            </a:r>
          </a:p>
          <a:p>
            <a:pPr lvl="1"/>
            <a:r>
              <a:rPr lang="fi-FI" dirty="0"/>
              <a:t>bändin nimellä (One </a:t>
            </a:r>
            <a:r>
              <a:rPr lang="fi-FI" dirty="0" err="1"/>
              <a:t>Direction</a:t>
            </a:r>
            <a:r>
              <a:rPr lang="fi-FI" dirty="0"/>
              <a:t>), </a:t>
            </a:r>
          </a:p>
          <a:p>
            <a:pPr lvl="1"/>
            <a:r>
              <a:rPr lang="fi-FI" dirty="0"/>
              <a:t>laulajan nimellä (Robin), </a:t>
            </a:r>
          </a:p>
          <a:p>
            <a:pPr lvl="1"/>
            <a:r>
              <a:rPr lang="fi-FI" dirty="0"/>
              <a:t>kappaleen nimellä (</a:t>
            </a:r>
            <a:r>
              <a:rPr lang="fi-FI" dirty="0" err="1"/>
              <a:t>Umbrella</a:t>
            </a:r>
            <a:r>
              <a:rPr lang="fi-FI" dirty="0"/>
              <a:t>), </a:t>
            </a:r>
          </a:p>
          <a:p>
            <a:pPr lvl="1"/>
            <a:r>
              <a:rPr lang="fi-FI" dirty="0"/>
              <a:t>elokuvan nimellä (</a:t>
            </a:r>
            <a:r>
              <a:rPr lang="fi-FI" dirty="0" err="1"/>
              <a:t>Madagascarin</a:t>
            </a:r>
            <a:r>
              <a:rPr lang="fi-FI" dirty="0"/>
              <a:t> pingviinit), </a:t>
            </a:r>
          </a:p>
          <a:p>
            <a:pPr lvl="1"/>
            <a:r>
              <a:rPr lang="fi-FI" dirty="0"/>
              <a:t>elokuvan ohjaajan nimellä (Steven Spielberg), </a:t>
            </a:r>
          </a:p>
          <a:p>
            <a:pPr lvl="1"/>
            <a:r>
              <a:rPr lang="fi-FI" dirty="0"/>
              <a:t>säveltäjän nimellä (Beethoven), </a:t>
            </a:r>
          </a:p>
          <a:p>
            <a:pPr lvl="1"/>
            <a:r>
              <a:rPr lang="fi-FI" dirty="0"/>
              <a:t>näyttelijän nimellä (Mike </a:t>
            </a:r>
            <a:r>
              <a:rPr lang="fi-FI" dirty="0" err="1"/>
              <a:t>Myers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Ja aika monella muullakin. </a:t>
            </a:r>
          </a:p>
        </p:txBody>
      </p:sp>
    </p:spTree>
    <p:extLst>
      <p:ext uri="{BB962C8B-B14F-4D97-AF65-F5344CB8AC3E}">
        <p14:creationId xmlns:p14="http://schemas.microsoft.com/office/powerpoint/2010/main" val="3368423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Ja aina voi kysyä kirjaston tiskiltä!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32" y="1935163"/>
            <a:ext cx="6592136" cy="4389437"/>
          </a:xfrm>
        </p:spPr>
      </p:pic>
    </p:spTree>
    <p:extLst>
      <p:ext uri="{BB962C8B-B14F-4D97-AF65-F5344CB8AC3E}">
        <p14:creationId xmlns:p14="http://schemas.microsoft.com/office/powerpoint/2010/main" val="162848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6856" y="4945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i-FI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Maailmassa on tietoa miljoonista eri aiheista</a:t>
            </a:r>
            <a:br>
              <a:rPr lang="fi-FI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fi-FI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ja me puhumme tiedosta niin monin eri sanoin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5918" y="4238629"/>
            <a:ext cx="1219200" cy="88582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2132" y="1977379"/>
            <a:ext cx="1219200" cy="97917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7554" y="2712145"/>
            <a:ext cx="1131750" cy="144000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480" y="1998551"/>
            <a:ext cx="1620000" cy="1194750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3570" y="4167003"/>
            <a:ext cx="1440000" cy="964125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1806" y="5214950"/>
            <a:ext cx="1285875" cy="1440000"/>
          </a:xfrm>
          <a:prstGeom prst="rect">
            <a:avLst/>
          </a:prstGeom>
          <a:noFill/>
        </p:spPr>
      </p:pic>
      <p:sp>
        <p:nvSpPr>
          <p:cNvPr id="12" name="Tekstikehys 11"/>
          <p:cNvSpPr txBox="1"/>
          <p:nvPr/>
        </p:nvSpPr>
        <p:spPr>
          <a:xfrm>
            <a:off x="7286644" y="4071942"/>
            <a:ext cx="153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00B0F0"/>
                </a:solidFill>
              </a:rPr>
              <a:t>Pelaaminen</a:t>
            </a:r>
          </a:p>
        </p:txBody>
      </p:sp>
      <p:sp>
        <p:nvSpPr>
          <p:cNvPr id="13" name="Tekstikehys 12"/>
          <p:cNvSpPr txBox="1"/>
          <p:nvPr/>
        </p:nvSpPr>
        <p:spPr>
          <a:xfrm>
            <a:off x="7286644" y="4500570"/>
            <a:ext cx="1533828" cy="36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00B0F0"/>
                </a:solidFill>
              </a:rPr>
              <a:t>Konsolipelit</a:t>
            </a:r>
          </a:p>
        </p:txBody>
      </p:sp>
      <p:sp>
        <p:nvSpPr>
          <p:cNvPr id="14" name="Tekstikehys 13"/>
          <p:cNvSpPr txBox="1"/>
          <p:nvPr/>
        </p:nvSpPr>
        <p:spPr>
          <a:xfrm>
            <a:off x="7596336" y="4941168"/>
            <a:ext cx="959474" cy="372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rgbClr val="00B0F0"/>
                </a:solidFill>
              </a:rPr>
              <a:t>Xbox</a:t>
            </a:r>
            <a:endParaRPr lang="fi-FI" b="1" dirty="0">
              <a:solidFill>
                <a:srgbClr val="00B0F0"/>
              </a:solidFill>
            </a:endParaRPr>
          </a:p>
        </p:txBody>
      </p:sp>
      <p:sp>
        <p:nvSpPr>
          <p:cNvPr id="15" name="Tekstikehys 14"/>
          <p:cNvSpPr txBox="1"/>
          <p:nvPr/>
        </p:nvSpPr>
        <p:spPr>
          <a:xfrm>
            <a:off x="7072330" y="2571744"/>
            <a:ext cx="1604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00B0F0"/>
                </a:solidFill>
              </a:rPr>
              <a:t>Täytekakku</a:t>
            </a:r>
          </a:p>
        </p:txBody>
      </p:sp>
      <p:sp>
        <p:nvSpPr>
          <p:cNvPr id="16" name="Tekstikehys 15"/>
          <p:cNvSpPr txBox="1"/>
          <p:nvPr/>
        </p:nvSpPr>
        <p:spPr>
          <a:xfrm>
            <a:off x="7000892" y="1857364"/>
            <a:ext cx="181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00B0F0"/>
                </a:solidFill>
              </a:rPr>
              <a:t>Leivonnainen</a:t>
            </a:r>
          </a:p>
        </p:txBody>
      </p:sp>
      <p:sp>
        <p:nvSpPr>
          <p:cNvPr id="17" name="Tekstikehys 16"/>
          <p:cNvSpPr txBox="1"/>
          <p:nvPr/>
        </p:nvSpPr>
        <p:spPr>
          <a:xfrm>
            <a:off x="7286644" y="221455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00B0F0"/>
                </a:solidFill>
              </a:rPr>
              <a:t>Kakku</a:t>
            </a:r>
          </a:p>
        </p:txBody>
      </p:sp>
      <p:sp>
        <p:nvSpPr>
          <p:cNvPr id="18" name="Tekstikehys 17"/>
          <p:cNvSpPr txBox="1"/>
          <p:nvPr/>
        </p:nvSpPr>
        <p:spPr>
          <a:xfrm>
            <a:off x="571472" y="228599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00B0F0"/>
                </a:solidFill>
              </a:rPr>
              <a:t>Trukki</a:t>
            </a:r>
          </a:p>
        </p:txBody>
      </p:sp>
      <p:sp>
        <p:nvSpPr>
          <p:cNvPr id="20" name="Tekstikehys 19"/>
          <p:cNvSpPr txBox="1"/>
          <p:nvPr/>
        </p:nvSpPr>
        <p:spPr>
          <a:xfrm>
            <a:off x="285720" y="1857364"/>
            <a:ext cx="176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00B0F0"/>
                </a:solidFill>
              </a:rPr>
              <a:t>Kuljetusväline</a:t>
            </a:r>
          </a:p>
        </p:txBody>
      </p:sp>
      <p:sp>
        <p:nvSpPr>
          <p:cNvPr id="21" name="Tekstikehys 20"/>
          <p:cNvSpPr txBox="1"/>
          <p:nvPr/>
        </p:nvSpPr>
        <p:spPr>
          <a:xfrm>
            <a:off x="714348" y="478632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00B0F0"/>
                </a:solidFill>
              </a:rPr>
              <a:t>Tee</a:t>
            </a:r>
          </a:p>
        </p:txBody>
      </p:sp>
      <p:sp>
        <p:nvSpPr>
          <p:cNvPr id="22" name="Tekstikehys 21"/>
          <p:cNvSpPr txBox="1"/>
          <p:nvPr/>
        </p:nvSpPr>
        <p:spPr>
          <a:xfrm>
            <a:off x="571472" y="407194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00B0F0"/>
                </a:solidFill>
              </a:rPr>
              <a:t>Juoma</a:t>
            </a:r>
          </a:p>
        </p:txBody>
      </p:sp>
      <p:sp>
        <p:nvSpPr>
          <p:cNvPr id="23" name="Tekstikehys 22"/>
          <p:cNvSpPr txBox="1"/>
          <p:nvPr/>
        </p:nvSpPr>
        <p:spPr>
          <a:xfrm>
            <a:off x="4143830" y="240767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rgbClr val="00B0F0"/>
                </a:solidFill>
              </a:rPr>
              <a:t>Bonsai</a:t>
            </a:r>
            <a:endParaRPr lang="fi-FI" b="1" dirty="0">
              <a:solidFill>
                <a:srgbClr val="00B0F0"/>
              </a:solidFill>
            </a:endParaRPr>
          </a:p>
        </p:txBody>
      </p:sp>
      <p:sp>
        <p:nvSpPr>
          <p:cNvPr id="24" name="Tekstikehys 23"/>
          <p:cNvSpPr txBox="1"/>
          <p:nvPr/>
        </p:nvSpPr>
        <p:spPr>
          <a:xfrm>
            <a:off x="107504" y="4437112"/>
            <a:ext cx="1693992" cy="368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00B0F0"/>
                </a:solidFill>
              </a:rPr>
              <a:t>Nautintoaine</a:t>
            </a:r>
          </a:p>
        </p:txBody>
      </p:sp>
      <p:sp>
        <p:nvSpPr>
          <p:cNvPr id="25" name="Tekstikehys 24"/>
          <p:cNvSpPr txBox="1"/>
          <p:nvPr/>
        </p:nvSpPr>
        <p:spPr>
          <a:xfrm>
            <a:off x="3734634" y="2065482"/>
            <a:ext cx="164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00B0F0"/>
                </a:solidFill>
              </a:rPr>
              <a:t>Ruukkukasvi</a:t>
            </a:r>
          </a:p>
        </p:txBody>
      </p:sp>
      <p:sp>
        <p:nvSpPr>
          <p:cNvPr id="26" name="Tekstikehys 25"/>
          <p:cNvSpPr txBox="1"/>
          <p:nvPr/>
        </p:nvSpPr>
        <p:spPr>
          <a:xfrm>
            <a:off x="4090872" y="1742112"/>
            <a:ext cx="93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00B0F0"/>
                </a:solidFill>
              </a:rPr>
              <a:t>Puu</a:t>
            </a:r>
          </a:p>
        </p:txBody>
      </p:sp>
      <p:sp>
        <p:nvSpPr>
          <p:cNvPr id="27" name="Tekstikehys 26"/>
          <p:cNvSpPr txBox="1"/>
          <p:nvPr/>
        </p:nvSpPr>
        <p:spPr>
          <a:xfrm>
            <a:off x="3929058" y="4357694"/>
            <a:ext cx="1363022" cy="367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00B0F0"/>
                </a:solidFill>
              </a:rPr>
              <a:t>Maantiede</a:t>
            </a:r>
          </a:p>
        </p:txBody>
      </p:sp>
      <p:sp>
        <p:nvSpPr>
          <p:cNvPr id="28" name="Tekstikehys 27"/>
          <p:cNvSpPr txBox="1"/>
          <p:nvPr/>
        </p:nvSpPr>
        <p:spPr>
          <a:xfrm>
            <a:off x="4071934" y="471488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00B0F0"/>
                </a:solidFill>
              </a:rPr>
              <a:t>Valtiot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07504" y="6416352"/>
            <a:ext cx="856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Kuvat: pixabay.com, CC0-lisenssi</a:t>
            </a:r>
          </a:p>
        </p:txBody>
      </p:sp>
    </p:spTree>
    <p:extLst>
      <p:ext uri="{BB962C8B-B14F-4D97-AF65-F5344CB8AC3E}">
        <p14:creationId xmlns:p14="http://schemas.microsoft.com/office/powerpoint/2010/main" val="386489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535892" cy="1143000"/>
          </a:xfrm>
        </p:spPr>
        <p:txBody>
          <a:bodyPr>
            <a:noAutofit/>
          </a:bodyPr>
          <a:lstStyle/>
          <a:p>
            <a:pPr algn="ctr"/>
            <a:r>
              <a:rPr lang="fi-FI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Tarvitsemaasi tietoa </a:t>
            </a:r>
            <a:r>
              <a:rPr lang="fi-FI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on joskus </a:t>
            </a:r>
            <a:r>
              <a:rPr lang="fi-FI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vaikea löytää, </a:t>
            </a:r>
            <a:br>
              <a:rPr lang="fi-FI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fi-FI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koska tietoa on niin paljon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7689" y="4867098"/>
            <a:ext cx="1219200" cy="885825"/>
          </a:xfrm>
          <a:prstGeom prst="rect">
            <a:avLst/>
          </a:prstGeo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8864" y="4929198"/>
            <a:ext cx="1285875" cy="1440000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9124" y="5310011"/>
            <a:ext cx="1440000" cy="964125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3117" y="3786190"/>
            <a:ext cx="1131750" cy="1440000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6627" y="4752142"/>
            <a:ext cx="1219200" cy="979170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7554" y="3826163"/>
            <a:ext cx="1620000" cy="119475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0562" y="3746564"/>
            <a:ext cx="1285884" cy="793631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8585" y="3344160"/>
            <a:ext cx="1331977" cy="887984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5826" y="5574517"/>
            <a:ext cx="1285884" cy="642942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797554" y="4252731"/>
            <a:ext cx="1768273" cy="1057279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0496" y="2817643"/>
            <a:ext cx="1280290" cy="1074243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3636" y="5480380"/>
            <a:ext cx="1219200" cy="831215"/>
          </a:xfrm>
          <a:prstGeom prst="rect">
            <a:avLst/>
          </a:prstGeom>
          <a:noFill/>
        </p:spPr>
      </p:pic>
      <p:sp>
        <p:nvSpPr>
          <p:cNvPr id="3" name="Suorakulmio 2"/>
          <p:cNvSpPr/>
          <p:nvPr/>
        </p:nvSpPr>
        <p:spPr>
          <a:xfrm>
            <a:off x="140059" y="6431298"/>
            <a:ext cx="28403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Kuvat: pixabay.com, CC0-lisenssi</a:t>
            </a:r>
          </a:p>
        </p:txBody>
      </p:sp>
    </p:spTree>
    <p:extLst>
      <p:ext uri="{BB962C8B-B14F-4D97-AF65-F5344CB8AC3E}">
        <p14:creationId xmlns:p14="http://schemas.microsoft.com/office/powerpoint/2010/main" val="419330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420000">
            <a:off x="2363245" y="2070540"/>
            <a:ext cx="1817091" cy="1211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7692" y="3506407"/>
            <a:ext cx="1882779" cy="12551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Kirjastoluokitus jakaa kaiken tiedon kymmeneen pääluokkaan (0-9)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775" y="2047097"/>
            <a:ext cx="1977906" cy="1382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00000">
            <a:off x="893639" y="3451429"/>
            <a:ext cx="2371838" cy="1388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3626" y="4663056"/>
            <a:ext cx="2150400" cy="1423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60000">
            <a:off x="3970113" y="4987994"/>
            <a:ext cx="2156790" cy="1434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260000">
            <a:off x="7040786" y="2367710"/>
            <a:ext cx="1440000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60000">
            <a:off x="4681326" y="2056528"/>
            <a:ext cx="16800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0000">
            <a:off x="5367677" y="3394768"/>
            <a:ext cx="2298801" cy="1532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260000">
            <a:off x="7140131" y="4157766"/>
            <a:ext cx="1241311" cy="2206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Suorakulmio 12"/>
          <p:cNvSpPr/>
          <p:nvPr/>
        </p:nvSpPr>
        <p:spPr>
          <a:xfrm>
            <a:off x="140059" y="6431298"/>
            <a:ext cx="28403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Kuvat: pixabay.com, CC0-lisenssi</a:t>
            </a:r>
          </a:p>
        </p:txBody>
      </p:sp>
    </p:spTree>
    <p:extLst>
      <p:ext uri="{BB962C8B-B14F-4D97-AF65-F5344CB8AC3E}">
        <p14:creationId xmlns:p14="http://schemas.microsoft.com/office/powerpoint/2010/main" val="3082120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kuva 3"/>
          <p:cNvGraphicFramePr/>
          <p:nvPr>
            <p:extLst>
              <p:ext uri="{D42A27DB-BD31-4B8C-83A1-F6EECF244321}">
                <p14:modId xmlns:p14="http://schemas.microsoft.com/office/powerpoint/2010/main" val="3020487742"/>
              </p:ext>
            </p:extLst>
          </p:nvPr>
        </p:nvGraphicFramePr>
        <p:xfrm>
          <a:off x="179512" y="1484784"/>
          <a:ext cx="87849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260000">
            <a:off x="2376804" y="441025"/>
            <a:ext cx="10125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067944" y="548680"/>
            <a:ext cx="4896544" cy="936104"/>
          </a:xfrm>
        </p:spPr>
        <p:txBody>
          <a:bodyPr>
            <a:normAutofit fontScale="90000"/>
          </a:bodyPr>
          <a:lstStyle/>
          <a:p>
            <a:r>
              <a:rPr lang="fi-FI" sz="40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Kuinka kirjastoluokitus järjestää tiedon</a:t>
            </a:r>
            <a:r>
              <a:rPr lang="fi-FI" sz="45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?</a:t>
            </a:r>
            <a:endParaRPr lang="fi-FI" dirty="0"/>
          </a:p>
        </p:txBody>
      </p:sp>
      <p:sp>
        <p:nvSpPr>
          <p:cNvPr id="6" name="Suorakulmio 5"/>
          <p:cNvSpPr/>
          <p:nvPr/>
        </p:nvSpPr>
        <p:spPr>
          <a:xfrm>
            <a:off x="140059" y="6431298"/>
            <a:ext cx="28403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Kuva: pixabay.com, CC0-lisenssi</a:t>
            </a:r>
          </a:p>
        </p:txBody>
      </p:sp>
    </p:spTree>
    <p:extLst>
      <p:ext uri="{BB962C8B-B14F-4D97-AF65-F5344CB8AC3E}">
        <p14:creationId xmlns:p14="http://schemas.microsoft.com/office/powerpoint/2010/main" val="3700764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/>
          <p:cNvSpPr/>
          <p:nvPr/>
        </p:nvSpPr>
        <p:spPr>
          <a:xfrm>
            <a:off x="2071670" y="1844824"/>
            <a:ext cx="1000132" cy="351300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" name="Ryhmä 33"/>
          <p:cNvGrpSpPr/>
          <p:nvPr/>
        </p:nvGrpSpPr>
        <p:grpSpPr>
          <a:xfrm>
            <a:off x="2186716" y="2071468"/>
            <a:ext cx="785818" cy="3059714"/>
            <a:chOff x="2428858" y="2015749"/>
            <a:chExt cx="617428" cy="3059714"/>
          </a:xfrm>
        </p:grpSpPr>
        <p:sp>
          <p:nvSpPr>
            <p:cNvPr id="20" name="Tekstikehys 19"/>
            <p:cNvSpPr txBox="1"/>
            <p:nvPr/>
          </p:nvSpPr>
          <p:spPr>
            <a:xfrm>
              <a:off x="2428858" y="4429132"/>
              <a:ext cx="617428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i-FI" b="1" dirty="0"/>
                <a:t>79.81 KUR</a:t>
              </a:r>
            </a:p>
          </p:txBody>
        </p:sp>
        <p:sp>
          <p:nvSpPr>
            <p:cNvPr id="21" name="Tekstikehys 20"/>
            <p:cNvSpPr txBox="1"/>
            <p:nvPr/>
          </p:nvSpPr>
          <p:spPr>
            <a:xfrm rot="5400000">
              <a:off x="1237550" y="3226312"/>
              <a:ext cx="292895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/>
                <a:t>Kurki-Suonio;</a:t>
              </a:r>
            </a:p>
            <a:p>
              <a:r>
                <a:rPr lang="fi-FI" b="1" dirty="0"/>
                <a:t> Kaikki pelissä</a:t>
              </a:r>
            </a:p>
          </p:txBody>
        </p:sp>
      </p:grpSp>
      <p:grpSp>
        <p:nvGrpSpPr>
          <p:cNvPr id="3" name="Ryhmä 32"/>
          <p:cNvGrpSpPr/>
          <p:nvPr/>
        </p:nvGrpSpPr>
        <p:grpSpPr>
          <a:xfrm>
            <a:off x="642910" y="1844824"/>
            <a:ext cx="1000132" cy="3513002"/>
            <a:chOff x="1285852" y="1500174"/>
            <a:chExt cx="1000132" cy="3857652"/>
          </a:xfrm>
        </p:grpSpPr>
        <p:sp>
          <p:nvSpPr>
            <p:cNvPr id="13" name="Suorakulmio 12"/>
            <p:cNvSpPr/>
            <p:nvPr/>
          </p:nvSpPr>
          <p:spPr>
            <a:xfrm>
              <a:off x="1285852" y="1500174"/>
              <a:ext cx="1000132" cy="385765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Tekstikehys 22"/>
            <p:cNvSpPr txBox="1"/>
            <p:nvPr/>
          </p:nvSpPr>
          <p:spPr>
            <a:xfrm>
              <a:off x="1357290" y="4572008"/>
              <a:ext cx="785818" cy="64633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i-FI" b="1" dirty="0"/>
                <a:t>79.8</a:t>
              </a:r>
            </a:p>
            <a:p>
              <a:r>
                <a:rPr lang="fi-FI" b="1" dirty="0"/>
                <a:t>MÄK</a:t>
              </a:r>
            </a:p>
          </p:txBody>
        </p:sp>
        <p:sp>
          <p:nvSpPr>
            <p:cNvPr id="24" name="Tekstikehys 23"/>
            <p:cNvSpPr txBox="1"/>
            <p:nvPr/>
          </p:nvSpPr>
          <p:spPr>
            <a:xfrm rot="5400000">
              <a:off x="253808" y="2822347"/>
              <a:ext cx="30049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/>
                <a:t>Mäkinen; </a:t>
              </a:r>
            </a:p>
            <a:p>
              <a:r>
                <a:rPr lang="fi-FI" b="1" dirty="0"/>
                <a:t>Ollaanko </a:t>
              </a:r>
              <a:r>
                <a:rPr lang="fi-FI" b="1" dirty="0" err="1"/>
                <a:t>kirkkistä</a:t>
              </a:r>
              <a:endParaRPr lang="fi-FI" b="1" dirty="0"/>
            </a:p>
          </p:txBody>
        </p:sp>
      </p:grpSp>
      <p:grpSp>
        <p:nvGrpSpPr>
          <p:cNvPr id="4" name="Ryhmä 34"/>
          <p:cNvGrpSpPr/>
          <p:nvPr/>
        </p:nvGrpSpPr>
        <p:grpSpPr>
          <a:xfrm>
            <a:off x="3428992" y="1844824"/>
            <a:ext cx="1000132" cy="3513002"/>
            <a:chOff x="3571868" y="1500174"/>
            <a:chExt cx="1000132" cy="3857652"/>
          </a:xfrm>
        </p:grpSpPr>
        <p:sp>
          <p:nvSpPr>
            <p:cNvPr id="15" name="Suorakulmio 14"/>
            <p:cNvSpPr/>
            <p:nvPr/>
          </p:nvSpPr>
          <p:spPr>
            <a:xfrm>
              <a:off x="3571868" y="1500174"/>
              <a:ext cx="1000132" cy="385765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" name="Tekstikehys 24"/>
            <p:cNvSpPr txBox="1"/>
            <p:nvPr/>
          </p:nvSpPr>
          <p:spPr>
            <a:xfrm>
              <a:off x="3643306" y="4572008"/>
              <a:ext cx="857256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i-FI" b="1" dirty="0"/>
                <a:t>79.811 HIN</a:t>
              </a:r>
            </a:p>
          </p:txBody>
        </p:sp>
        <p:sp>
          <p:nvSpPr>
            <p:cNvPr id="26" name="Tekstikehys 25"/>
            <p:cNvSpPr txBox="1"/>
            <p:nvPr/>
          </p:nvSpPr>
          <p:spPr>
            <a:xfrm rot="5400000">
              <a:off x="2649244" y="2712927"/>
              <a:ext cx="27860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 err="1"/>
                <a:t>Hinkka</a:t>
              </a:r>
              <a:r>
                <a:rPr lang="fi-FI" b="1" dirty="0"/>
                <a:t>; </a:t>
              </a:r>
            </a:p>
            <a:p>
              <a:r>
                <a:rPr lang="fi-FI" b="1" dirty="0"/>
                <a:t>18  shakkitehtävää</a:t>
              </a:r>
            </a:p>
          </p:txBody>
        </p:sp>
      </p:grpSp>
      <p:grpSp>
        <p:nvGrpSpPr>
          <p:cNvPr id="5" name="Ryhmä 35"/>
          <p:cNvGrpSpPr/>
          <p:nvPr/>
        </p:nvGrpSpPr>
        <p:grpSpPr>
          <a:xfrm>
            <a:off x="4786314" y="1844824"/>
            <a:ext cx="928694" cy="3513002"/>
            <a:chOff x="4714876" y="1500174"/>
            <a:chExt cx="928694" cy="3857652"/>
          </a:xfrm>
        </p:grpSpPr>
        <p:sp>
          <p:nvSpPr>
            <p:cNvPr id="16" name="Suorakulmio 15"/>
            <p:cNvSpPr/>
            <p:nvPr/>
          </p:nvSpPr>
          <p:spPr>
            <a:xfrm>
              <a:off x="4714876" y="1500174"/>
              <a:ext cx="928694" cy="385765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Tekstikehys 26"/>
            <p:cNvSpPr txBox="1"/>
            <p:nvPr/>
          </p:nvSpPr>
          <p:spPr>
            <a:xfrm>
              <a:off x="4750595" y="4582099"/>
              <a:ext cx="857256" cy="64633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i-FI" b="1" dirty="0"/>
                <a:t>79.812 SKL</a:t>
              </a:r>
            </a:p>
          </p:txBody>
        </p:sp>
        <p:sp>
          <p:nvSpPr>
            <p:cNvPr id="28" name="Tekstikehys 27"/>
            <p:cNvSpPr txBox="1"/>
            <p:nvPr/>
          </p:nvSpPr>
          <p:spPr>
            <a:xfrm rot="5400000">
              <a:off x="3787875" y="2712926"/>
              <a:ext cx="27860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 err="1"/>
                <a:t>Sklansky</a:t>
              </a:r>
              <a:r>
                <a:rPr lang="fi-FI" b="1" dirty="0"/>
                <a:t>; </a:t>
              </a:r>
            </a:p>
            <a:p>
              <a:r>
                <a:rPr lang="fi-FI" b="1" dirty="0" err="1"/>
                <a:t>Holdem-pokeri</a:t>
              </a:r>
              <a:endParaRPr lang="fi-FI" b="1" dirty="0"/>
            </a:p>
          </p:txBody>
        </p:sp>
      </p:grpSp>
      <p:grpSp>
        <p:nvGrpSpPr>
          <p:cNvPr id="6" name="Ryhmä 36"/>
          <p:cNvGrpSpPr/>
          <p:nvPr/>
        </p:nvGrpSpPr>
        <p:grpSpPr>
          <a:xfrm>
            <a:off x="6012160" y="1844824"/>
            <a:ext cx="933071" cy="3641628"/>
            <a:chOff x="5782069" y="1643050"/>
            <a:chExt cx="933071" cy="3857652"/>
          </a:xfrm>
        </p:grpSpPr>
        <p:sp>
          <p:nvSpPr>
            <p:cNvPr id="17" name="Suorakulmio 16"/>
            <p:cNvSpPr/>
            <p:nvPr/>
          </p:nvSpPr>
          <p:spPr>
            <a:xfrm>
              <a:off x="5786446" y="1643050"/>
              <a:ext cx="928694" cy="385765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Tekstikehys 28"/>
            <p:cNvSpPr txBox="1"/>
            <p:nvPr/>
          </p:nvSpPr>
          <p:spPr>
            <a:xfrm>
              <a:off x="5857884" y="4572008"/>
              <a:ext cx="714380" cy="64633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i-FI" b="1" dirty="0"/>
                <a:t>79.85 SEP</a:t>
              </a:r>
            </a:p>
          </p:txBody>
        </p:sp>
        <p:sp>
          <p:nvSpPr>
            <p:cNvPr id="30" name="Tekstikehys 29"/>
            <p:cNvSpPr txBox="1"/>
            <p:nvPr/>
          </p:nvSpPr>
          <p:spPr>
            <a:xfrm rot="5400000">
              <a:off x="4814973" y="2610146"/>
              <a:ext cx="28575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/>
                <a:t>Seppänen; </a:t>
              </a:r>
            </a:p>
            <a:p>
              <a:r>
                <a:rPr lang="fi-FI" b="1" dirty="0"/>
                <a:t>Iiro Seppäsen magian maailma</a:t>
              </a:r>
            </a:p>
          </p:txBody>
        </p:sp>
      </p:grpSp>
      <p:grpSp>
        <p:nvGrpSpPr>
          <p:cNvPr id="7" name="Ryhmä 37"/>
          <p:cNvGrpSpPr/>
          <p:nvPr/>
        </p:nvGrpSpPr>
        <p:grpSpPr>
          <a:xfrm>
            <a:off x="7215206" y="1844824"/>
            <a:ext cx="1000132" cy="3513002"/>
            <a:chOff x="6858016" y="1500174"/>
            <a:chExt cx="1000132" cy="3857652"/>
          </a:xfrm>
        </p:grpSpPr>
        <p:sp>
          <p:nvSpPr>
            <p:cNvPr id="18" name="Suorakulmio 17"/>
            <p:cNvSpPr/>
            <p:nvPr/>
          </p:nvSpPr>
          <p:spPr>
            <a:xfrm>
              <a:off x="6858016" y="1500174"/>
              <a:ext cx="1000132" cy="385765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1" name="Tekstikehys 30"/>
            <p:cNvSpPr txBox="1"/>
            <p:nvPr/>
          </p:nvSpPr>
          <p:spPr>
            <a:xfrm>
              <a:off x="7000892" y="4572009"/>
              <a:ext cx="714380" cy="64633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i-FI" b="1" dirty="0"/>
                <a:t>79.91 AUL</a:t>
              </a:r>
            </a:p>
          </p:txBody>
        </p:sp>
        <p:sp>
          <p:nvSpPr>
            <p:cNvPr id="32" name="Tekstikehys 31"/>
            <p:cNvSpPr txBox="1"/>
            <p:nvPr/>
          </p:nvSpPr>
          <p:spPr>
            <a:xfrm rot="5400000">
              <a:off x="6106082" y="2542237"/>
              <a:ext cx="25788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/>
                <a:t>Aulanko; Sirkustaitojen</a:t>
              </a:r>
              <a:r>
                <a:rPr lang="fi-FI" b="1" dirty="0">
                  <a:solidFill>
                    <a:schemeClr val="bg1"/>
                  </a:solidFill>
                </a:rPr>
                <a:t> </a:t>
              </a:r>
              <a:r>
                <a:rPr lang="fi-FI" b="1" dirty="0"/>
                <a:t>käsikirja</a:t>
              </a:r>
            </a:p>
          </p:txBody>
        </p:sp>
      </p:grpSp>
      <p:sp>
        <p:nvSpPr>
          <p:cNvPr id="46" name="Tekstikehys 45"/>
          <p:cNvSpPr txBox="1"/>
          <p:nvPr/>
        </p:nvSpPr>
        <p:spPr>
          <a:xfrm>
            <a:off x="7215206" y="5500702"/>
            <a:ext cx="100013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tx1"/>
                </a:solidFill>
              </a:rPr>
              <a:t>79.91 Sirkus</a:t>
            </a:r>
          </a:p>
        </p:txBody>
      </p:sp>
      <p:sp>
        <p:nvSpPr>
          <p:cNvPr id="47" name="Tekstikehys 46"/>
          <p:cNvSpPr txBox="1"/>
          <p:nvPr/>
        </p:nvSpPr>
        <p:spPr>
          <a:xfrm>
            <a:off x="6000760" y="5500702"/>
            <a:ext cx="1019512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tx1"/>
                </a:solidFill>
              </a:rPr>
              <a:t>79.85 Taika-temput</a:t>
            </a:r>
          </a:p>
        </p:txBody>
      </p:sp>
      <p:sp>
        <p:nvSpPr>
          <p:cNvPr id="48" name="Tekstikehys 47"/>
          <p:cNvSpPr txBox="1"/>
          <p:nvPr/>
        </p:nvSpPr>
        <p:spPr>
          <a:xfrm>
            <a:off x="4786314" y="5500702"/>
            <a:ext cx="857256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tx1"/>
                </a:solidFill>
              </a:rPr>
              <a:t>79.812 Kortti-pelit</a:t>
            </a:r>
          </a:p>
        </p:txBody>
      </p:sp>
      <p:sp>
        <p:nvSpPr>
          <p:cNvPr id="49" name="Tekstikehys 48"/>
          <p:cNvSpPr txBox="1"/>
          <p:nvPr/>
        </p:nvSpPr>
        <p:spPr>
          <a:xfrm>
            <a:off x="3428992" y="5500702"/>
            <a:ext cx="100013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tx1"/>
                </a:solidFill>
              </a:rPr>
              <a:t>79.811</a:t>
            </a:r>
          </a:p>
          <a:p>
            <a:r>
              <a:rPr lang="fi-FI" b="1" dirty="0">
                <a:solidFill>
                  <a:schemeClr val="tx1"/>
                </a:solidFill>
              </a:rPr>
              <a:t>Shakki</a:t>
            </a:r>
          </a:p>
        </p:txBody>
      </p:sp>
      <p:sp>
        <p:nvSpPr>
          <p:cNvPr id="52" name="Tekstikehys 51"/>
          <p:cNvSpPr txBox="1"/>
          <p:nvPr/>
        </p:nvSpPr>
        <p:spPr>
          <a:xfrm>
            <a:off x="392877" y="743415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Kirjastossa kirjastoluokitus näkyy kirjan selässä </a:t>
            </a:r>
          </a:p>
        </p:txBody>
      </p:sp>
      <p:sp>
        <p:nvSpPr>
          <p:cNvPr id="53" name="Tekstikehys 52"/>
          <p:cNvSpPr txBox="1"/>
          <p:nvPr/>
        </p:nvSpPr>
        <p:spPr>
          <a:xfrm>
            <a:off x="0" y="1228693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KIRJASTOLUOKITUS JÄRJESTÄÄ KIRJAT AIHEEN MUKAAN</a:t>
            </a:r>
          </a:p>
        </p:txBody>
      </p:sp>
      <p:sp>
        <p:nvSpPr>
          <p:cNvPr id="34" name="Tekstikehys 33"/>
          <p:cNvSpPr txBox="1"/>
          <p:nvPr/>
        </p:nvSpPr>
        <p:spPr>
          <a:xfrm>
            <a:off x="2123728" y="5589240"/>
            <a:ext cx="100013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tx1"/>
                </a:solidFill>
              </a:rPr>
              <a:t>79.81 Pelit</a:t>
            </a:r>
          </a:p>
        </p:txBody>
      </p:sp>
      <p:sp>
        <p:nvSpPr>
          <p:cNvPr id="35" name="Tekstikehys 34"/>
          <p:cNvSpPr txBox="1"/>
          <p:nvPr/>
        </p:nvSpPr>
        <p:spPr>
          <a:xfrm>
            <a:off x="611560" y="5517232"/>
            <a:ext cx="1000132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tx1"/>
                </a:solidFill>
              </a:rPr>
              <a:t>79.8 Pelit. Leikit. Keräily</a:t>
            </a:r>
          </a:p>
        </p:txBody>
      </p:sp>
    </p:spTree>
    <p:extLst>
      <p:ext uri="{BB962C8B-B14F-4D97-AF65-F5344CB8AC3E}">
        <p14:creationId xmlns:p14="http://schemas.microsoft.com/office/powerpoint/2010/main" val="4266474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380" y="980728"/>
            <a:ext cx="8229600" cy="1143000"/>
          </a:xfrm>
        </p:spPr>
        <p:txBody>
          <a:bodyPr>
            <a:normAutofit/>
          </a:bodyPr>
          <a:lstStyle/>
          <a:p>
            <a:r>
              <a:rPr lang="fi-FI" dirty="0"/>
              <a:t>	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 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990" y="2976116"/>
            <a:ext cx="2335726" cy="25560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378" y="2996952"/>
            <a:ext cx="2185759" cy="25560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96952"/>
            <a:ext cx="2698323" cy="2556000"/>
          </a:xfrm>
          <a:prstGeom prst="rect">
            <a:avLst/>
          </a:prstGeom>
        </p:spPr>
      </p:pic>
      <p:sp>
        <p:nvSpPr>
          <p:cNvPr id="9" name="Suorakulmio 8"/>
          <p:cNvSpPr/>
          <p:nvPr/>
        </p:nvSpPr>
        <p:spPr>
          <a:xfrm>
            <a:off x="457200" y="980728"/>
            <a:ext cx="80752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Näin luet signumia</a:t>
            </a:r>
            <a:br>
              <a:rPr lang="fi-FI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fi-FI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fi-FI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Signum</a:t>
            </a:r>
            <a:r>
              <a:rPr lang="fi-FI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on kirjan osoite)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276333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algn="ctr"/>
            <a:r>
              <a:rPr lang="fi-FI" dirty="0"/>
              <a:t>7 8 . 8 9 1 </a:t>
            </a:r>
            <a:r>
              <a:rPr lang="fi-FI" dirty="0" err="1"/>
              <a:t>1</a:t>
            </a:r>
            <a:r>
              <a:rPr lang="fi-FI" dirty="0"/>
              <a:t> 2 0 7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fi-FI" dirty="0"/>
          </a:p>
          <a:p>
            <a:r>
              <a:rPr lang="fi-FI" sz="3200" dirty="0"/>
              <a:t>Musiikki</a:t>
            </a:r>
          </a:p>
          <a:p>
            <a:pPr lvl="1"/>
            <a:r>
              <a:rPr lang="fi-FI" sz="2800" dirty="0"/>
              <a:t>Populaarimusiikki </a:t>
            </a:r>
          </a:p>
          <a:p>
            <a:pPr lvl="3"/>
            <a:r>
              <a:rPr lang="fi-FI" sz="2800" dirty="0"/>
              <a:t>Pop</a:t>
            </a:r>
          </a:p>
          <a:p>
            <a:pPr lvl="4"/>
            <a:r>
              <a:rPr lang="fi-FI" sz="2800" dirty="0"/>
              <a:t>rock</a:t>
            </a:r>
          </a:p>
          <a:p>
            <a:pPr lvl="5"/>
            <a:r>
              <a:rPr lang="fi-FI" sz="2800" dirty="0"/>
              <a:t>heavy rock</a:t>
            </a:r>
          </a:p>
          <a:p>
            <a:pPr lvl="6"/>
            <a:r>
              <a:rPr lang="fi-FI" sz="2800" dirty="0"/>
              <a:t>soitonoppaat</a:t>
            </a:r>
            <a:endParaRPr lang="fi-FI" sz="2100" dirty="0"/>
          </a:p>
          <a:p>
            <a:r>
              <a:rPr lang="fi-FI" sz="3800" dirty="0"/>
              <a:t>Mutta tämä riittää teille luokituksesta!</a:t>
            </a:r>
          </a:p>
        </p:txBody>
      </p:sp>
      <p:cxnSp>
        <p:nvCxnSpPr>
          <p:cNvPr id="5" name="Suora nuoliyhdysviiva 4"/>
          <p:cNvCxnSpPr/>
          <p:nvPr/>
        </p:nvCxnSpPr>
        <p:spPr>
          <a:xfrm flipV="1">
            <a:off x="2231740" y="1772816"/>
            <a:ext cx="567063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i 7"/>
          <p:cNvSpPr/>
          <p:nvPr/>
        </p:nvSpPr>
        <p:spPr>
          <a:xfrm>
            <a:off x="2231740" y="1052736"/>
            <a:ext cx="9721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094" y="1052736"/>
            <a:ext cx="500063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1052736"/>
            <a:ext cx="640085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1032594"/>
            <a:ext cx="1000125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Ellipsi 15"/>
          <p:cNvSpPr/>
          <p:nvPr/>
        </p:nvSpPr>
        <p:spPr>
          <a:xfrm>
            <a:off x="6012160" y="1052736"/>
            <a:ext cx="9721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Ellipsi 16"/>
          <p:cNvSpPr/>
          <p:nvPr/>
        </p:nvSpPr>
        <p:spPr>
          <a:xfrm>
            <a:off x="5465582" y="1072878"/>
            <a:ext cx="48605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8" name="Suora nuoliyhdysviiva 17"/>
          <p:cNvCxnSpPr/>
          <p:nvPr/>
        </p:nvCxnSpPr>
        <p:spPr>
          <a:xfrm flipV="1">
            <a:off x="3203848" y="1936974"/>
            <a:ext cx="744655" cy="1203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/>
          <p:cNvCxnSpPr>
            <a:endCxn id="3" idx="0"/>
          </p:cNvCxnSpPr>
          <p:nvPr/>
        </p:nvCxnSpPr>
        <p:spPr>
          <a:xfrm flipV="1">
            <a:off x="3059832" y="1935480"/>
            <a:ext cx="1512168" cy="18535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nuoliyhdysviiva 26"/>
          <p:cNvCxnSpPr/>
          <p:nvPr/>
        </p:nvCxnSpPr>
        <p:spPr>
          <a:xfrm flipV="1">
            <a:off x="3203848" y="2034915"/>
            <a:ext cx="1865259" cy="23301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nuoliyhdysviiva 28"/>
          <p:cNvCxnSpPr/>
          <p:nvPr/>
        </p:nvCxnSpPr>
        <p:spPr>
          <a:xfrm flipV="1">
            <a:off x="4136477" y="2089374"/>
            <a:ext cx="1547568" cy="2707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uora nuoliyhdysviiva 30"/>
          <p:cNvCxnSpPr/>
          <p:nvPr/>
        </p:nvCxnSpPr>
        <p:spPr>
          <a:xfrm flipV="1">
            <a:off x="4572000" y="2034915"/>
            <a:ext cx="1926214" cy="3266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9960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rta">
  <a:themeElements>
    <a:clrScheme name="Virta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irta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irt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rta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69d9177441543c79f0d0d4433bc13ac xmlns="4725239e-b194-4e4b-9e5d-d7784311bef1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Koulutusmateriaali</TermName>
          <TermId xmlns="http://schemas.microsoft.com/office/infopath/2007/PartnerControls">71eccf24-b0c0-48f6-9cb5-dde17dc9bb74</TermId>
        </TermInfo>
      </Terms>
    </h69d9177441543c79f0d0d4433bc13ac>
    <c93af028e68b4ec18d46cb24ea894b48 xmlns="4725239e-b194-4e4b-9e5d-d7784311bef1">
      <Terms xmlns="http://schemas.microsoft.com/office/infopath/2007/PartnerControls"/>
    </c93af028e68b4ec18d46cb24ea894b48>
    <Nosto xmlns="4725239e-b194-4e4b-9e5d-d7784311bef1">false</Nosto>
    <TaxCatchAll xmlns="4725239e-b194-4e4b-9e5d-d7784311bef1">
      <Value>52</Value>
    </TaxCatchAll>
    <n547a2840f4c4908bae3582247e377a1 xmlns="4725239e-b194-4e4b-9e5d-d7784311bef1">
      <Terms xmlns="http://schemas.microsoft.com/office/infopath/2007/PartnerControls"/>
    </n547a2840f4c4908bae3582247e377a1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ti" ma:contentTypeID="0x010100AA08B6C20633446DB7C637F08F23358C00D1CC8AC89089415292A9D2C309C61E86002C0F8B20571CE54FB5122198DF398859" ma:contentTypeVersion="4" ma:contentTypeDescription="AreenaIntra dokumentti" ma:contentTypeScope="" ma:versionID="575c186139c099caae7f5b1e5d95dca9">
  <xsd:schema xmlns:xsd="http://www.w3.org/2001/XMLSchema" xmlns:xs="http://www.w3.org/2001/XMLSchema" xmlns:p="http://schemas.microsoft.com/office/2006/metadata/properties" xmlns:ns2="4725239e-b194-4e4b-9e5d-d7784311bef1" targetNamespace="http://schemas.microsoft.com/office/2006/metadata/properties" ma:root="true" ma:fieldsID="fe1fe6cdfddaac84caa87306114197f3" ns2:_="">
    <xsd:import namespace="4725239e-b194-4e4b-9e5d-d7784311bef1"/>
    <xsd:element name="properties">
      <xsd:complexType>
        <xsd:sequence>
          <xsd:element name="documentManagement">
            <xsd:complexType>
              <xsd:all>
                <xsd:element ref="ns2:Nosto" minOccurs="0"/>
                <xsd:element ref="ns2:h69d9177441543c79f0d0d4433bc13ac" minOccurs="0"/>
                <xsd:element ref="ns2:TaxCatchAll" minOccurs="0"/>
                <xsd:element ref="ns2:n547a2840f4c4908bae3582247e377a1" minOccurs="0"/>
                <xsd:element ref="ns2:c93af028e68b4ec18d46cb24ea894b4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25239e-b194-4e4b-9e5d-d7784311bef1" elementFormDefault="qualified">
    <xsd:import namespace="http://schemas.microsoft.com/office/2006/documentManagement/types"/>
    <xsd:import namespace="http://schemas.microsoft.com/office/infopath/2007/PartnerControls"/>
    <xsd:element name="Nosto" ma:index="11" nillable="true" ma:displayName="Nosto Aineistopankkiin" ma:default="0" ma:description="Rasti ruutuun jos haluat nostaa ko. dokumentin Aineistopankkiin. Tiedosto sijoittuu antamiesi &quot;dokumenttityyppi&quot;- ja &quot;toiminto&quot; -tietojen perusteella." ma:internalName="Nosto" ma:readOnly="false">
      <xsd:simpleType>
        <xsd:restriction base="dms:Boolean"/>
      </xsd:simpleType>
    </xsd:element>
    <xsd:element name="h69d9177441543c79f0d0d4433bc13ac" ma:index="12" ma:taxonomy="true" ma:internalName="h69d9177441543c79f0d0d4433bc13ac" ma:taxonomyFieldName="AreenaIntraDokumenttityyppi" ma:displayName="Dokumenttityyppi" ma:default="" ma:fieldId="{169d9177-4415-43c7-9f0d-0d4433bc13ac}" ma:sspId="87a157ef-df45-4397-8789-e4454cfc2da5" ma:termSetId="9860e4b5-3b48-4598-ab0d-df731de908d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description="" ma:hidden="true" ma:list="{9e587972-826e-45c0-a197-bb903696fc62}" ma:internalName="TaxCatchAll" ma:showField="CatchAllData" ma:web="4725239e-b194-4e4b-9e5d-d7784311b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547a2840f4c4908bae3582247e377a1" ma:index="14" nillable="true" ma:taxonomy="true" ma:internalName="n547a2840f4c4908bae3582247e377a1" ma:taxonomyFieldName="AreenaIntraYritys" ma:displayName="Toiminto" ma:readOnly="false" ma:default="" ma:fieldId="{7547a284-0f4c-4908-bae3-582247e377a1}" ma:sspId="87a157ef-df45-4397-8789-e4454cfc2da5" ma:termSetId="4c8fb4a8-b06e-42c0-b7d7-9ce71e54f8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93af028e68b4ec18d46cb24ea894b48" ma:index="15" nillable="true" ma:taxonomy="true" ma:internalName="c93af028e68b4ec18d46cb24ea894b48" ma:taxonomyFieldName="AreenaIntraAjankohta" ma:displayName="Ajankohta" ma:default="" ma:fieldId="{c93af028-e68b-4ec1-8d46-cb24ea894b48}" ma:sspId="87a157ef-df45-4397-8789-e4454cfc2da5" ma:termSetId="ef15eb77-f020-486f-902b-ad8567c6483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F1A685-9C12-4802-B78D-9150249000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75DCBA-675F-4BB0-82E5-0B7B921FD6F0}">
  <ds:schemaRefs>
    <ds:schemaRef ds:uri="http://schemas.microsoft.com/office/2006/metadata/properties"/>
    <ds:schemaRef ds:uri="http://schemas.microsoft.com/office/infopath/2007/PartnerControls"/>
    <ds:schemaRef ds:uri="4725239e-b194-4e4b-9e5d-d7784311bef1"/>
  </ds:schemaRefs>
</ds:datastoreItem>
</file>

<file path=customXml/itemProps3.xml><?xml version="1.0" encoding="utf-8"?>
<ds:datastoreItem xmlns:ds="http://schemas.openxmlformats.org/officeDocument/2006/customXml" ds:itemID="{0B17762F-6335-4A46-A096-E77F24257F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25239e-b194-4e4b-9e5d-d7784311be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20795</TotalTime>
  <Words>625</Words>
  <Application>Microsoft Office PowerPoint</Application>
  <PresentationFormat>Näytössä katseltava diaesitys (4:3)</PresentationFormat>
  <Paragraphs>148</Paragraphs>
  <Slides>23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30" baseType="lpstr">
      <vt:lpstr>Arial</vt:lpstr>
      <vt:lpstr>Calibri</vt:lpstr>
      <vt:lpstr>Constantia</vt:lpstr>
      <vt:lpstr>Times New Roman</vt:lpstr>
      <vt:lpstr>Wingdings</vt:lpstr>
      <vt:lpstr>Wingdings 2</vt:lpstr>
      <vt:lpstr>Virta</vt:lpstr>
      <vt:lpstr>Nelosten tiedonhaun opetus </vt:lpstr>
      <vt:lpstr> </vt:lpstr>
      <vt:lpstr>Maailmassa on tietoa miljoonista eri aiheista ja me puhumme tiedosta niin monin eri sanoin</vt:lpstr>
      <vt:lpstr>Tarvitsemaasi tietoa on joskus vaikea löytää,  koska tietoa on niin paljon </vt:lpstr>
      <vt:lpstr>Kirjastoluokitus jakaa kaiken tiedon kymmeneen pääluokkaan (0-9)</vt:lpstr>
      <vt:lpstr>Kuinka kirjastoluokitus järjestää tiedon?</vt:lpstr>
      <vt:lpstr>PowerPoint-esitys</vt:lpstr>
      <vt:lpstr> </vt:lpstr>
      <vt:lpstr>7 8 . 8 9 1 1 2 0 7</vt:lpstr>
      <vt:lpstr>TäH?</vt:lpstr>
      <vt:lpstr>Tiedonhaku Kyyti-Finna -sivuilta</vt:lpstr>
      <vt:lpstr>Millä voi hakea?</vt:lpstr>
      <vt:lpstr>Tekijähaku</vt:lpstr>
      <vt:lpstr>Tekijähaku</vt:lpstr>
      <vt:lpstr>Myös kirjan nimellä voi hakea!</vt:lpstr>
      <vt:lpstr>Aihehaku</vt:lpstr>
      <vt:lpstr>Sarjan nimelläkin voi hakea!</vt:lpstr>
      <vt:lpstr>Muista, että hakukone on tyhmä!</vt:lpstr>
      <vt:lpstr>Haun tarkentaminen</vt:lpstr>
      <vt:lpstr>Vihje</vt:lpstr>
      <vt:lpstr>Helmenkalastelu – TÄH?</vt:lpstr>
      <vt:lpstr>Muista!</vt:lpstr>
      <vt:lpstr>Ja aina voi kysyä kirjaston tiskiltä!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Nelosten tiedonhaun opetus</dc:title>
  <dc:creator>Kesti Markku</dc:creator>
  <cp:lastModifiedBy>Hahkala Rosa</cp:lastModifiedBy>
  <cp:revision>68</cp:revision>
  <dcterms:created xsi:type="dcterms:W3CDTF">2015-09-04T07:54:18Z</dcterms:created>
  <dcterms:modified xsi:type="dcterms:W3CDTF">2024-09-17T10:40:26Z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0x010100AA08B6C20633446DB7C637F08F23358C00D1CC8AC89089415292A9D2C309C61E86002C0F8B20571CE54FB5122198DF398859</vt:lpwstr>
  </property>
  <property fmtid="{D5CDD505-2E9C-101B-9397-08002B2CF9AE}" pid="3" name="AreenaIntraAjankohta">
    <vt:lpwstr/>
  </property>
  <property fmtid="{D5CDD505-2E9C-101B-9397-08002B2CF9AE}" pid="4" name="AreenaIntraYritys">
    <vt:lpwstr/>
  </property>
  <property fmtid="{D5CDD505-2E9C-101B-9397-08002B2CF9AE}" pid="5" name="AreenaIntraDokumenttityyppi">
    <vt:lpwstr>52;#Koulutusmateriaali|71eccf24-b0c0-48f6-9cb5-dde17dc9bb74</vt:lpwstr>
  </property>
</Properties>
</file>