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6B7B8-8803-4129-98FC-58A226120029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9AAB-BCAD-4947-9888-B382D37B1D7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883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E9AAB-BCAD-4947-9888-B382D37B1D7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1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6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74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818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72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46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94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43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90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4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72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84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34B94C-AA4F-4FBF-AD45-AFCCB5DE9B57}" type="datetimeFigureOut">
              <a:rPr lang="fi-FI" smtClean="0"/>
              <a:t>21.9.2018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53BC0C2D-1B08-4AD8-B374-39E5DBE72E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82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Mikä ihmeen asiasana?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Kirjojen kuvailutietojen perusteet </a:t>
            </a:r>
          </a:p>
          <a:p>
            <a:r>
              <a:rPr lang="fi-FI" dirty="0" smtClean="0"/>
              <a:t>Rosa Hahkala/Kotkan kaupunginkirjasto 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8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Asiasanat on päätetty ennalta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Kirjastoissa käytetyt asiasanat on sovittu yhdessä ennalta</a:t>
            </a:r>
          </a:p>
          <a:p>
            <a:r>
              <a:rPr lang="fi-FI" dirty="0" smtClean="0"/>
              <a:t>Silloin kaikki käyttävät samasta asiasta samaa sanaa</a:t>
            </a:r>
          </a:p>
          <a:p>
            <a:r>
              <a:rPr lang="fi-FI" dirty="0" smtClean="0"/>
              <a:t>Esimerkiksi kissoja käsittelevät kirjat löytyvät haulla ”kissat”</a:t>
            </a:r>
          </a:p>
          <a:p>
            <a:pPr lvl="1"/>
            <a:r>
              <a:rPr lang="fi-FI" dirty="0" smtClean="0"/>
              <a:t>Ei tarvitse kokeilla: katit, kisut, kissimirrit, kissa</a:t>
            </a:r>
          </a:p>
          <a:p>
            <a:r>
              <a:rPr lang="fi-FI" dirty="0" smtClean="0"/>
              <a:t>Kuka tahansa voi tarkistaa netistä, mitä asiasanaa mistäkin asiasta käytetään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8" y="3057722"/>
            <a:ext cx="4754562" cy="2250680"/>
          </a:xfrm>
        </p:spPr>
      </p:pic>
      <p:sp>
        <p:nvSpPr>
          <p:cNvPr id="6" name="Tekstiruutu 5"/>
          <p:cNvSpPr txBox="1"/>
          <p:nvPr/>
        </p:nvSpPr>
        <p:spPr>
          <a:xfrm>
            <a:off x="6364288" y="5525589"/>
            <a:ext cx="476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Kuvakaappaus finto.fi/</a:t>
            </a:r>
            <a:r>
              <a:rPr lang="fi-FI" dirty="0" err="1" smtClean="0"/>
              <a:t>ysa</a:t>
            </a:r>
            <a:r>
              <a:rPr lang="fi-FI" dirty="0" smtClean="0"/>
              <a:t>/</a:t>
            </a:r>
            <a:r>
              <a:rPr lang="fi-FI" dirty="0" err="1" smtClean="0"/>
              <a:t>fi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806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Luokka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598208"/>
            <a:ext cx="4754563" cy="3169708"/>
          </a:xfr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Kirjastossa samantapaiset kirjat järjestetään samaan hyllyyn</a:t>
            </a:r>
          </a:p>
          <a:p>
            <a:r>
              <a:rPr lang="fi-FI" dirty="0" smtClean="0"/>
              <a:t>Pääluokkia on kymmenen (0-9) ja ne jakautuvat edelleen yhä tarkempiin luokkiin</a:t>
            </a:r>
          </a:p>
          <a:p>
            <a:r>
              <a:rPr lang="fi-FI" dirty="0" smtClean="0"/>
              <a:t>Kun etsit kirjaa kirjaston hyllystä, tarvitset tiedon siitä, mihin luokkaan se on laitettu</a:t>
            </a:r>
          </a:p>
          <a:p>
            <a:r>
              <a:rPr lang="fi-FI" dirty="0" smtClean="0"/>
              <a:t>Esimerkiksi </a:t>
            </a:r>
          </a:p>
          <a:p>
            <a:pPr lvl="1"/>
            <a:r>
              <a:rPr lang="fi-FI" dirty="0" smtClean="0"/>
              <a:t>84.2 suomenkielinen kaunokirjallisuus</a:t>
            </a:r>
          </a:p>
          <a:p>
            <a:pPr lvl="1"/>
            <a:r>
              <a:rPr lang="fi-FI" dirty="0" smtClean="0"/>
              <a:t>79.31 jalkapallo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3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Tarkista!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Kirjan luokan voit nähdä kirjan selässä ja takakannessa olevista tarroista</a:t>
            </a:r>
          </a:p>
          <a:p>
            <a:r>
              <a:rPr lang="fi-FI" dirty="0" smtClean="0"/>
              <a:t>Kirjan luokan näkee myös kirjasto.kyyti.fi –sivulta</a:t>
            </a:r>
          </a:p>
          <a:p>
            <a:r>
              <a:rPr lang="fi-FI" dirty="0" smtClean="0"/>
              <a:t>Sieltä saat tarkistettua myös muut kirjan tiedot: </a:t>
            </a:r>
          </a:p>
          <a:p>
            <a:pPr lvl="1"/>
            <a:r>
              <a:rPr lang="fi-FI" dirty="0" smtClean="0"/>
              <a:t>teoksen nimen </a:t>
            </a:r>
          </a:p>
          <a:p>
            <a:pPr lvl="1"/>
            <a:r>
              <a:rPr lang="fi-FI" dirty="0" smtClean="0"/>
              <a:t>tekijän nimen</a:t>
            </a:r>
          </a:p>
          <a:p>
            <a:pPr lvl="1"/>
            <a:r>
              <a:rPr lang="fi-FI" dirty="0" smtClean="0"/>
              <a:t>julkaisijan</a:t>
            </a:r>
          </a:p>
          <a:p>
            <a:pPr lvl="1"/>
            <a:r>
              <a:rPr lang="fi-FI" dirty="0" smtClean="0"/>
              <a:t>julkaisuvuoden</a:t>
            </a:r>
          </a:p>
          <a:p>
            <a:pPr lvl="1"/>
            <a:r>
              <a:rPr lang="fi-FI" dirty="0" smtClean="0"/>
              <a:t>ISBN-numeron</a:t>
            </a:r>
          </a:p>
          <a:p>
            <a:r>
              <a:rPr lang="fi-FI" dirty="0" smtClean="0"/>
              <a:t>Vertaile omia asiasanojasi kirjastonhoitajan kirjalle antamiin asiasanoihin</a:t>
            </a:r>
          </a:p>
          <a:p>
            <a:pPr lvl="1"/>
            <a:r>
              <a:rPr lang="fi-FI" dirty="0" smtClean="0"/>
              <a:t>Puuttuuko kirjastonhoitajalta joku asiasana, jonka sinä olet antanut?</a:t>
            </a:r>
          </a:p>
          <a:p>
            <a:pPr lvl="1"/>
            <a:r>
              <a:rPr lang="fi-FI" dirty="0" smtClean="0"/>
              <a:t>Puuttuuko sinulta joku asiasana, jonka kirjastonhoitaja on antanut? </a:t>
            </a:r>
          </a:p>
        </p:txBody>
      </p:sp>
    </p:spTree>
    <p:extLst>
      <p:ext uri="{BB962C8B-B14F-4D97-AF65-F5344CB8AC3E}">
        <p14:creationId xmlns:p14="http://schemas.microsoft.com/office/powerpoint/2010/main" val="21214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Kirjan nimi</a:t>
            </a:r>
            <a:endParaRPr lang="fi-FI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r="9637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Koska kirjastoissa on muitakin kuin kirjoja (äänikirjoja, elokuvia jne.) puhutaan usein myös teoksen nimestä. </a:t>
            </a:r>
          </a:p>
          <a:p>
            <a:r>
              <a:rPr lang="fi-FI" dirty="0" smtClean="0"/>
              <a:t>Kirjastoissa kirjan oikea nimi on se, joka on kirjan sisäsivulla (jota kutsutaan nimiösivuksi). </a:t>
            </a:r>
          </a:p>
        </p:txBody>
      </p:sp>
    </p:spTree>
    <p:extLst>
      <p:ext uri="{BB962C8B-B14F-4D97-AF65-F5344CB8AC3E}">
        <p14:creationId xmlns:p14="http://schemas.microsoft.com/office/powerpoint/2010/main" val="37964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Kirjan kannessa ja sisäsivuilla ei aina ole sama nimi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Kirjan nimi kirjan kannessa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Rakenna omia autoja Lego-palikoilla</a:t>
            </a:r>
          </a:p>
          <a:p>
            <a:r>
              <a:rPr lang="fi-FI" dirty="0" smtClean="0"/>
              <a:t>Suuri taikatemppukirja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Kirjan nimi sisäsivulla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Rakenna omia Lego-autoja</a:t>
            </a:r>
          </a:p>
          <a:p>
            <a:r>
              <a:rPr lang="fi-FI" dirty="0" smtClean="0"/>
              <a:t>Taikatemput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8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Tekijän nimi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Tekijä on kirjan kirjoittaja, sarjakuvan kuvittaja, musiikin esittäjä, elokuvan ohjaaja…</a:t>
            </a:r>
          </a:p>
          <a:p>
            <a:r>
              <a:rPr lang="fi-FI" dirty="0" smtClean="0"/>
              <a:t>Tekijän nimi selvitetään, koska kirjat järjestetään hyllyyn tekijän sukunimen mukaiseen järjestykseen</a:t>
            </a:r>
          </a:p>
          <a:p>
            <a:r>
              <a:rPr lang="fi-FI" dirty="0" smtClean="0"/>
              <a:t>Siis: J. K. Rowling, Carl Barks, Robin</a:t>
            </a:r>
          </a:p>
          <a:p>
            <a:r>
              <a:rPr lang="fi-FI" dirty="0" smtClean="0"/>
              <a:t>Tekijöitä voi olla monta, esim. Sinikka ja Tiina Nopola</a:t>
            </a:r>
          </a:p>
        </p:txBody>
      </p:sp>
    </p:spTree>
    <p:extLst>
      <p:ext uri="{BB962C8B-B14F-4D97-AF65-F5344CB8AC3E}">
        <p14:creationId xmlns:p14="http://schemas.microsoft.com/office/powerpoint/2010/main" val="22155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Julkaisija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8321"/>
            <a:ext cx="6711950" cy="4474633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Julkaisija on se, joka kirjan, levyn tai elokuvan on valmistanut ja laittanut myyntiin. </a:t>
            </a:r>
          </a:p>
          <a:p>
            <a:r>
              <a:rPr lang="fi-FI" dirty="0" smtClean="0"/>
              <a:t>Kirjojen julkaisija on toiselta nimeltään kustantaja. </a:t>
            </a:r>
          </a:p>
          <a:p>
            <a:r>
              <a:rPr lang="fi-FI" dirty="0" smtClean="0"/>
              <a:t>Suurimpia suomalaisia kustantamoja ovat muun muassa Otava, Tammi ja WSOY.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43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Julkaisuvuosi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2120900"/>
            <a:ext cx="6076950" cy="4051300"/>
          </a:xfrm>
        </p:spPr>
      </p:pic>
    </p:spTree>
    <p:extLst>
      <p:ext uri="{BB962C8B-B14F-4D97-AF65-F5344CB8AC3E}">
        <p14:creationId xmlns:p14="http://schemas.microsoft.com/office/powerpoint/2010/main" val="40887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ISBN-numero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Jokaisella kirjalla on oma ISBN-numeronsa, jonka avulla kirjat erotellaan toisistaan. Sen avulla esimerkiksi samannimiset kirjat voidaan erottaa toisistaan.</a:t>
            </a:r>
          </a:p>
          <a:p>
            <a:r>
              <a:rPr lang="fi-FI" dirty="0" smtClean="0"/>
              <a:t>ISBN-numero kertoo kirjan tietoja:  </a:t>
            </a:r>
          </a:p>
          <a:p>
            <a:pPr lvl="1"/>
            <a:r>
              <a:rPr lang="fi-FI" dirty="0" smtClean="0"/>
              <a:t>etuliite kertoo, että numerosarja on ISBN-tunnus</a:t>
            </a:r>
          </a:p>
          <a:p>
            <a:pPr lvl="1"/>
            <a:r>
              <a:rPr lang="fi-FI" dirty="0" smtClean="0"/>
              <a:t>maa- tai kielialuetunnus kertoo missä maassa tai millä kielialueella kirja on julkaistu</a:t>
            </a:r>
          </a:p>
          <a:p>
            <a:pPr lvl="1"/>
            <a:r>
              <a:rPr lang="fi-FI" dirty="0" smtClean="0"/>
              <a:t>kustantajatunnus kertoo mikä alueen julkaisijoista kirjan on julkaissut</a:t>
            </a:r>
          </a:p>
          <a:p>
            <a:pPr lvl="1"/>
            <a:r>
              <a:rPr lang="fi-FI" dirty="0" smtClean="0"/>
              <a:t>julkaisutunnus kertoo mikä kustantajan julkaisuista on kyseessä</a:t>
            </a:r>
          </a:p>
          <a:p>
            <a:pPr lvl="1"/>
            <a:r>
              <a:rPr lang="fi-FI" dirty="0" smtClean="0"/>
              <a:t>viimeinen numero on tarkistusmerkki, jonka avulla varmistetaan, että ISBN-numero on oikein</a:t>
            </a:r>
          </a:p>
          <a:p>
            <a:r>
              <a:rPr lang="fi-FI" dirty="0" smtClean="0"/>
              <a:t>Jos kirjasta on erilaisia versioita (esimerkiksi kuvitettu ja kuvittamaton), niillä on eri ISBN-tunnukset</a:t>
            </a:r>
          </a:p>
          <a:p>
            <a:pPr lvl="1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269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Menikö pää pyörälle?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167128" y="5020056"/>
            <a:ext cx="9052560" cy="1066800"/>
          </a:xfrm>
        </p:spPr>
        <p:txBody>
          <a:bodyPr/>
          <a:lstStyle/>
          <a:p>
            <a:r>
              <a:rPr lang="fi-FI" dirty="0" smtClean="0"/>
              <a:t>Nämä ovat ne tiedot, joita myös kirjakauppiaat kirjoista käyttävät</a:t>
            </a:r>
          </a:p>
          <a:p>
            <a:r>
              <a:rPr lang="fi-FI" dirty="0" smtClean="0"/>
              <a:t>Kirjastoissa käytetään myös asiasanoja ja luokkia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3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Asiasana?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Aina ei tiedä, minkä nimistä tai kenen kirjoittamaa kirjaa on etsimässä </a:t>
            </a:r>
          </a:p>
          <a:p>
            <a:r>
              <a:rPr lang="fi-FI" dirty="0" smtClean="0"/>
              <a:t>Ehkä haluaisit lukea pingviineistä tai merirosvoista? Ninjoista tai </a:t>
            </a:r>
            <a:r>
              <a:rPr lang="fi-FI" dirty="0" err="1" smtClean="0"/>
              <a:t>mangusteista</a:t>
            </a:r>
            <a:r>
              <a:rPr lang="fi-FI" dirty="0" smtClean="0"/>
              <a:t>?</a:t>
            </a:r>
          </a:p>
          <a:p>
            <a:r>
              <a:rPr lang="fi-FI" dirty="0" smtClean="0"/>
              <a:t>Silloin apuun kannattaa hakea asiasanat</a:t>
            </a:r>
          </a:p>
          <a:p>
            <a:r>
              <a:rPr lang="fi-FI" dirty="0" smtClean="0"/>
              <a:t>Asiasanat kuvailevat kirjan sisältämiä asioita, jotta kirjoja olisi helpompi löytää</a:t>
            </a:r>
          </a:p>
          <a:p>
            <a:r>
              <a:rPr lang="fi-FI" dirty="0" smtClean="0"/>
              <a:t>Keksi asiasanoja omalle kirjallesi!</a:t>
            </a:r>
          </a:p>
        </p:txBody>
      </p:sp>
    </p:spTree>
    <p:extLst>
      <p:ext uri="{BB962C8B-B14F-4D97-AF65-F5344CB8AC3E}">
        <p14:creationId xmlns:p14="http://schemas.microsoft.com/office/powerpoint/2010/main" val="21717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uutyyppi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TM03090434[[fn=Puutyyppi]]</Template>
  <TotalTime>390</TotalTime>
  <Words>470</Words>
  <Application>Microsoft Office PowerPoint</Application>
  <PresentationFormat>Laajakuva</PresentationFormat>
  <Paragraphs>68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Trebuchet MS</vt:lpstr>
      <vt:lpstr>Wingdings</vt:lpstr>
      <vt:lpstr>Puutyyppi</vt:lpstr>
      <vt:lpstr>Mikä ihmeen asiasana?</vt:lpstr>
      <vt:lpstr>Kirjan nimi</vt:lpstr>
      <vt:lpstr>Kirjan kannessa ja sisäsivuilla ei aina ole sama nimi</vt:lpstr>
      <vt:lpstr>Tekijän nimi</vt:lpstr>
      <vt:lpstr>Julkaisija</vt:lpstr>
      <vt:lpstr>Julkaisuvuosi</vt:lpstr>
      <vt:lpstr>ISBN-numero</vt:lpstr>
      <vt:lpstr>Menikö pää pyörälle?</vt:lpstr>
      <vt:lpstr>Asiasana?</vt:lpstr>
      <vt:lpstr>Asiasanat on päätetty ennalta</vt:lpstr>
      <vt:lpstr>Luokka</vt:lpstr>
      <vt:lpstr>Tarkista!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Mikä ihmeen asiasana?</dc:title>
  <dc:creator>Hahkala Rosa</dc:creator>
  <cp:lastModifiedBy>Jussila Marika</cp:lastModifiedBy>
  <cp:revision>21</cp:revision>
  <dcterms:created xsi:type="dcterms:W3CDTF">2018-03-20T08:01:18Z</dcterms:created>
  <dcterms:modified xsi:type="dcterms:W3CDTF">2018-09-21T10:27:30Z</dcterms:modified>
</cp:coreProperties>
</file>