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6"/>
  </p:notesMasterIdLst>
  <p:sldIdLst>
    <p:sldId id="256" r:id="rId5"/>
    <p:sldId id="621" r:id="rId6"/>
    <p:sldId id="261" r:id="rId7"/>
    <p:sldId id="635" r:id="rId8"/>
    <p:sldId id="276" r:id="rId9"/>
    <p:sldId id="277" r:id="rId10"/>
    <p:sldId id="266" r:id="rId11"/>
    <p:sldId id="274" r:id="rId12"/>
    <p:sldId id="267" r:id="rId13"/>
    <p:sldId id="262" r:id="rId14"/>
    <p:sldId id="273" r:id="rId15"/>
    <p:sldId id="275" r:id="rId16"/>
    <p:sldId id="270" r:id="rId17"/>
    <p:sldId id="636" r:id="rId18"/>
    <p:sldId id="630" r:id="rId19"/>
    <p:sldId id="631" r:id="rId20"/>
    <p:sldId id="632" r:id="rId21"/>
    <p:sldId id="633" r:id="rId22"/>
    <p:sldId id="265" r:id="rId23"/>
    <p:sldId id="628" r:id="rId24"/>
    <p:sldId id="624" r:id="rId25"/>
    <p:sldId id="625" r:id="rId26"/>
    <p:sldId id="626" r:id="rId27"/>
    <p:sldId id="627" r:id="rId28"/>
    <p:sldId id="268" r:id="rId29"/>
    <p:sldId id="622" r:id="rId30"/>
    <p:sldId id="623" r:id="rId31"/>
    <p:sldId id="264" r:id="rId32"/>
    <p:sldId id="257" r:id="rId33"/>
    <p:sldId id="634" r:id="rId34"/>
    <p:sldId id="260" r:id="rId3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84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41A755-AEB9-4CB5-AA6A-3B8814123EDC}" v="466" dt="2026-09-03T11:36:21.218"/>
    <p1510:client id="{BC86A540-E625-478B-9715-7C79B4BFFAD5}" v="961" dt="2026-09-03T14:55:52.0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7"/>
    <p:restoredTop sz="94697"/>
  </p:normalViewPr>
  <p:slideViewPr>
    <p:cSldViewPr snapToGrid="0" snapToObjects="1">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6EDC86-9385-4850-A956-B832EE57F081}"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8E00147D-E4BB-4BE3-94F5-CCD23B95DE82}">
      <dgm:prSet/>
      <dgm:spPr/>
      <dgm:t>
        <a:bodyPr/>
        <a:lstStyle/>
        <a:p>
          <a:r>
            <a:rPr lang="fi-FI" b="1" dirty="0"/>
            <a:t>Yläkoulun toimintaan tutustuminen</a:t>
          </a:r>
          <a:endParaRPr lang="en-US" b="1" dirty="0"/>
        </a:p>
      </dgm:t>
    </dgm:pt>
    <dgm:pt modelId="{963FE5A4-0556-454D-9343-FFEBBF4859B7}" type="parTrans" cxnId="{1239DF16-1833-4337-90AA-B08C5B88D154}">
      <dgm:prSet/>
      <dgm:spPr/>
      <dgm:t>
        <a:bodyPr/>
        <a:lstStyle/>
        <a:p>
          <a:endParaRPr lang="en-US"/>
        </a:p>
      </dgm:t>
    </dgm:pt>
    <dgm:pt modelId="{810F0BD2-BBA4-482F-AB6C-95E7692C7B38}" type="sibTrans" cxnId="{1239DF16-1833-4337-90AA-B08C5B88D154}">
      <dgm:prSet/>
      <dgm:spPr/>
      <dgm:t>
        <a:bodyPr/>
        <a:lstStyle/>
        <a:p>
          <a:endParaRPr lang="en-US"/>
        </a:p>
      </dgm:t>
    </dgm:pt>
    <dgm:pt modelId="{0B343512-86C6-406B-92EA-DEA8E193DD03}">
      <dgm:prSet/>
      <dgm:spPr/>
      <dgm:t>
        <a:bodyPr/>
        <a:lstStyle/>
        <a:p>
          <a:r>
            <a:rPr lang="fi-FI" b="1" dirty="0"/>
            <a:t>Oppimisen taidot</a:t>
          </a:r>
          <a:endParaRPr lang="en-US" b="1" dirty="0"/>
        </a:p>
      </dgm:t>
    </dgm:pt>
    <dgm:pt modelId="{2CD3DC2E-BD57-4695-B658-DB96D90F5974}" type="parTrans" cxnId="{DDB108A4-42D5-461F-B14E-7D0D780E6342}">
      <dgm:prSet/>
      <dgm:spPr/>
      <dgm:t>
        <a:bodyPr/>
        <a:lstStyle/>
        <a:p>
          <a:endParaRPr lang="en-US"/>
        </a:p>
      </dgm:t>
    </dgm:pt>
    <dgm:pt modelId="{8F19800D-C6EF-4CD6-963C-8F9FE98C4F48}" type="sibTrans" cxnId="{DDB108A4-42D5-461F-B14E-7D0D780E6342}">
      <dgm:prSet/>
      <dgm:spPr/>
      <dgm:t>
        <a:bodyPr/>
        <a:lstStyle/>
        <a:p>
          <a:endParaRPr lang="en-US"/>
        </a:p>
      </dgm:t>
    </dgm:pt>
    <dgm:pt modelId="{D6F0CDDE-9362-4AE9-825D-70EDED74FD66}">
      <dgm:prSet/>
      <dgm:spPr/>
      <dgm:t>
        <a:bodyPr/>
        <a:lstStyle/>
        <a:p>
          <a:r>
            <a:rPr lang="fi-FI" b="1" dirty="0"/>
            <a:t>Itsetuntemus</a:t>
          </a:r>
          <a:endParaRPr lang="en-US" b="1" dirty="0"/>
        </a:p>
      </dgm:t>
    </dgm:pt>
    <dgm:pt modelId="{7B1BE8C1-1FB4-473A-8C38-04A53A235764}" type="parTrans" cxnId="{33B5E9E5-5F94-4170-9602-498E7C908EAA}">
      <dgm:prSet/>
      <dgm:spPr/>
      <dgm:t>
        <a:bodyPr/>
        <a:lstStyle/>
        <a:p>
          <a:endParaRPr lang="en-US"/>
        </a:p>
      </dgm:t>
    </dgm:pt>
    <dgm:pt modelId="{61096D1D-0EB0-4BE2-A560-86E8FFB34BDF}" type="sibTrans" cxnId="{33B5E9E5-5F94-4170-9602-498E7C908EAA}">
      <dgm:prSet/>
      <dgm:spPr/>
      <dgm:t>
        <a:bodyPr/>
        <a:lstStyle/>
        <a:p>
          <a:endParaRPr lang="en-US"/>
        </a:p>
      </dgm:t>
    </dgm:pt>
    <dgm:pt modelId="{10CD15A8-2420-46FA-976C-B03B1499AF11}">
      <dgm:prSet/>
      <dgm:spPr/>
      <dgm:t>
        <a:bodyPr/>
        <a:lstStyle/>
        <a:p>
          <a:r>
            <a:rPr lang="fi-FI" b="1" dirty="0"/>
            <a:t>Valinnaisaineet</a:t>
          </a:r>
          <a:endParaRPr lang="en-US" b="1" dirty="0"/>
        </a:p>
      </dgm:t>
    </dgm:pt>
    <dgm:pt modelId="{7004E478-A899-45F6-B954-779F0B7FD1C9}" type="parTrans" cxnId="{3FE577DE-2009-4CFC-B1AB-79D5C55620BD}">
      <dgm:prSet/>
      <dgm:spPr/>
      <dgm:t>
        <a:bodyPr/>
        <a:lstStyle/>
        <a:p>
          <a:endParaRPr lang="en-US"/>
        </a:p>
      </dgm:t>
    </dgm:pt>
    <dgm:pt modelId="{E9DEF787-B40A-4175-9487-10C8A9951ED0}" type="sibTrans" cxnId="{3FE577DE-2009-4CFC-B1AB-79D5C55620BD}">
      <dgm:prSet/>
      <dgm:spPr/>
      <dgm:t>
        <a:bodyPr/>
        <a:lstStyle/>
        <a:p>
          <a:endParaRPr lang="en-US"/>
        </a:p>
      </dgm:t>
    </dgm:pt>
    <dgm:pt modelId="{3C29C28A-BD09-402D-A39C-00C2E0AC3246}">
      <dgm:prSet/>
      <dgm:spPr/>
      <dgm:t>
        <a:bodyPr/>
        <a:lstStyle/>
        <a:p>
          <a:r>
            <a:rPr lang="fi-FI" b="1" dirty="0"/>
            <a:t>Työelämään tutustuminen eli TET </a:t>
          </a:r>
          <a:endParaRPr lang="en-US" b="1" dirty="0"/>
        </a:p>
      </dgm:t>
    </dgm:pt>
    <dgm:pt modelId="{CA9FB1A2-697A-4419-B057-6DA2DA2903D4}" type="parTrans" cxnId="{4E474FB2-AB1B-4488-9FD4-F1BF7D2E51D7}">
      <dgm:prSet/>
      <dgm:spPr/>
      <dgm:t>
        <a:bodyPr/>
        <a:lstStyle/>
        <a:p>
          <a:endParaRPr lang="en-US"/>
        </a:p>
      </dgm:t>
    </dgm:pt>
    <dgm:pt modelId="{1917F30B-C6AB-4899-99E7-8E456A533F6A}" type="sibTrans" cxnId="{4E474FB2-AB1B-4488-9FD4-F1BF7D2E51D7}">
      <dgm:prSet/>
      <dgm:spPr/>
      <dgm:t>
        <a:bodyPr/>
        <a:lstStyle/>
        <a:p>
          <a:endParaRPr lang="en-US"/>
        </a:p>
      </dgm:t>
    </dgm:pt>
    <dgm:pt modelId="{DF877AB4-5039-4FFD-AA9B-5F21F7F1F17E}" type="pres">
      <dgm:prSet presAssocID="{D86EDC86-9385-4850-A956-B832EE57F081}" presName="vert0" presStyleCnt="0">
        <dgm:presLayoutVars>
          <dgm:dir/>
          <dgm:animOne val="branch"/>
          <dgm:animLvl val="lvl"/>
        </dgm:presLayoutVars>
      </dgm:prSet>
      <dgm:spPr/>
    </dgm:pt>
    <dgm:pt modelId="{639F6F74-2DE6-41FA-B700-B01116E2C50B}" type="pres">
      <dgm:prSet presAssocID="{8E00147D-E4BB-4BE3-94F5-CCD23B95DE82}" presName="thickLine" presStyleLbl="alignNode1" presStyleIdx="0" presStyleCnt="5"/>
      <dgm:spPr/>
    </dgm:pt>
    <dgm:pt modelId="{492E391D-C76A-4179-A068-05C186CE1B81}" type="pres">
      <dgm:prSet presAssocID="{8E00147D-E4BB-4BE3-94F5-CCD23B95DE82}" presName="horz1" presStyleCnt="0"/>
      <dgm:spPr/>
    </dgm:pt>
    <dgm:pt modelId="{9D47698D-769D-49CF-BD10-D3EEC8A736A6}" type="pres">
      <dgm:prSet presAssocID="{8E00147D-E4BB-4BE3-94F5-CCD23B95DE82}" presName="tx1" presStyleLbl="revTx" presStyleIdx="0" presStyleCnt="5"/>
      <dgm:spPr/>
    </dgm:pt>
    <dgm:pt modelId="{ABEAA0C1-A023-49FC-85E5-BEC2826A4F1B}" type="pres">
      <dgm:prSet presAssocID="{8E00147D-E4BB-4BE3-94F5-CCD23B95DE82}" presName="vert1" presStyleCnt="0"/>
      <dgm:spPr/>
    </dgm:pt>
    <dgm:pt modelId="{64D282AB-F3A4-4DC5-91E7-988B94ADE24F}" type="pres">
      <dgm:prSet presAssocID="{0B343512-86C6-406B-92EA-DEA8E193DD03}" presName="thickLine" presStyleLbl="alignNode1" presStyleIdx="1" presStyleCnt="5"/>
      <dgm:spPr/>
    </dgm:pt>
    <dgm:pt modelId="{B5A34246-A66F-4B1E-81E9-87A789C9BF8E}" type="pres">
      <dgm:prSet presAssocID="{0B343512-86C6-406B-92EA-DEA8E193DD03}" presName="horz1" presStyleCnt="0"/>
      <dgm:spPr/>
    </dgm:pt>
    <dgm:pt modelId="{30AC3986-93C2-4F9A-BFC1-E98192D8365B}" type="pres">
      <dgm:prSet presAssocID="{0B343512-86C6-406B-92EA-DEA8E193DD03}" presName="tx1" presStyleLbl="revTx" presStyleIdx="1" presStyleCnt="5"/>
      <dgm:spPr/>
    </dgm:pt>
    <dgm:pt modelId="{A7BBE67D-08C4-4DA8-ADB4-6893CC8671FF}" type="pres">
      <dgm:prSet presAssocID="{0B343512-86C6-406B-92EA-DEA8E193DD03}" presName="vert1" presStyleCnt="0"/>
      <dgm:spPr/>
    </dgm:pt>
    <dgm:pt modelId="{3E1DBBC1-0754-4014-8EEF-64F21360C6A6}" type="pres">
      <dgm:prSet presAssocID="{D6F0CDDE-9362-4AE9-825D-70EDED74FD66}" presName="thickLine" presStyleLbl="alignNode1" presStyleIdx="2" presStyleCnt="5"/>
      <dgm:spPr/>
    </dgm:pt>
    <dgm:pt modelId="{6CA320FB-34EA-4E8A-AD36-5A6C86950B48}" type="pres">
      <dgm:prSet presAssocID="{D6F0CDDE-9362-4AE9-825D-70EDED74FD66}" presName="horz1" presStyleCnt="0"/>
      <dgm:spPr/>
    </dgm:pt>
    <dgm:pt modelId="{EB631573-1A5B-4886-93DC-DFAB9E0E6775}" type="pres">
      <dgm:prSet presAssocID="{D6F0CDDE-9362-4AE9-825D-70EDED74FD66}" presName="tx1" presStyleLbl="revTx" presStyleIdx="2" presStyleCnt="5"/>
      <dgm:spPr/>
    </dgm:pt>
    <dgm:pt modelId="{BBA43D2B-9E5A-432A-8B1F-EC6B27346A44}" type="pres">
      <dgm:prSet presAssocID="{D6F0CDDE-9362-4AE9-825D-70EDED74FD66}" presName="vert1" presStyleCnt="0"/>
      <dgm:spPr/>
    </dgm:pt>
    <dgm:pt modelId="{4B3BC0E6-7AD1-43DF-8BA3-388655204028}" type="pres">
      <dgm:prSet presAssocID="{10CD15A8-2420-46FA-976C-B03B1499AF11}" presName="thickLine" presStyleLbl="alignNode1" presStyleIdx="3" presStyleCnt="5"/>
      <dgm:spPr/>
    </dgm:pt>
    <dgm:pt modelId="{633C9666-6561-46AE-96A0-41AE1D106838}" type="pres">
      <dgm:prSet presAssocID="{10CD15A8-2420-46FA-976C-B03B1499AF11}" presName="horz1" presStyleCnt="0"/>
      <dgm:spPr/>
    </dgm:pt>
    <dgm:pt modelId="{856AC84F-7607-4643-9FDA-A3FB83C28267}" type="pres">
      <dgm:prSet presAssocID="{10CD15A8-2420-46FA-976C-B03B1499AF11}" presName="tx1" presStyleLbl="revTx" presStyleIdx="3" presStyleCnt="5"/>
      <dgm:spPr/>
    </dgm:pt>
    <dgm:pt modelId="{B85937D8-54E6-4805-9EEB-6BF215749162}" type="pres">
      <dgm:prSet presAssocID="{10CD15A8-2420-46FA-976C-B03B1499AF11}" presName="vert1" presStyleCnt="0"/>
      <dgm:spPr/>
    </dgm:pt>
    <dgm:pt modelId="{4864E568-1F9C-4B58-8749-99C3273E4103}" type="pres">
      <dgm:prSet presAssocID="{3C29C28A-BD09-402D-A39C-00C2E0AC3246}" presName="thickLine" presStyleLbl="alignNode1" presStyleIdx="4" presStyleCnt="5"/>
      <dgm:spPr/>
    </dgm:pt>
    <dgm:pt modelId="{E49A86EC-BC94-4CF3-BC93-C751637CC2AB}" type="pres">
      <dgm:prSet presAssocID="{3C29C28A-BD09-402D-A39C-00C2E0AC3246}" presName="horz1" presStyleCnt="0"/>
      <dgm:spPr/>
    </dgm:pt>
    <dgm:pt modelId="{7F5030FF-7BBD-445B-B191-3C6C21C27AFD}" type="pres">
      <dgm:prSet presAssocID="{3C29C28A-BD09-402D-A39C-00C2E0AC3246}" presName="tx1" presStyleLbl="revTx" presStyleIdx="4" presStyleCnt="5"/>
      <dgm:spPr/>
    </dgm:pt>
    <dgm:pt modelId="{CA5AAF23-1AD8-4A82-8770-8DD8F7031950}" type="pres">
      <dgm:prSet presAssocID="{3C29C28A-BD09-402D-A39C-00C2E0AC3246}" presName="vert1" presStyleCnt="0"/>
      <dgm:spPr/>
    </dgm:pt>
  </dgm:ptLst>
  <dgm:cxnLst>
    <dgm:cxn modelId="{1239DF16-1833-4337-90AA-B08C5B88D154}" srcId="{D86EDC86-9385-4850-A956-B832EE57F081}" destId="{8E00147D-E4BB-4BE3-94F5-CCD23B95DE82}" srcOrd="0" destOrd="0" parTransId="{963FE5A4-0556-454D-9343-FFEBBF4859B7}" sibTransId="{810F0BD2-BBA4-482F-AB6C-95E7692C7B38}"/>
    <dgm:cxn modelId="{F0C49645-248A-4D89-BE50-8BE1EDC099DA}" type="presOf" srcId="{D86EDC86-9385-4850-A956-B832EE57F081}" destId="{DF877AB4-5039-4FFD-AA9B-5F21F7F1F17E}" srcOrd="0" destOrd="0" presId="urn:microsoft.com/office/officeart/2008/layout/LinedList"/>
    <dgm:cxn modelId="{8CDF814A-CBC7-4CC9-A414-931C11418BE0}" type="presOf" srcId="{10CD15A8-2420-46FA-976C-B03B1499AF11}" destId="{856AC84F-7607-4643-9FDA-A3FB83C28267}" srcOrd="0" destOrd="0" presId="urn:microsoft.com/office/officeart/2008/layout/LinedList"/>
    <dgm:cxn modelId="{D665BF7B-C3E2-4BC4-A8A3-BFD55D785339}" type="presOf" srcId="{3C29C28A-BD09-402D-A39C-00C2E0AC3246}" destId="{7F5030FF-7BBD-445B-B191-3C6C21C27AFD}" srcOrd="0" destOrd="0" presId="urn:microsoft.com/office/officeart/2008/layout/LinedList"/>
    <dgm:cxn modelId="{703F4E9C-0915-4D4A-A11A-AC6829F20FCB}" type="presOf" srcId="{8E00147D-E4BB-4BE3-94F5-CCD23B95DE82}" destId="{9D47698D-769D-49CF-BD10-D3EEC8A736A6}" srcOrd="0" destOrd="0" presId="urn:microsoft.com/office/officeart/2008/layout/LinedList"/>
    <dgm:cxn modelId="{DDB108A4-42D5-461F-B14E-7D0D780E6342}" srcId="{D86EDC86-9385-4850-A956-B832EE57F081}" destId="{0B343512-86C6-406B-92EA-DEA8E193DD03}" srcOrd="1" destOrd="0" parTransId="{2CD3DC2E-BD57-4695-B658-DB96D90F5974}" sibTransId="{8F19800D-C6EF-4CD6-963C-8F9FE98C4F48}"/>
    <dgm:cxn modelId="{94D0BCA9-3160-43CA-B359-76BAE185FAB3}" type="presOf" srcId="{0B343512-86C6-406B-92EA-DEA8E193DD03}" destId="{30AC3986-93C2-4F9A-BFC1-E98192D8365B}" srcOrd="0" destOrd="0" presId="urn:microsoft.com/office/officeart/2008/layout/LinedList"/>
    <dgm:cxn modelId="{4E474FB2-AB1B-4488-9FD4-F1BF7D2E51D7}" srcId="{D86EDC86-9385-4850-A956-B832EE57F081}" destId="{3C29C28A-BD09-402D-A39C-00C2E0AC3246}" srcOrd="4" destOrd="0" parTransId="{CA9FB1A2-697A-4419-B057-6DA2DA2903D4}" sibTransId="{1917F30B-C6AB-4899-99E7-8E456A533F6A}"/>
    <dgm:cxn modelId="{3FE577DE-2009-4CFC-B1AB-79D5C55620BD}" srcId="{D86EDC86-9385-4850-A956-B832EE57F081}" destId="{10CD15A8-2420-46FA-976C-B03B1499AF11}" srcOrd="3" destOrd="0" parTransId="{7004E478-A899-45F6-B954-779F0B7FD1C9}" sibTransId="{E9DEF787-B40A-4175-9487-10C8A9951ED0}"/>
    <dgm:cxn modelId="{33B5E9E5-5F94-4170-9602-498E7C908EAA}" srcId="{D86EDC86-9385-4850-A956-B832EE57F081}" destId="{D6F0CDDE-9362-4AE9-825D-70EDED74FD66}" srcOrd="2" destOrd="0" parTransId="{7B1BE8C1-1FB4-473A-8C38-04A53A235764}" sibTransId="{61096D1D-0EB0-4BE2-A560-86E8FFB34BDF}"/>
    <dgm:cxn modelId="{1CAD6CEF-FE49-4180-9DBF-F58EAB256961}" type="presOf" srcId="{D6F0CDDE-9362-4AE9-825D-70EDED74FD66}" destId="{EB631573-1A5B-4886-93DC-DFAB9E0E6775}" srcOrd="0" destOrd="0" presId="urn:microsoft.com/office/officeart/2008/layout/LinedList"/>
    <dgm:cxn modelId="{14B1FE5F-B2C0-4DAB-9213-A243C75C8BA7}" type="presParOf" srcId="{DF877AB4-5039-4FFD-AA9B-5F21F7F1F17E}" destId="{639F6F74-2DE6-41FA-B700-B01116E2C50B}" srcOrd="0" destOrd="0" presId="urn:microsoft.com/office/officeart/2008/layout/LinedList"/>
    <dgm:cxn modelId="{252187C9-2F11-4837-860D-09B578908C77}" type="presParOf" srcId="{DF877AB4-5039-4FFD-AA9B-5F21F7F1F17E}" destId="{492E391D-C76A-4179-A068-05C186CE1B81}" srcOrd="1" destOrd="0" presId="urn:microsoft.com/office/officeart/2008/layout/LinedList"/>
    <dgm:cxn modelId="{329D80CB-9ACB-487D-8ADE-21E9FF68DB96}" type="presParOf" srcId="{492E391D-C76A-4179-A068-05C186CE1B81}" destId="{9D47698D-769D-49CF-BD10-D3EEC8A736A6}" srcOrd="0" destOrd="0" presId="urn:microsoft.com/office/officeart/2008/layout/LinedList"/>
    <dgm:cxn modelId="{F334ED5C-87C8-4C90-8CF3-290406B74166}" type="presParOf" srcId="{492E391D-C76A-4179-A068-05C186CE1B81}" destId="{ABEAA0C1-A023-49FC-85E5-BEC2826A4F1B}" srcOrd="1" destOrd="0" presId="urn:microsoft.com/office/officeart/2008/layout/LinedList"/>
    <dgm:cxn modelId="{03537F07-0F54-44DE-8223-18DD52B8E948}" type="presParOf" srcId="{DF877AB4-5039-4FFD-AA9B-5F21F7F1F17E}" destId="{64D282AB-F3A4-4DC5-91E7-988B94ADE24F}" srcOrd="2" destOrd="0" presId="urn:microsoft.com/office/officeart/2008/layout/LinedList"/>
    <dgm:cxn modelId="{D6D842C4-44A8-4DA6-AF64-A0D51BF4EB8E}" type="presParOf" srcId="{DF877AB4-5039-4FFD-AA9B-5F21F7F1F17E}" destId="{B5A34246-A66F-4B1E-81E9-87A789C9BF8E}" srcOrd="3" destOrd="0" presId="urn:microsoft.com/office/officeart/2008/layout/LinedList"/>
    <dgm:cxn modelId="{5B5CD46E-2156-45D1-B323-34AFBED09CA4}" type="presParOf" srcId="{B5A34246-A66F-4B1E-81E9-87A789C9BF8E}" destId="{30AC3986-93C2-4F9A-BFC1-E98192D8365B}" srcOrd="0" destOrd="0" presId="urn:microsoft.com/office/officeart/2008/layout/LinedList"/>
    <dgm:cxn modelId="{4E1D7C78-6002-4536-8546-4759A2A16CF2}" type="presParOf" srcId="{B5A34246-A66F-4B1E-81E9-87A789C9BF8E}" destId="{A7BBE67D-08C4-4DA8-ADB4-6893CC8671FF}" srcOrd="1" destOrd="0" presId="urn:microsoft.com/office/officeart/2008/layout/LinedList"/>
    <dgm:cxn modelId="{4824A26B-F062-4309-AB2A-7B99944D4FA4}" type="presParOf" srcId="{DF877AB4-5039-4FFD-AA9B-5F21F7F1F17E}" destId="{3E1DBBC1-0754-4014-8EEF-64F21360C6A6}" srcOrd="4" destOrd="0" presId="urn:microsoft.com/office/officeart/2008/layout/LinedList"/>
    <dgm:cxn modelId="{52E21B8D-4945-4D6A-A5BD-F410B286989F}" type="presParOf" srcId="{DF877AB4-5039-4FFD-AA9B-5F21F7F1F17E}" destId="{6CA320FB-34EA-4E8A-AD36-5A6C86950B48}" srcOrd="5" destOrd="0" presId="urn:microsoft.com/office/officeart/2008/layout/LinedList"/>
    <dgm:cxn modelId="{F35F9419-4413-4D64-9008-E5DA13EE96A9}" type="presParOf" srcId="{6CA320FB-34EA-4E8A-AD36-5A6C86950B48}" destId="{EB631573-1A5B-4886-93DC-DFAB9E0E6775}" srcOrd="0" destOrd="0" presId="urn:microsoft.com/office/officeart/2008/layout/LinedList"/>
    <dgm:cxn modelId="{BB32297C-E13A-4BAA-A4D9-2FC112CA2CE3}" type="presParOf" srcId="{6CA320FB-34EA-4E8A-AD36-5A6C86950B48}" destId="{BBA43D2B-9E5A-432A-8B1F-EC6B27346A44}" srcOrd="1" destOrd="0" presId="urn:microsoft.com/office/officeart/2008/layout/LinedList"/>
    <dgm:cxn modelId="{2308478A-6739-4974-9C38-E9A43E02AE64}" type="presParOf" srcId="{DF877AB4-5039-4FFD-AA9B-5F21F7F1F17E}" destId="{4B3BC0E6-7AD1-43DF-8BA3-388655204028}" srcOrd="6" destOrd="0" presId="urn:microsoft.com/office/officeart/2008/layout/LinedList"/>
    <dgm:cxn modelId="{E7C3B4E7-532C-44B2-8F51-47FA00FD71E9}" type="presParOf" srcId="{DF877AB4-5039-4FFD-AA9B-5F21F7F1F17E}" destId="{633C9666-6561-46AE-96A0-41AE1D106838}" srcOrd="7" destOrd="0" presId="urn:microsoft.com/office/officeart/2008/layout/LinedList"/>
    <dgm:cxn modelId="{E87E66EE-C466-4B49-BA04-F1339FCF709D}" type="presParOf" srcId="{633C9666-6561-46AE-96A0-41AE1D106838}" destId="{856AC84F-7607-4643-9FDA-A3FB83C28267}" srcOrd="0" destOrd="0" presId="urn:microsoft.com/office/officeart/2008/layout/LinedList"/>
    <dgm:cxn modelId="{0C02AFFC-2CCA-46E2-90B2-DD9E18ABD5AB}" type="presParOf" srcId="{633C9666-6561-46AE-96A0-41AE1D106838}" destId="{B85937D8-54E6-4805-9EEB-6BF215749162}" srcOrd="1" destOrd="0" presId="urn:microsoft.com/office/officeart/2008/layout/LinedList"/>
    <dgm:cxn modelId="{02DB21D9-180D-4D42-8EC3-B3F98C25CBBA}" type="presParOf" srcId="{DF877AB4-5039-4FFD-AA9B-5F21F7F1F17E}" destId="{4864E568-1F9C-4B58-8749-99C3273E4103}" srcOrd="8" destOrd="0" presId="urn:microsoft.com/office/officeart/2008/layout/LinedList"/>
    <dgm:cxn modelId="{FC9F318B-23B4-4E67-883C-2DB95B8E755C}" type="presParOf" srcId="{DF877AB4-5039-4FFD-AA9B-5F21F7F1F17E}" destId="{E49A86EC-BC94-4CF3-BC93-C751637CC2AB}" srcOrd="9" destOrd="0" presId="urn:microsoft.com/office/officeart/2008/layout/LinedList"/>
    <dgm:cxn modelId="{FD4A54B4-4BEF-476E-951B-C772F6B3D5F5}" type="presParOf" srcId="{E49A86EC-BC94-4CF3-BC93-C751637CC2AB}" destId="{7F5030FF-7BBD-445B-B191-3C6C21C27AFD}" srcOrd="0" destOrd="0" presId="urn:microsoft.com/office/officeart/2008/layout/LinedList"/>
    <dgm:cxn modelId="{40849EFB-7B27-4D11-9C17-43A2E380BB07}" type="presParOf" srcId="{E49A86EC-BC94-4CF3-BC93-C751637CC2AB}" destId="{CA5AAF23-1AD8-4A82-8770-8DD8F703195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9F6F74-2DE6-41FA-B700-B01116E2C50B}">
      <dsp:nvSpPr>
        <dsp:cNvPr id="0" name=""/>
        <dsp:cNvSpPr/>
      </dsp:nvSpPr>
      <dsp:spPr>
        <a:xfrm>
          <a:off x="0" y="507"/>
          <a:ext cx="5257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47698D-769D-49CF-BD10-D3EEC8A736A6}">
      <dsp:nvSpPr>
        <dsp:cNvPr id="0" name=""/>
        <dsp:cNvSpPr/>
      </dsp:nvSpPr>
      <dsp:spPr>
        <a:xfrm>
          <a:off x="0" y="507"/>
          <a:ext cx="5257800" cy="831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fi-FI" sz="2600" b="1" kern="1200" dirty="0"/>
            <a:t>Yläkoulun toimintaan tutustuminen</a:t>
          </a:r>
          <a:endParaRPr lang="en-US" sz="2600" b="1" kern="1200" dirty="0"/>
        </a:p>
      </dsp:txBody>
      <dsp:txXfrm>
        <a:off x="0" y="507"/>
        <a:ext cx="5257800" cy="831900"/>
      </dsp:txXfrm>
    </dsp:sp>
    <dsp:sp modelId="{64D282AB-F3A4-4DC5-91E7-988B94ADE24F}">
      <dsp:nvSpPr>
        <dsp:cNvPr id="0" name=""/>
        <dsp:cNvSpPr/>
      </dsp:nvSpPr>
      <dsp:spPr>
        <a:xfrm>
          <a:off x="0" y="832408"/>
          <a:ext cx="5257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AC3986-93C2-4F9A-BFC1-E98192D8365B}">
      <dsp:nvSpPr>
        <dsp:cNvPr id="0" name=""/>
        <dsp:cNvSpPr/>
      </dsp:nvSpPr>
      <dsp:spPr>
        <a:xfrm>
          <a:off x="0" y="832408"/>
          <a:ext cx="5257800" cy="831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fi-FI" sz="2600" b="1" kern="1200" dirty="0"/>
            <a:t>Oppimisen taidot</a:t>
          </a:r>
          <a:endParaRPr lang="en-US" sz="2600" b="1" kern="1200" dirty="0"/>
        </a:p>
      </dsp:txBody>
      <dsp:txXfrm>
        <a:off x="0" y="832408"/>
        <a:ext cx="5257800" cy="831900"/>
      </dsp:txXfrm>
    </dsp:sp>
    <dsp:sp modelId="{3E1DBBC1-0754-4014-8EEF-64F21360C6A6}">
      <dsp:nvSpPr>
        <dsp:cNvPr id="0" name=""/>
        <dsp:cNvSpPr/>
      </dsp:nvSpPr>
      <dsp:spPr>
        <a:xfrm>
          <a:off x="0" y="1664309"/>
          <a:ext cx="5257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631573-1A5B-4886-93DC-DFAB9E0E6775}">
      <dsp:nvSpPr>
        <dsp:cNvPr id="0" name=""/>
        <dsp:cNvSpPr/>
      </dsp:nvSpPr>
      <dsp:spPr>
        <a:xfrm>
          <a:off x="0" y="1664309"/>
          <a:ext cx="5257800" cy="831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fi-FI" sz="2600" b="1" kern="1200" dirty="0"/>
            <a:t>Itsetuntemus</a:t>
          </a:r>
          <a:endParaRPr lang="en-US" sz="2600" b="1" kern="1200" dirty="0"/>
        </a:p>
      </dsp:txBody>
      <dsp:txXfrm>
        <a:off x="0" y="1664309"/>
        <a:ext cx="5257800" cy="831900"/>
      </dsp:txXfrm>
    </dsp:sp>
    <dsp:sp modelId="{4B3BC0E6-7AD1-43DF-8BA3-388655204028}">
      <dsp:nvSpPr>
        <dsp:cNvPr id="0" name=""/>
        <dsp:cNvSpPr/>
      </dsp:nvSpPr>
      <dsp:spPr>
        <a:xfrm>
          <a:off x="0" y="2496210"/>
          <a:ext cx="5257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6AC84F-7607-4643-9FDA-A3FB83C28267}">
      <dsp:nvSpPr>
        <dsp:cNvPr id="0" name=""/>
        <dsp:cNvSpPr/>
      </dsp:nvSpPr>
      <dsp:spPr>
        <a:xfrm>
          <a:off x="0" y="2496210"/>
          <a:ext cx="5257800" cy="831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fi-FI" sz="2600" b="1" kern="1200" dirty="0"/>
            <a:t>Valinnaisaineet</a:t>
          </a:r>
          <a:endParaRPr lang="en-US" sz="2600" b="1" kern="1200" dirty="0"/>
        </a:p>
      </dsp:txBody>
      <dsp:txXfrm>
        <a:off x="0" y="2496210"/>
        <a:ext cx="5257800" cy="831900"/>
      </dsp:txXfrm>
    </dsp:sp>
    <dsp:sp modelId="{4864E568-1F9C-4B58-8749-99C3273E4103}">
      <dsp:nvSpPr>
        <dsp:cNvPr id="0" name=""/>
        <dsp:cNvSpPr/>
      </dsp:nvSpPr>
      <dsp:spPr>
        <a:xfrm>
          <a:off x="0" y="3328111"/>
          <a:ext cx="5257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5030FF-7BBD-445B-B191-3C6C21C27AFD}">
      <dsp:nvSpPr>
        <dsp:cNvPr id="0" name=""/>
        <dsp:cNvSpPr/>
      </dsp:nvSpPr>
      <dsp:spPr>
        <a:xfrm>
          <a:off x="0" y="3328111"/>
          <a:ext cx="5257800" cy="831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fi-FI" sz="2600" b="1" kern="1200" dirty="0"/>
            <a:t>Työelämään tutustuminen eli TET </a:t>
          </a:r>
          <a:endParaRPr lang="en-US" sz="2600" b="1" kern="1200" dirty="0"/>
        </a:p>
      </dsp:txBody>
      <dsp:txXfrm>
        <a:off x="0" y="3328111"/>
        <a:ext cx="5257800" cy="83190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89E8F3-DADF-7943-BAB7-D3F8E08C00A8}" type="datetimeFigureOut">
              <a:rPr lang="fi-FI" smtClean="0"/>
              <a:t>7.9.2026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8CC91A-B997-E249-8EFE-AF8F5AC40D80}" type="slidenum">
              <a:rPr lang="fi-FI" smtClean="0"/>
              <a:t>‹#›</a:t>
            </a:fld>
            <a:endParaRPr lang="fi-FI"/>
          </a:p>
        </p:txBody>
      </p:sp>
    </p:spTree>
    <p:extLst>
      <p:ext uri="{BB962C8B-B14F-4D97-AF65-F5344CB8AC3E}">
        <p14:creationId xmlns:p14="http://schemas.microsoft.com/office/powerpoint/2010/main" val="3856713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698CC91A-B997-E249-8EFE-AF8F5AC40D80}" type="slidenum">
              <a:rPr lang="fi-FI" smtClean="0"/>
              <a:t>2</a:t>
            </a:fld>
            <a:endParaRPr lang="fi-FI"/>
          </a:p>
        </p:txBody>
      </p:sp>
    </p:spTree>
    <p:extLst>
      <p:ext uri="{BB962C8B-B14F-4D97-AF65-F5344CB8AC3E}">
        <p14:creationId xmlns:p14="http://schemas.microsoft.com/office/powerpoint/2010/main" val="1742497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698CC91A-B997-E249-8EFE-AF8F5AC40D80}" type="slidenum">
              <a:rPr lang="fi-FI" smtClean="0"/>
              <a:t>6</a:t>
            </a:fld>
            <a:endParaRPr lang="fi-FI"/>
          </a:p>
        </p:txBody>
      </p:sp>
    </p:spTree>
    <p:extLst>
      <p:ext uri="{BB962C8B-B14F-4D97-AF65-F5344CB8AC3E}">
        <p14:creationId xmlns:p14="http://schemas.microsoft.com/office/powerpoint/2010/main" val="23211522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loitusdia">
    <p:bg>
      <p:bgPr>
        <a:solidFill>
          <a:srgbClr val="458432"/>
        </a:solidFill>
        <a:effectLst/>
      </p:bgPr>
    </p:bg>
    <p:spTree>
      <p:nvGrpSpPr>
        <p:cNvPr id="1" name=""/>
        <p:cNvGrpSpPr/>
        <p:nvPr/>
      </p:nvGrpSpPr>
      <p:grpSpPr>
        <a:xfrm>
          <a:off x="0" y="0"/>
          <a:ext cx="0" cy="0"/>
          <a:chOff x="0" y="0"/>
          <a:chExt cx="0" cy="0"/>
        </a:xfrm>
      </p:grpSpPr>
      <p:pic>
        <p:nvPicPr>
          <p:cNvPr id="17" name="Kuva 16">
            <a:extLst>
              <a:ext uri="{FF2B5EF4-FFF2-40B4-BE49-F238E27FC236}">
                <a16:creationId xmlns:a16="http://schemas.microsoft.com/office/drawing/2014/main" id="{452AA5F3-55C3-8849-B3CB-70BEA91F0233}"/>
              </a:ext>
            </a:extLst>
          </p:cNvPr>
          <p:cNvPicPr>
            <a:picLocks noChangeAspect="1"/>
          </p:cNvPicPr>
          <p:nvPr userDrawn="1"/>
        </p:nvPicPr>
        <p:blipFill>
          <a:blip r:embed="rId2"/>
          <a:stretch>
            <a:fillRect/>
          </a:stretch>
        </p:blipFill>
        <p:spPr>
          <a:xfrm>
            <a:off x="1789913" y="1924924"/>
            <a:ext cx="8612174" cy="3008153"/>
          </a:xfrm>
          <a:prstGeom prst="rect">
            <a:avLst/>
          </a:prstGeom>
        </p:spPr>
      </p:pic>
      <p:sp>
        <p:nvSpPr>
          <p:cNvPr id="23" name="Otsikko 1">
            <a:extLst>
              <a:ext uri="{FF2B5EF4-FFF2-40B4-BE49-F238E27FC236}">
                <a16:creationId xmlns:a16="http://schemas.microsoft.com/office/drawing/2014/main" id="{597AC820-A2DF-6A42-BCE6-CBA65F96239E}"/>
              </a:ext>
            </a:extLst>
          </p:cNvPr>
          <p:cNvSpPr>
            <a:spLocks noGrp="1"/>
          </p:cNvSpPr>
          <p:nvPr>
            <p:ph type="ctrTitle"/>
          </p:nvPr>
        </p:nvSpPr>
        <p:spPr>
          <a:xfrm>
            <a:off x="1524000" y="4438510"/>
            <a:ext cx="9144000" cy="1114346"/>
          </a:xfrm>
          <a:noFill/>
        </p:spPr>
        <p:txBody>
          <a:bodyPr anchor="b">
            <a:normAutofit/>
          </a:bodyPr>
          <a:lstStyle>
            <a:lvl1pPr algn="ctr">
              <a:defRPr sz="2800" b="1">
                <a:solidFill>
                  <a:schemeClr val="bg1"/>
                </a:solidFill>
              </a:defRPr>
            </a:lvl1pPr>
          </a:lstStyle>
          <a:p>
            <a:r>
              <a:rPr lang="fi-FI" dirty="0"/>
              <a:t>Muokkaa </a:t>
            </a:r>
            <a:r>
              <a:rPr lang="fi-FI" dirty="0" err="1"/>
              <a:t>perustyyl</a:t>
            </a:r>
            <a:r>
              <a:rPr lang="fi-FI" dirty="0"/>
              <a:t>. </a:t>
            </a:r>
            <a:r>
              <a:rPr lang="fi-FI" dirty="0" err="1"/>
              <a:t>napsautt</a:t>
            </a:r>
            <a:r>
              <a:rPr lang="fi-FI" dirty="0"/>
              <a:t>.</a:t>
            </a:r>
          </a:p>
        </p:txBody>
      </p:sp>
      <p:sp>
        <p:nvSpPr>
          <p:cNvPr id="5" name="Tekstiruutu 4">
            <a:extLst>
              <a:ext uri="{FF2B5EF4-FFF2-40B4-BE49-F238E27FC236}">
                <a16:creationId xmlns:a16="http://schemas.microsoft.com/office/drawing/2014/main" id="{16855572-C079-254E-9242-F8FEE44CC563}"/>
              </a:ext>
            </a:extLst>
          </p:cNvPr>
          <p:cNvSpPr txBox="1"/>
          <p:nvPr userDrawn="1"/>
        </p:nvSpPr>
        <p:spPr>
          <a:xfrm>
            <a:off x="8944620" y="6434170"/>
            <a:ext cx="2402829" cy="153888"/>
          </a:xfrm>
          <a:prstGeom prst="rect">
            <a:avLst/>
          </a:prstGeom>
          <a:noFill/>
        </p:spPr>
        <p:txBody>
          <a:bodyPr wrap="square" lIns="0" tIns="0" rIns="0" bIns="0" rtlCol="0">
            <a:spAutoFit/>
          </a:bodyPr>
          <a:lstStyle/>
          <a:p>
            <a:pPr algn="r"/>
            <a:r>
              <a:rPr lang="fi-FI" sz="1000" dirty="0" err="1">
                <a:solidFill>
                  <a:schemeClr val="bg1"/>
                </a:solidFill>
                <a:latin typeface="Verdana" panose="020B0604030504040204" pitchFamily="34" charset="0"/>
                <a:ea typeface="Verdana" panose="020B0604030504040204" pitchFamily="34" charset="0"/>
                <a:cs typeface="Verdana" panose="020B0604030504040204" pitchFamily="34" charset="0"/>
              </a:rPr>
              <a:t>www.kontiolahti.fi</a:t>
            </a:r>
            <a:endParaRPr lang="fi-FI" sz="1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6" name="Alaotsikko 2">
            <a:extLst>
              <a:ext uri="{FF2B5EF4-FFF2-40B4-BE49-F238E27FC236}">
                <a16:creationId xmlns:a16="http://schemas.microsoft.com/office/drawing/2014/main" id="{DD526996-E730-6C4F-8BF3-69A3B820ED5B}"/>
              </a:ext>
            </a:extLst>
          </p:cNvPr>
          <p:cNvSpPr>
            <a:spLocks noGrp="1"/>
          </p:cNvSpPr>
          <p:nvPr>
            <p:ph type="subTitle" idx="1"/>
          </p:nvPr>
        </p:nvSpPr>
        <p:spPr>
          <a:xfrm>
            <a:off x="1524000" y="5732470"/>
            <a:ext cx="9144000" cy="522086"/>
          </a:xfrm>
        </p:spPr>
        <p:txBody>
          <a:bodyPr>
            <a:normAutofit/>
          </a:bodyPr>
          <a:lstStyle>
            <a:lvl1pPr marL="0" indent="0" algn="ctr">
              <a:buNone/>
              <a:defRPr sz="1400" i="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napsauttamalla</a:t>
            </a:r>
          </a:p>
        </p:txBody>
      </p:sp>
    </p:spTree>
    <p:extLst>
      <p:ext uri="{BB962C8B-B14F-4D97-AF65-F5344CB8AC3E}">
        <p14:creationId xmlns:p14="http://schemas.microsoft.com/office/powerpoint/2010/main" val="238263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dia">
    <p:bg>
      <p:bgPr>
        <a:solidFill>
          <a:srgbClr val="45843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057390-0554-2E41-A426-C59A7C453FB5}"/>
              </a:ext>
            </a:extLst>
          </p:cNvPr>
          <p:cNvSpPr>
            <a:spLocks noGrp="1"/>
          </p:cNvSpPr>
          <p:nvPr>
            <p:ph type="ctrTitle"/>
          </p:nvPr>
        </p:nvSpPr>
        <p:spPr>
          <a:xfrm>
            <a:off x="1524000" y="2343728"/>
            <a:ext cx="9144000" cy="2170545"/>
          </a:xfrm>
          <a:noFill/>
        </p:spPr>
        <p:txBody>
          <a:bodyPr anchor="ctr" anchorCtr="0"/>
          <a:lstStyle>
            <a:lvl1pPr algn="ctr">
              <a:defRPr sz="6000" b="1">
                <a:solidFill>
                  <a:schemeClr val="bg1"/>
                </a:solidFill>
              </a:defRPr>
            </a:lvl1pPr>
          </a:lstStyle>
          <a:p>
            <a:r>
              <a:rPr lang="fi-FI" dirty="0"/>
              <a:t>Muokkaa </a:t>
            </a:r>
            <a:r>
              <a:rPr lang="fi-FI" dirty="0" err="1"/>
              <a:t>perustyyl</a:t>
            </a:r>
            <a:r>
              <a:rPr lang="fi-FI" dirty="0"/>
              <a:t>. </a:t>
            </a:r>
            <a:r>
              <a:rPr lang="fi-FI" dirty="0" err="1"/>
              <a:t>napsautt</a:t>
            </a:r>
            <a:r>
              <a:rPr lang="fi-FI" dirty="0"/>
              <a:t>.</a:t>
            </a:r>
          </a:p>
        </p:txBody>
      </p:sp>
      <p:pic>
        <p:nvPicPr>
          <p:cNvPr id="17" name="Kuva 16">
            <a:extLst>
              <a:ext uri="{FF2B5EF4-FFF2-40B4-BE49-F238E27FC236}">
                <a16:creationId xmlns:a16="http://schemas.microsoft.com/office/drawing/2014/main" id="{452AA5F3-55C3-8849-B3CB-70BEA91F0233}"/>
              </a:ext>
            </a:extLst>
          </p:cNvPr>
          <p:cNvPicPr>
            <a:picLocks noChangeAspect="1"/>
          </p:cNvPicPr>
          <p:nvPr userDrawn="1"/>
        </p:nvPicPr>
        <p:blipFill>
          <a:blip r:embed="rId2"/>
          <a:stretch>
            <a:fillRect/>
          </a:stretch>
        </p:blipFill>
        <p:spPr>
          <a:xfrm>
            <a:off x="9906943" y="256253"/>
            <a:ext cx="1575816" cy="550418"/>
          </a:xfrm>
          <a:prstGeom prst="rect">
            <a:avLst/>
          </a:prstGeom>
        </p:spPr>
      </p:pic>
      <p:sp>
        <p:nvSpPr>
          <p:cNvPr id="6" name="Tekstiruutu 5">
            <a:extLst>
              <a:ext uri="{FF2B5EF4-FFF2-40B4-BE49-F238E27FC236}">
                <a16:creationId xmlns:a16="http://schemas.microsoft.com/office/drawing/2014/main" id="{35E0E0DD-DB4E-474C-939C-B79DB8828C69}"/>
              </a:ext>
            </a:extLst>
          </p:cNvPr>
          <p:cNvSpPr txBox="1"/>
          <p:nvPr userDrawn="1"/>
        </p:nvSpPr>
        <p:spPr>
          <a:xfrm>
            <a:off x="8944620" y="6434170"/>
            <a:ext cx="2402829" cy="153888"/>
          </a:xfrm>
          <a:prstGeom prst="rect">
            <a:avLst/>
          </a:prstGeom>
          <a:noFill/>
        </p:spPr>
        <p:txBody>
          <a:bodyPr wrap="square" lIns="0" tIns="0" rIns="0" bIns="0" rtlCol="0">
            <a:spAutoFit/>
          </a:bodyPr>
          <a:lstStyle/>
          <a:p>
            <a:pPr algn="r"/>
            <a:r>
              <a:rPr lang="fi-FI" sz="1000" dirty="0" err="1">
                <a:solidFill>
                  <a:schemeClr val="bg1"/>
                </a:solidFill>
                <a:latin typeface="Verdana" panose="020B0604030504040204" pitchFamily="34" charset="0"/>
                <a:ea typeface="Verdana" panose="020B0604030504040204" pitchFamily="34" charset="0"/>
                <a:cs typeface="Verdana" panose="020B0604030504040204" pitchFamily="34" charset="0"/>
              </a:rPr>
              <a:t>www.kontiolahti.fi</a:t>
            </a:r>
            <a:endParaRPr lang="fi-FI" sz="1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915882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dia tarkenteella">
    <p:bg>
      <p:bgPr>
        <a:solidFill>
          <a:srgbClr val="45843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057390-0554-2E41-A426-C59A7C453FB5}"/>
              </a:ext>
            </a:extLst>
          </p:cNvPr>
          <p:cNvSpPr>
            <a:spLocks noGrp="1"/>
          </p:cNvSpPr>
          <p:nvPr>
            <p:ph type="ctrTitle"/>
          </p:nvPr>
        </p:nvSpPr>
        <p:spPr>
          <a:xfrm>
            <a:off x="1524000" y="1830687"/>
            <a:ext cx="9144000" cy="2170545"/>
          </a:xfrm>
          <a:noFill/>
        </p:spPr>
        <p:txBody>
          <a:bodyPr anchor="b"/>
          <a:lstStyle>
            <a:lvl1pPr algn="ctr">
              <a:defRPr sz="6000" b="1">
                <a:solidFill>
                  <a:schemeClr val="bg1"/>
                </a:solidFill>
              </a:defRPr>
            </a:lvl1pPr>
          </a:lstStyle>
          <a:p>
            <a:r>
              <a:rPr lang="fi-FI" dirty="0"/>
              <a:t>Muokkaa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C5775F47-5504-3E4F-B837-2C12E0C09D5D}"/>
              </a:ext>
            </a:extLst>
          </p:cNvPr>
          <p:cNvSpPr>
            <a:spLocks noGrp="1"/>
          </p:cNvSpPr>
          <p:nvPr>
            <p:ph type="subTitle" idx="1"/>
          </p:nvPr>
        </p:nvSpPr>
        <p:spPr>
          <a:xfrm>
            <a:off x="1524000" y="4244986"/>
            <a:ext cx="9144000" cy="863033"/>
          </a:xfrm>
        </p:spPr>
        <p:txBody>
          <a:bodyPr/>
          <a:lstStyle>
            <a:lvl1pPr marL="0" indent="0" algn="ctr">
              <a:buNone/>
              <a:defRPr sz="2400" i="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napsauttamalla</a:t>
            </a:r>
          </a:p>
        </p:txBody>
      </p:sp>
      <p:pic>
        <p:nvPicPr>
          <p:cNvPr id="17" name="Kuva 16">
            <a:extLst>
              <a:ext uri="{FF2B5EF4-FFF2-40B4-BE49-F238E27FC236}">
                <a16:creationId xmlns:a16="http://schemas.microsoft.com/office/drawing/2014/main" id="{452AA5F3-55C3-8849-B3CB-70BEA91F0233}"/>
              </a:ext>
            </a:extLst>
          </p:cNvPr>
          <p:cNvPicPr>
            <a:picLocks noChangeAspect="1"/>
          </p:cNvPicPr>
          <p:nvPr userDrawn="1"/>
        </p:nvPicPr>
        <p:blipFill>
          <a:blip r:embed="rId2"/>
          <a:stretch>
            <a:fillRect/>
          </a:stretch>
        </p:blipFill>
        <p:spPr>
          <a:xfrm>
            <a:off x="9906943" y="256253"/>
            <a:ext cx="1575816" cy="550418"/>
          </a:xfrm>
          <a:prstGeom prst="rect">
            <a:avLst/>
          </a:prstGeom>
        </p:spPr>
      </p:pic>
      <p:sp>
        <p:nvSpPr>
          <p:cNvPr id="7" name="Tekstiruutu 6">
            <a:extLst>
              <a:ext uri="{FF2B5EF4-FFF2-40B4-BE49-F238E27FC236}">
                <a16:creationId xmlns:a16="http://schemas.microsoft.com/office/drawing/2014/main" id="{5130F78B-E9A3-794F-9FB7-12B94DF9404A}"/>
              </a:ext>
            </a:extLst>
          </p:cNvPr>
          <p:cNvSpPr txBox="1"/>
          <p:nvPr userDrawn="1"/>
        </p:nvSpPr>
        <p:spPr>
          <a:xfrm>
            <a:off x="8944620" y="6434170"/>
            <a:ext cx="2402829" cy="153888"/>
          </a:xfrm>
          <a:prstGeom prst="rect">
            <a:avLst/>
          </a:prstGeom>
          <a:noFill/>
        </p:spPr>
        <p:txBody>
          <a:bodyPr wrap="square" lIns="0" tIns="0" rIns="0" bIns="0" rtlCol="0">
            <a:spAutoFit/>
          </a:bodyPr>
          <a:lstStyle/>
          <a:p>
            <a:pPr algn="r"/>
            <a:r>
              <a:rPr lang="fi-FI" sz="1000" dirty="0" err="1">
                <a:solidFill>
                  <a:schemeClr val="bg1"/>
                </a:solidFill>
                <a:latin typeface="Verdana" panose="020B0604030504040204" pitchFamily="34" charset="0"/>
                <a:ea typeface="Verdana" panose="020B0604030504040204" pitchFamily="34" charset="0"/>
                <a:cs typeface="Verdana" panose="020B0604030504040204" pitchFamily="34" charset="0"/>
              </a:rPr>
              <a:t>www.kontiolahti.fi</a:t>
            </a:r>
            <a:endParaRPr lang="fi-FI" sz="1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897378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sältö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4D0426-6DB9-1A41-979C-785E6E66A293}"/>
              </a:ext>
            </a:extLst>
          </p:cNvPr>
          <p:cNvSpPr>
            <a:spLocks noGrp="1"/>
          </p:cNvSpPr>
          <p:nvPr>
            <p:ph type="title" hasCustomPrompt="1"/>
          </p:nvPr>
        </p:nvSpPr>
        <p:spPr>
          <a:xfrm>
            <a:off x="838200" y="365125"/>
            <a:ext cx="9062069" cy="1325563"/>
          </a:xfrm>
        </p:spPr>
        <p:txBody>
          <a:bodyPr anchor="ctr" anchorCtr="0">
            <a:normAutofit/>
          </a:bodyPr>
          <a:lstStyle>
            <a:lvl1pPr>
              <a:defRPr sz="3600" b="1">
                <a:solidFill>
                  <a:srgbClr val="458432"/>
                </a:solidFill>
              </a:defRPr>
            </a:lvl1pPr>
          </a:lstStyle>
          <a:p>
            <a:r>
              <a:rPr lang="fi-FI" dirty="0"/>
              <a:t>Muokkaa </a:t>
            </a:r>
            <a:r>
              <a:rPr lang="fi-FI" dirty="0" err="1"/>
              <a:t>perustyyl</a:t>
            </a:r>
            <a:r>
              <a:rPr lang="fi-FI" dirty="0"/>
              <a:t>. </a:t>
            </a:r>
            <a:r>
              <a:rPr lang="fi-FI" dirty="0" err="1"/>
              <a:t>napsautt</a:t>
            </a:r>
            <a:r>
              <a:rPr lang="fi-FI" dirty="0"/>
              <a:t>.</a:t>
            </a:r>
          </a:p>
        </p:txBody>
      </p:sp>
      <p:sp>
        <p:nvSpPr>
          <p:cNvPr id="8" name="Tekstin paikkamerkki 7">
            <a:extLst>
              <a:ext uri="{FF2B5EF4-FFF2-40B4-BE49-F238E27FC236}">
                <a16:creationId xmlns:a16="http://schemas.microsoft.com/office/drawing/2014/main" id="{34DAA9F8-FAE1-B34E-89ED-08D683515A59}"/>
              </a:ext>
            </a:extLst>
          </p:cNvPr>
          <p:cNvSpPr>
            <a:spLocks noGrp="1"/>
          </p:cNvSpPr>
          <p:nvPr>
            <p:ph type="body" sz="quarter" idx="10"/>
          </p:nvPr>
        </p:nvSpPr>
        <p:spPr>
          <a:xfrm>
            <a:off x="838200" y="1942266"/>
            <a:ext cx="10515600" cy="4298347"/>
          </a:xfrm>
        </p:spPr>
        <p:txBody>
          <a:bodyPr>
            <a:normAutofit/>
          </a:bodyPr>
          <a:lstStyle>
            <a:lvl1pPr>
              <a:defRPr sz="1800"/>
            </a:lvl1pPr>
            <a:lvl2pPr>
              <a:defRPr sz="1800"/>
            </a:lvl2pPr>
            <a:lvl3pPr>
              <a:defRPr sz="1800"/>
            </a:lvl3pPr>
            <a:lvl4pPr>
              <a:defRPr sz="1800"/>
            </a:lvl4pPr>
            <a:lvl5pPr>
              <a:defRPr sz="1800"/>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6" name="Tekstiruutu 5">
            <a:extLst>
              <a:ext uri="{FF2B5EF4-FFF2-40B4-BE49-F238E27FC236}">
                <a16:creationId xmlns:a16="http://schemas.microsoft.com/office/drawing/2014/main" id="{2A40E9A9-B29F-B44E-B217-65C2D9549613}"/>
              </a:ext>
            </a:extLst>
          </p:cNvPr>
          <p:cNvSpPr txBox="1"/>
          <p:nvPr userDrawn="1"/>
        </p:nvSpPr>
        <p:spPr>
          <a:xfrm>
            <a:off x="8944620" y="6434170"/>
            <a:ext cx="2402829" cy="153888"/>
          </a:xfrm>
          <a:prstGeom prst="rect">
            <a:avLst/>
          </a:prstGeom>
          <a:noFill/>
        </p:spPr>
        <p:txBody>
          <a:bodyPr wrap="square" lIns="0" tIns="0" rIns="0" bIns="0" rtlCol="0">
            <a:spAutoFit/>
          </a:bodyPr>
          <a:lstStyle/>
          <a:p>
            <a:pPr algn="r"/>
            <a:r>
              <a:rPr lang="fi-FI" sz="1000" dirty="0" err="1">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www.kontiolahti.fi</a:t>
            </a:r>
            <a:endParaRPr lang="fi-FI" sz="10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7" name="Kuva 6">
            <a:extLst>
              <a:ext uri="{FF2B5EF4-FFF2-40B4-BE49-F238E27FC236}">
                <a16:creationId xmlns:a16="http://schemas.microsoft.com/office/drawing/2014/main" id="{78C4BE87-3A48-DB4B-8C98-8EDDF9822485}"/>
              </a:ext>
            </a:extLst>
          </p:cNvPr>
          <p:cNvPicPr>
            <a:picLocks noChangeAspect="1"/>
          </p:cNvPicPr>
          <p:nvPr userDrawn="1"/>
        </p:nvPicPr>
        <p:blipFill>
          <a:blip r:embed="rId2"/>
          <a:srcRect/>
          <a:stretch/>
        </p:blipFill>
        <p:spPr>
          <a:xfrm>
            <a:off x="9902653" y="250813"/>
            <a:ext cx="1586621" cy="555857"/>
          </a:xfrm>
          <a:prstGeom prst="rect">
            <a:avLst/>
          </a:prstGeom>
        </p:spPr>
      </p:pic>
    </p:spTree>
    <p:extLst>
      <p:ext uri="{BB962C8B-B14F-4D97-AF65-F5344CB8AC3E}">
        <p14:creationId xmlns:p14="http://schemas.microsoft.com/office/powerpoint/2010/main" val="373416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uva ja tekstipalkk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3A77013-39C9-AC48-ACD7-036530432F9F}"/>
              </a:ext>
            </a:extLst>
          </p:cNvPr>
          <p:cNvSpPr>
            <a:spLocks noGrp="1"/>
          </p:cNvSpPr>
          <p:nvPr>
            <p:ph type="title" hasCustomPrompt="1"/>
          </p:nvPr>
        </p:nvSpPr>
        <p:spPr>
          <a:xfrm>
            <a:off x="8944620" y="1271910"/>
            <a:ext cx="2402829" cy="2071991"/>
          </a:xfrm>
        </p:spPr>
        <p:txBody>
          <a:bodyPr anchor="b">
            <a:noAutofit/>
          </a:bodyPr>
          <a:lstStyle>
            <a:lvl1pPr>
              <a:defRPr sz="2400" b="1">
                <a:solidFill>
                  <a:srgbClr val="458432"/>
                </a:solidFill>
              </a:defRPr>
            </a:lvl1pPr>
          </a:lstStyle>
          <a:p>
            <a:r>
              <a:rPr lang="fi-FI" dirty="0"/>
              <a:t>Muokkaa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35D6C244-3667-4D44-9483-85868C38C0A6}"/>
              </a:ext>
            </a:extLst>
          </p:cNvPr>
          <p:cNvSpPr>
            <a:spLocks noGrp="1"/>
          </p:cNvSpPr>
          <p:nvPr>
            <p:ph type="body" idx="1"/>
          </p:nvPr>
        </p:nvSpPr>
        <p:spPr>
          <a:xfrm>
            <a:off x="8944620" y="3637577"/>
            <a:ext cx="2402829" cy="2452074"/>
          </a:xfrm>
        </p:spPr>
        <p:txBody>
          <a:bodyPr>
            <a:normAutofit/>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dirty="0"/>
              <a:t>Muokkaa tekstin perustyylejä</a:t>
            </a:r>
          </a:p>
        </p:txBody>
      </p:sp>
      <p:sp>
        <p:nvSpPr>
          <p:cNvPr id="12" name="Kuvan paikkamerkki 1">
            <a:extLst>
              <a:ext uri="{FF2B5EF4-FFF2-40B4-BE49-F238E27FC236}">
                <a16:creationId xmlns:a16="http://schemas.microsoft.com/office/drawing/2014/main" id="{07A491B9-A228-DB43-8BCC-501A2E40EBE7}"/>
              </a:ext>
            </a:extLst>
          </p:cNvPr>
          <p:cNvSpPr>
            <a:spLocks noGrp="1"/>
          </p:cNvSpPr>
          <p:nvPr>
            <p:ph type="pic" sz="quarter" idx="13"/>
          </p:nvPr>
        </p:nvSpPr>
        <p:spPr>
          <a:xfrm>
            <a:off x="-1" y="-6674"/>
            <a:ext cx="8837829" cy="6864674"/>
          </a:xfrm>
          <a:custGeom>
            <a:avLst/>
            <a:gdLst>
              <a:gd name="connsiteX0" fmla="*/ 0 w 8944620"/>
              <a:gd name="connsiteY0" fmla="*/ 0 h 6858000"/>
              <a:gd name="connsiteX1" fmla="*/ 8944620 w 8944620"/>
              <a:gd name="connsiteY1" fmla="*/ 0 h 6858000"/>
              <a:gd name="connsiteX2" fmla="*/ 8944620 w 8944620"/>
              <a:gd name="connsiteY2" fmla="*/ 6858000 h 6858000"/>
              <a:gd name="connsiteX3" fmla="*/ 0 w 8944620"/>
              <a:gd name="connsiteY3" fmla="*/ 6858000 h 6858000"/>
              <a:gd name="connsiteX4" fmla="*/ 0 w 8944620"/>
              <a:gd name="connsiteY4" fmla="*/ 0 h 6858000"/>
              <a:gd name="connsiteX0" fmla="*/ 0 w 8944620"/>
              <a:gd name="connsiteY0" fmla="*/ 0 h 6858000"/>
              <a:gd name="connsiteX1" fmla="*/ 8944620 w 8944620"/>
              <a:gd name="connsiteY1" fmla="*/ 0 h 6858000"/>
              <a:gd name="connsiteX2" fmla="*/ 7870033 w 8944620"/>
              <a:gd name="connsiteY2" fmla="*/ 6858000 h 6858000"/>
              <a:gd name="connsiteX3" fmla="*/ 0 w 8944620"/>
              <a:gd name="connsiteY3" fmla="*/ 6858000 h 6858000"/>
              <a:gd name="connsiteX4" fmla="*/ 0 w 8944620"/>
              <a:gd name="connsiteY4" fmla="*/ 0 h 6858000"/>
              <a:gd name="connsiteX0" fmla="*/ 0 w 8837829"/>
              <a:gd name="connsiteY0" fmla="*/ 6674 h 6864674"/>
              <a:gd name="connsiteX1" fmla="*/ 8837829 w 8837829"/>
              <a:gd name="connsiteY1" fmla="*/ 0 h 6864674"/>
              <a:gd name="connsiteX2" fmla="*/ 7870033 w 8837829"/>
              <a:gd name="connsiteY2" fmla="*/ 6864674 h 6864674"/>
              <a:gd name="connsiteX3" fmla="*/ 0 w 8837829"/>
              <a:gd name="connsiteY3" fmla="*/ 6864674 h 6864674"/>
              <a:gd name="connsiteX4" fmla="*/ 0 w 8837829"/>
              <a:gd name="connsiteY4" fmla="*/ 6674 h 686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37829" h="6864674">
                <a:moveTo>
                  <a:pt x="0" y="6674"/>
                </a:moveTo>
                <a:lnTo>
                  <a:pt x="8837829" y="0"/>
                </a:lnTo>
                <a:lnTo>
                  <a:pt x="7870033" y="6864674"/>
                </a:lnTo>
                <a:lnTo>
                  <a:pt x="0" y="6864674"/>
                </a:lnTo>
                <a:lnTo>
                  <a:pt x="0" y="6674"/>
                </a:lnTo>
                <a:close/>
              </a:path>
            </a:pathLst>
          </a:custGeom>
          <a:solidFill>
            <a:schemeClr val="bg1">
              <a:lumMod val="95000"/>
              <a:alpha val="0"/>
            </a:schemeClr>
          </a:solidFill>
        </p:spPr>
        <p:txBody>
          <a:bodyPr/>
          <a:lstStyle/>
          <a:p>
            <a:endParaRPr lang="fi-FI"/>
          </a:p>
        </p:txBody>
      </p:sp>
      <p:sp>
        <p:nvSpPr>
          <p:cNvPr id="7" name="Tekstiruutu 6">
            <a:extLst>
              <a:ext uri="{FF2B5EF4-FFF2-40B4-BE49-F238E27FC236}">
                <a16:creationId xmlns:a16="http://schemas.microsoft.com/office/drawing/2014/main" id="{71AC79D9-EC76-CF4B-AC94-A7574EF52F05}"/>
              </a:ext>
            </a:extLst>
          </p:cNvPr>
          <p:cNvSpPr txBox="1"/>
          <p:nvPr userDrawn="1"/>
        </p:nvSpPr>
        <p:spPr>
          <a:xfrm>
            <a:off x="8944620" y="6434170"/>
            <a:ext cx="2402829" cy="153888"/>
          </a:xfrm>
          <a:prstGeom prst="rect">
            <a:avLst/>
          </a:prstGeom>
          <a:noFill/>
        </p:spPr>
        <p:txBody>
          <a:bodyPr wrap="square" lIns="0" tIns="0" rIns="0" bIns="0" rtlCol="0">
            <a:spAutoFit/>
          </a:bodyPr>
          <a:lstStyle/>
          <a:p>
            <a:pPr algn="r"/>
            <a:r>
              <a:rPr lang="fi-FI" sz="1000" dirty="0" err="1">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www.kontiolahti.fi</a:t>
            </a:r>
            <a:endParaRPr lang="fi-FI" sz="10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9" name="Kuva 8">
            <a:extLst>
              <a:ext uri="{FF2B5EF4-FFF2-40B4-BE49-F238E27FC236}">
                <a16:creationId xmlns:a16="http://schemas.microsoft.com/office/drawing/2014/main" id="{45CA4738-DA7D-F64B-BAD5-3C0536C449BF}"/>
              </a:ext>
            </a:extLst>
          </p:cNvPr>
          <p:cNvPicPr>
            <a:picLocks noChangeAspect="1"/>
          </p:cNvPicPr>
          <p:nvPr userDrawn="1"/>
        </p:nvPicPr>
        <p:blipFill>
          <a:blip r:embed="rId2"/>
          <a:srcRect/>
          <a:stretch/>
        </p:blipFill>
        <p:spPr>
          <a:xfrm>
            <a:off x="9902653" y="250813"/>
            <a:ext cx="1586621" cy="555857"/>
          </a:xfrm>
          <a:prstGeom prst="rect">
            <a:avLst/>
          </a:prstGeom>
        </p:spPr>
      </p:pic>
    </p:spTree>
    <p:extLst>
      <p:ext uri="{BB962C8B-B14F-4D97-AF65-F5344CB8AC3E}">
        <p14:creationId xmlns:p14="http://schemas.microsoft.com/office/powerpoint/2010/main" val="2478784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uva ja iso tekstipalkk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3A77013-39C9-AC48-ACD7-036530432F9F}"/>
              </a:ext>
            </a:extLst>
          </p:cNvPr>
          <p:cNvSpPr>
            <a:spLocks noGrp="1"/>
          </p:cNvSpPr>
          <p:nvPr>
            <p:ph type="title" hasCustomPrompt="1"/>
          </p:nvPr>
        </p:nvSpPr>
        <p:spPr>
          <a:xfrm>
            <a:off x="4798881" y="1151190"/>
            <a:ext cx="6548568" cy="1271910"/>
          </a:xfrm>
        </p:spPr>
        <p:txBody>
          <a:bodyPr anchor="b">
            <a:noAutofit/>
          </a:bodyPr>
          <a:lstStyle>
            <a:lvl1pPr>
              <a:defRPr sz="3600" b="1" i="0">
                <a:solidFill>
                  <a:srgbClr val="458432"/>
                </a:solidFill>
              </a:defRPr>
            </a:lvl1pPr>
          </a:lstStyle>
          <a:p>
            <a:r>
              <a:rPr lang="fi-FI" dirty="0"/>
              <a:t>Muokkaa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35D6C244-3667-4D44-9483-85868C38C0A6}"/>
              </a:ext>
            </a:extLst>
          </p:cNvPr>
          <p:cNvSpPr>
            <a:spLocks noGrp="1"/>
          </p:cNvSpPr>
          <p:nvPr>
            <p:ph type="body" idx="1"/>
          </p:nvPr>
        </p:nvSpPr>
        <p:spPr>
          <a:xfrm>
            <a:off x="4798881" y="2660699"/>
            <a:ext cx="6548567" cy="3370870"/>
          </a:xfrm>
        </p:spPr>
        <p:txBody>
          <a:bodyPr>
            <a:normAutofit/>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dirty="0"/>
              <a:t>Muokkaa tekstin perustyylejä</a:t>
            </a:r>
          </a:p>
        </p:txBody>
      </p:sp>
      <p:sp>
        <p:nvSpPr>
          <p:cNvPr id="18" name="Kuvan paikkamerkki 13">
            <a:extLst>
              <a:ext uri="{FF2B5EF4-FFF2-40B4-BE49-F238E27FC236}">
                <a16:creationId xmlns:a16="http://schemas.microsoft.com/office/drawing/2014/main" id="{E47F54D3-3908-1A43-A69B-16278052BB19}"/>
              </a:ext>
            </a:extLst>
          </p:cNvPr>
          <p:cNvSpPr>
            <a:spLocks noGrp="1"/>
          </p:cNvSpPr>
          <p:nvPr>
            <p:ph type="pic" sz="quarter" idx="10"/>
          </p:nvPr>
        </p:nvSpPr>
        <p:spPr>
          <a:xfrm>
            <a:off x="0" y="-6876"/>
            <a:ext cx="4427490" cy="6864875"/>
          </a:xfrm>
          <a:custGeom>
            <a:avLst/>
            <a:gdLst>
              <a:gd name="connsiteX0" fmla="*/ 0 w 3430588"/>
              <a:gd name="connsiteY0" fmla="*/ 0 h 6858000"/>
              <a:gd name="connsiteX1" fmla="*/ 3430588 w 3430588"/>
              <a:gd name="connsiteY1" fmla="*/ 0 h 6858000"/>
              <a:gd name="connsiteX2" fmla="*/ 3430588 w 3430588"/>
              <a:gd name="connsiteY2" fmla="*/ 6858000 h 6858000"/>
              <a:gd name="connsiteX3" fmla="*/ 0 w 3430588"/>
              <a:gd name="connsiteY3" fmla="*/ 6858000 h 6858000"/>
              <a:gd name="connsiteX4" fmla="*/ 0 w 3430588"/>
              <a:gd name="connsiteY4" fmla="*/ 0 h 6858000"/>
              <a:gd name="connsiteX0" fmla="*/ 0 w 4427490"/>
              <a:gd name="connsiteY0" fmla="*/ 6875 h 6864875"/>
              <a:gd name="connsiteX1" fmla="*/ 4427490 w 4427490"/>
              <a:gd name="connsiteY1" fmla="*/ 0 h 6864875"/>
              <a:gd name="connsiteX2" fmla="*/ 3430588 w 4427490"/>
              <a:gd name="connsiteY2" fmla="*/ 6864875 h 6864875"/>
              <a:gd name="connsiteX3" fmla="*/ 0 w 4427490"/>
              <a:gd name="connsiteY3" fmla="*/ 6864875 h 6864875"/>
              <a:gd name="connsiteX4" fmla="*/ 0 w 4427490"/>
              <a:gd name="connsiteY4" fmla="*/ 6875 h 686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27490" h="6864875">
                <a:moveTo>
                  <a:pt x="0" y="6875"/>
                </a:moveTo>
                <a:lnTo>
                  <a:pt x="4427490" y="0"/>
                </a:lnTo>
                <a:lnTo>
                  <a:pt x="3430588" y="6864875"/>
                </a:lnTo>
                <a:lnTo>
                  <a:pt x="0" y="6864875"/>
                </a:lnTo>
                <a:lnTo>
                  <a:pt x="0" y="6875"/>
                </a:lnTo>
                <a:close/>
              </a:path>
            </a:pathLst>
          </a:custGeom>
        </p:spPr>
        <p:txBody>
          <a:bodyPr/>
          <a:lstStyle/>
          <a:p>
            <a:endParaRPr lang="fi-FI"/>
          </a:p>
        </p:txBody>
      </p:sp>
      <p:sp>
        <p:nvSpPr>
          <p:cNvPr id="7" name="Tekstiruutu 6">
            <a:extLst>
              <a:ext uri="{FF2B5EF4-FFF2-40B4-BE49-F238E27FC236}">
                <a16:creationId xmlns:a16="http://schemas.microsoft.com/office/drawing/2014/main" id="{100023DA-DF33-104A-BD99-2E02136F8CBE}"/>
              </a:ext>
            </a:extLst>
          </p:cNvPr>
          <p:cNvSpPr txBox="1"/>
          <p:nvPr userDrawn="1"/>
        </p:nvSpPr>
        <p:spPr>
          <a:xfrm>
            <a:off x="8944620" y="6434170"/>
            <a:ext cx="2402829" cy="153888"/>
          </a:xfrm>
          <a:prstGeom prst="rect">
            <a:avLst/>
          </a:prstGeom>
          <a:noFill/>
        </p:spPr>
        <p:txBody>
          <a:bodyPr wrap="square" lIns="0" tIns="0" rIns="0" bIns="0" rtlCol="0">
            <a:spAutoFit/>
          </a:bodyPr>
          <a:lstStyle/>
          <a:p>
            <a:pPr algn="r"/>
            <a:r>
              <a:rPr lang="fi-FI" sz="1000" dirty="0" err="1">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www.kontiolahti.fi</a:t>
            </a:r>
            <a:endParaRPr lang="fi-FI" sz="10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9" name="Kuva 8">
            <a:extLst>
              <a:ext uri="{FF2B5EF4-FFF2-40B4-BE49-F238E27FC236}">
                <a16:creationId xmlns:a16="http://schemas.microsoft.com/office/drawing/2014/main" id="{BAFB5F3F-3879-5445-9881-4B6490BFFF78}"/>
              </a:ext>
            </a:extLst>
          </p:cNvPr>
          <p:cNvPicPr>
            <a:picLocks noChangeAspect="1"/>
          </p:cNvPicPr>
          <p:nvPr userDrawn="1"/>
        </p:nvPicPr>
        <p:blipFill>
          <a:blip r:embed="rId2"/>
          <a:srcRect/>
          <a:stretch/>
        </p:blipFill>
        <p:spPr>
          <a:xfrm>
            <a:off x="9902653" y="250813"/>
            <a:ext cx="1586621" cy="555857"/>
          </a:xfrm>
          <a:prstGeom prst="rect">
            <a:avLst/>
          </a:prstGeom>
        </p:spPr>
      </p:pic>
    </p:spTree>
    <p:extLst>
      <p:ext uri="{BB962C8B-B14F-4D97-AF65-F5344CB8AC3E}">
        <p14:creationId xmlns:p14="http://schemas.microsoft.com/office/powerpoint/2010/main" val="2504879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0B30A6-E6BD-4046-9A27-3A0B09CE600B}"/>
              </a:ext>
            </a:extLst>
          </p:cNvPr>
          <p:cNvSpPr>
            <a:spLocks noGrp="1"/>
          </p:cNvSpPr>
          <p:nvPr>
            <p:ph type="title" hasCustomPrompt="1"/>
          </p:nvPr>
        </p:nvSpPr>
        <p:spPr>
          <a:xfrm>
            <a:off x="838200" y="365125"/>
            <a:ext cx="9062069" cy="1325563"/>
          </a:xfrm>
        </p:spPr>
        <p:txBody>
          <a:bodyPr anchor="ctr" anchorCtr="0"/>
          <a:lstStyle>
            <a:lvl1pPr>
              <a:defRPr b="1" i="0">
                <a:solidFill>
                  <a:srgbClr val="458432"/>
                </a:solidFill>
              </a:defRPr>
            </a:lvl1pPr>
          </a:lstStyle>
          <a:p>
            <a:r>
              <a:rPr lang="fi-FI" dirty="0"/>
              <a:t>Muokkaa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FB0AEA88-5EAB-ED4F-A530-8AFDC8C74DC0}"/>
              </a:ext>
            </a:extLst>
          </p:cNvPr>
          <p:cNvSpPr>
            <a:spLocks noGrp="1"/>
          </p:cNvSpPr>
          <p:nvPr>
            <p:ph sz="half" idx="1"/>
          </p:nvPr>
        </p:nvSpPr>
        <p:spPr>
          <a:xfrm>
            <a:off x="838200" y="1825625"/>
            <a:ext cx="5181600" cy="4351338"/>
          </a:xfrm>
        </p:spPr>
        <p:txBody>
          <a:bodyPr/>
          <a:lstStyle>
            <a:lvl1pPr marL="0" indent="0">
              <a:buNone/>
              <a:defRPr/>
            </a:lvl1pPr>
          </a:lstStyle>
          <a:p>
            <a:pPr lvl="0"/>
            <a:endParaRPr lang="fi-FI" dirty="0"/>
          </a:p>
        </p:txBody>
      </p:sp>
      <p:sp>
        <p:nvSpPr>
          <p:cNvPr id="4" name="Sisällön paikkamerkki 3">
            <a:extLst>
              <a:ext uri="{FF2B5EF4-FFF2-40B4-BE49-F238E27FC236}">
                <a16:creationId xmlns:a16="http://schemas.microsoft.com/office/drawing/2014/main" id="{B70498A3-6DA5-B046-A4CD-A90297D13FBC}"/>
              </a:ext>
            </a:extLst>
          </p:cNvPr>
          <p:cNvSpPr>
            <a:spLocks noGrp="1"/>
          </p:cNvSpPr>
          <p:nvPr>
            <p:ph sz="half" idx="2"/>
          </p:nvPr>
        </p:nvSpPr>
        <p:spPr>
          <a:xfrm>
            <a:off x="6172200" y="1825625"/>
            <a:ext cx="5181600" cy="4351338"/>
          </a:xfrm>
        </p:spPr>
        <p:txBody>
          <a:body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8" name="Tekstiruutu 7">
            <a:extLst>
              <a:ext uri="{FF2B5EF4-FFF2-40B4-BE49-F238E27FC236}">
                <a16:creationId xmlns:a16="http://schemas.microsoft.com/office/drawing/2014/main" id="{2EFCF69A-AAC9-0244-A766-35B58DF786EA}"/>
              </a:ext>
            </a:extLst>
          </p:cNvPr>
          <p:cNvSpPr txBox="1"/>
          <p:nvPr userDrawn="1"/>
        </p:nvSpPr>
        <p:spPr>
          <a:xfrm>
            <a:off x="8944620" y="6434170"/>
            <a:ext cx="2402829" cy="153888"/>
          </a:xfrm>
          <a:prstGeom prst="rect">
            <a:avLst/>
          </a:prstGeom>
          <a:noFill/>
        </p:spPr>
        <p:txBody>
          <a:bodyPr wrap="square" lIns="0" tIns="0" rIns="0" bIns="0" rtlCol="0">
            <a:spAutoFit/>
          </a:bodyPr>
          <a:lstStyle/>
          <a:p>
            <a:pPr algn="r"/>
            <a:r>
              <a:rPr lang="fi-FI" sz="1000" dirty="0" err="1">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www.kontiolahti.fi</a:t>
            </a:r>
            <a:endParaRPr lang="fi-FI" sz="10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7" name="Kuva 6">
            <a:extLst>
              <a:ext uri="{FF2B5EF4-FFF2-40B4-BE49-F238E27FC236}">
                <a16:creationId xmlns:a16="http://schemas.microsoft.com/office/drawing/2014/main" id="{DC035B4C-74BF-AD42-99E1-22AAC7BBA432}"/>
              </a:ext>
            </a:extLst>
          </p:cNvPr>
          <p:cNvPicPr>
            <a:picLocks noChangeAspect="1"/>
          </p:cNvPicPr>
          <p:nvPr userDrawn="1"/>
        </p:nvPicPr>
        <p:blipFill>
          <a:blip r:embed="rId2"/>
          <a:srcRect/>
          <a:stretch/>
        </p:blipFill>
        <p:spPr>
          <a:xfrm>
            <a:off x="9902653" y="250813"/>
            <a:ext cx="1586621" cy="555857"/>
          </a:xfrm>
          <a:prstGeom prst="rect">
            <a:avLst/>
          </a:prstGeom>
        </p:spPr>
      </p:pic>
    </p:spTree>
    <p:extLst>
      <p:ext uri="{BB962C8B-B14F-4D97-AF65-F5344CB8AC3E}">
        <p14:creationId xmlns:p14="http://schemas.microsoft.com/office/powerpoint/2010/main" val="4094908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A2F3CDD-3477-274D-A04D-E2D93D7E4860}"/>
              </a:ext>
            </a:extLst>
          </p:cNvPr>
          <p:cNvSpPr>
            <a:spLocks noGrp="1"/>
          </p:cNvSpPr>
          <p:nvPr>
            <p:ph type="title" hasCustomPrompt="1"/>
          </p:nvPr>
        </p:nvSpPr>
        <p:spPr>
          <a:xfrm>
            <a:off x="839788" y="365125"/>
            <a:ext cx="9060481" cy="1325563"/>
          </a:xfrm>
        </p:spPr>
        <p:txBody>
          <a:bodyPr anchor="ctr" anchorCtr="0"/>
          <a:lstStyle>
            <a:lvl1pPr>
              <a:defRPr b="1">
                <a:solidFill>
                  <a:srgbClr val="458432"/>
                </a:solidFill>
              </a:defRPr>
            </a:lvl1pPr>
          </a:lstStyle>
          <a:p>
            <a:r>
              <a:rPr lang="fi-FI" dirty="0"/>
              <a:t>Muokkaa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35B8CF1F-E2E9-F74D-8BB2-A1A529CE3F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a:t>
            </a:r>
          </a:p>
        </p:txBody>
      </p:sp>
      <p:sp>
        <p:nvSpPr>
          <p:cNvPr id="4" name="Sisällön paikkamerkki 3">
            <a:extLst>
              <a:ext uri="{FF2B5EF4-FFF2-40B4-BE49-F238E27FC236}">
                <a16:creationId xmlns:a16="http://schemas.microsoft.com/office/drawing/2014/main" id="{0CFA5CA0-B0FA-C148-928F-C51D293BE80F}"/>
              </a:ext>
            </a:extLst>
          </p:cNvPr>
          <p:cNvSpPr>
            <a:spLocks noGrp="1"/>
          </p:cNvSpPr>
          <p:nvPr>
            <p:ph sz="half" idx="2"/>
          </p:nvPr>
        </p:nvSpPr>
        <p:spPr>
          <a:xfrm>
            <a:off x="839788" y="2505075"/>
            <a:ext cx="5157787" cy="3684588"/>
          </a:xfrm>
        </p:spPr>
        <p:txBody>
          <a:body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kstin paikkamerkki 4">
            <a:extLst>
              <a:ext uri="{FF2B5EF4-FFF2-40B4-BE49-F238E27FC236}">
                <a16:creationId xmlns:a16="http://schemas.microsoft.com/office/drawing/2014/main" id="{0E0225A1-567E-484F-B8F8-247C989C23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6" name="Sisällön paikkamerkki 5">
            <a:extLst>
              <a:ext uri="{FF2B5EF4-FFF2-40B4-BE49-F238E27FC236}">
                <a16:creationId xmlns:a16="http://schemas.microsoft.com/office/drawing/2014/main" id="{3028E504-6474-3B41-842A-C791776CF68D}"/>
              </a:ext>
            </a:extLst>
          </p:cNvPr>
          <p:cNvSpPr>
            <a:spLocks noGrp="1"/>
          </p:cNvSpPr>
          <p:nvPr>
            <p:ph sz="quarter" idx="4"/>
          </p:nvPr>
        </p:nvSpPr>
        <p:spPr>
          <a:xfrm>
            <a:off x="6172200" y="2505075"/>
            <a:ext cx="5183188"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11" name="Tekstiruutu 10">
            <a:extLst>
              <a:ext uri="{FF2B5EF4-FFF2-40B4-BE49-F238E27FC236}">
                <a16:creationId xmlns:a16="http://schemas.microsoft.com/office/drawing/2014/main" id="{3E82B5DF-C022-B74F-860F-FE270DE96F1D}"/>
              </a:ext>
            </a:extLst>
          </p:cNvPr>
          <p:cNvSpPr txBox="1"/>
          <p:nvPr userDrawn="1"/>
        </p:nvSpPr>
        <p:spPr>
          <a:xfrm>
            <a:off x="8944620" y="6434170"/>
            <a:ext cx="2402829" cy="153888"/>
          </a:xfrm>
          <a:prstGeom prst="rect">
            <a:avLst/>
          </a:prstGeom>
          <a:noFill/>
        </p:spPr>
        <p:txBody>
          <a:bodyPr wrap="square" lIns="0" tIns="0" rIns="0" bIns="0" rtlCol="0">
            <a:spAutoFit/>
          </a:bodyPr>
          <a:lstStyle/>
          <a:p>
            <a:pPr algn="r"/>
            <a:r>
              <a:rPr lang="fi-FI" sz="1000" dirty="0" err="1">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www.kontiolahti.fi</a:t>
            </a:r>
            <a:endParaRPr lang="fi-FI" sz="10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10" name="Kuva 9">
            <a:extLst>
              <a:ext uri="{FF2B5EF4-FFF2-40B4-BE49-F238E27FC236}">
                <a16:creationId xmlns:a16="http://schemas.microsoft.com/office/drawing/2014/main" id="{1D36C133-161F-F543-882E-7F38D081A979}"/>
              </a:ext>
            </a:extLst>
          </p:cNvPr>
          <p:cNvPicPr>
            <a:picLocks noChangeAspect="1"/>
          </p:cNvPicPr>
          <p:nvPr userDrawn="1"/>
        </p:nvPicPr>
        <p:blipFill>
          <a:blip r:embed="rId2"/>
          <a:srcRect/>
          <a:stretch/>
        </p:blipFill>
        <p:spPr>
          <a:xfrm>
            <a:off x="9902653" y="250813"/>
            <a:ext cx="1586621" cy="555857"/>
          </a:xfrm>
          <a:prstGeom prst="rect">
            <a:avLst/>
          </a:prstGeom>
        </p:spPr>
      </p:pic>
    </p:spTree>
    <p:extLst>
      <p:ext uri="{BB962C8B-B14F-4D97-AF65-F5344CB8AC3E}">
        <p14:creationId xmlns:p14="http://schemas.microsoft.com/office/powerpoint/2010/main" val="802754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Kiitosdia">
    <p:bg>
      <p:bgPr>
        <a:solidFill>
          <a:srgbClr val="45843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B45A1637-D0E4-9A44-811E-CF9EB6685AFB}"/>
              </a:ext>
            </a:extLst>
          </p:cNvPr>
          <p:cNvPicPr>
            <a:picLocks noChangeAspect="1"/>
          </p:cNvPicPr>
          <p:nvPr userDrawn="1"/>
        </p:nvPicPr>
        <p:blipFill>
          <a:blip r:embed="rId2"/>
          <a:stretch>
            <a:fillRect/>
          </a:stretch>
        </p:blipFill>
        <p:spPr>
          <a:xfrm>
            <a:off x="2146205" y="-920053"/>
            <a:ext cx="7899590" cy="7873082"/>
          </a:xfrm>
          <a:prstGeom prst="rect">
            <a:avLst/>
          </a:prstGeom>
        </p:spPr>
      </p:pic>
      <p:sp>
        <p:nvSpPr>
          <p:cNvPr id="4" name="Tekstiruutu 3">
            <a:extLst>
              <a:ext uri="{FF2B5EF4-FFF2-40B4-BE49-F238E27FC236}">
                <a16:creationId xmlns:a16="http://schemas.microsoft.com/office/drawing/2014/main" id="{1DB306EF-5FAA-BA48-871F-0B7917CA68F6}"/>
              </a:ext>
            </a:extLst>
          </p:cNvPr>
          <p:cNvSpPr txBox="1"/>
          <p:nvPr userDrawn="1"/>
        </p:nvSpPr>
        <p:spPr>
          <a:xfrm>
            <a:off x="8944620" y="6434170"/>
            <a:ext cx="2402829" cy="153888"/>
          </a:xfrm>
          <a:prstGeom prst="rect">
            <a:avLst/>
          </a:prstGeom>
          <a:noFill/>
        </p:spPr>
        <p:txBody>
          <a:bodyPr wrap="square" lIns="0" tIns="0" rIns="0" bIns="0" rtlCol="0">
            <a:spAutoFit/>
          </a:bodyPr>
          <a:lstStyle/>
          <a:p>
            <a:pPr algn="r"/>
            <a:r>
              <a:rPr lang="fi-FI" sz="1000" dirty="0" err="1">
                <a:solidFill>
                  <a:schemeClr val="bg1"/>
                </a:solidFill>
                <a:latin typeface="Verdana" panose="020B0604030504040204" pitchFamily="34" charset="0"/>
                <a:ea typeface="Verdana" panose="020B0604030504040204" pitchFamily="34" charset="0"/>
                <a:cs typeface="Verdana" panose="020B0604030504040204" pitchFamily="34" charset="0"/>
              </a:rPr>
              <a:t>www.kontiolahti.fi</a:t>
            </a:r>
            <a:endParaRPr lang="fi-FI" sz="1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180084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fi-FI"/>
              <a:t>Muokkaa ots. perustyyl. napsautt.</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9/7/2026</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990211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7BD5A82-3D56-90D1-F57F-0C25CBDE83AC}"/>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9CF98892-AF90-DA00-1786-210F118743E5}"/>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F6651FC4-0DD2-839C-59CD-9ACC9D24CCDF}"/>
              </a:ext>
            </a:extLst>
          </p:cNvPr>
          <p:cNvSpPr>
            <a:spLocks noGrp="1"/>
          </p:cNvSpPr>
          <p:nvPr>
            <p:ph type="dt" sz="half" idx="10"/>
          </p:nvPr>
        </p:nvSpPr>
        <p:spPr/>
        <p:txBody>
          <a:bodyPr/>
          <a:lstStyle/>
          <a:p>
            <a:fld id="{51FC15DD-F4E5-40E4-A08F-9F98354EF7BC}" type="datetimeFigureOut">
              <a:rPr lang="fi-FI" smtClean="0"/>
              <a:t>7.9.2026</a:t>
            </a:fld>
            <a:endParaRPr lang="fi-FI"/>
          </a:p>
        </p:txBody>
      </p:sp>
      <p:sp>
        <p:nvSpPr>
          <p:cNvPr id="5" name="Alatunnisteen paikkamerkki 4">
            <a:extLst>
              <a:ext uri="{FF2B5EF4-FFF2-40B4-BE49-F238E27FC236}">
                <a16:creationId xmlns:a16="http://schemas.microsoft.com/office/drawing/2014/main" id="{8D7861D9-71BB-2179-CA3B-129818C8B4BA}"/>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A1A4A85A-1EDD-A457-18B7-117FBC1A9D5E}"/>
              </a:ext>
            </a:extLst>
          </p:cNvPr>
          <p:cNvSpPr>
            <a:spLocks noGrp="1"/>
          </p:cNvSpPr>
          <p:nvPr>
            <p:ph type="sldNum" sz="quarter" idx="12"/>
          </p:nvPr>
        </p:nvSpPr>
        <p:spPr/>
        <p:txBody>
          <a:bodyPr/>
          <a:lstStyle/>
          <a:p>
            <a:fld id="{3EAC44F6-B6D0-4F02-9D60-758CAD3359A1}" type="slidenum">
              <a:rPr lang="fi-FI" smtClean="0"/>
              <a:t>‹#›</a:t>
            </a:fld>
            <a:endParaRPr lang="fi-FI"/>
          </a:p>
        </p:txBody>
      </p:sp>
    </p:spTree>
    <p:extLst>
      <p:ext uri="{BB962C8B-B14F-4D97-AF65-F5344CB8AC3E}">
        <p14:creationId xmlns:p14="http://schemas.microsoft.com/office/powerpoint/2010/main" val="4280753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C40A9335-7496-344E-8594-F9C3632287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3641A1F6-AF64-5946-85D1-1C4A68D5CA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Päivämäärän paikkamerkki 3">
            <a:extLst>
              <a:ext uri="{FF2B5EF4-FFF2-40B4-BE49-F238E27FC236}">
                <a16:creationId xmlns:a16="http://schemas.microsoft.com/office/drawing/2014/main" id="{C87FC671-A143-EB42-A948-604813FE1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7ED40F99-A6D1-AD47-B4D8-5EF046E0D439}" type="datetimeFigureOut">
              <a:rPr lang="fi-FI" smtClean="0"/>
              <a:pPr/>
              <a:t>7.9.2026</a:t>
            </a:fld>
            <a:endParaRPr lang="fi-FI" dirty="0"/>
          </a:p>
        </p:txBody>
      </p:sp>
      <p:sp>
        <p:nvSpPr>
          <p:cNvPr id="5" name="Alatunnisteen paikkamerkki 4">
            <a:extLst>
              <a:ext uri="{FF2B5EF4-FFF2-40B4-BE49-F238E27FC236}">
                <a16:creationId xmlns:a16="http://schemas.microsoft.com/office/drawing/2014/main" id="{6FE8B41C-6EAF-874B-B6E5-21A8816472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fi-FI" dirty="0"/>
          </a:p>
        </p:txBody>
      </p:sp>
      <p:sp>
        <p:nvSpPr>
          <p:cNvPr id="6" name="Dian numeron paikkamerkki 5">
            <a:extLst>
              <a:ext uri="{FF2B5EF4-FFF2-40B4-BE49-F238E27FC236}">
                <a16:creationId xmlns:a16="http://schemas.microsoft.com/office/drawing/2014/main" id="{770D8296-05C0-7A45-9FEB-AC33839EDE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7C3BE00A-7D24-F44C-93F4-B3F565FCA832}" type="slidenum">
              <a:rPr lang="fi-FI" smtClean="0"/>
              <a:pPr/>
              <a:t>‹#›</a:t>
            </a:fld>
            <a:endParaRPr lang="fi-FI" dirty="0"/>
          </a:p>
        </p:txBody>
      </p:sp>
    </p:spTree>
    <p:extLst>
      <p:ext uri="{BB962C8B-B14F-4D97-AF65-F5344CB8AC3E}">
        <p14:creationId xmlns:p14="http://schemas.microsoft.com/office/powerpoint/2010/main" val="3038049019"/>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60" r:id="rId3"/>
    <p:sldLayoutId id="2147483659" r:id="rId4"/>
    <p:sldLayoutId id="2147483651" r:id="rId5"/>
    <p:sldLayoutId id="2147483661" r:id="rId6"/>
    <p:sldLayoutId id="2147483652" r:id="rId7"/>
    <p:sldLayoutId id="2147483653" r:id="rId8"/>
    <p:sldLayoutId id="2147483655" r:id="rId9"/>
    <p:sldLayoutId id="2147483662" r:id="rId10"/>
    <p:sldLayoutId id="2147483663" r:id="rId11"/>
  </p:sldLayoutIdLst>
  <p:txStyles>
    <p:titleStyle>
      <a:lvl1pPr algn="l" defTabSz="914400" rtl="0" eaLnBrk="1" latinLnBrk="0" hangingPunct="1">
        <a:lnSpc>
          <a:spcPct val="90000"/>
        </a:lnSpc>
        <a:spcBef>
          <a:spcPct val="0"/>
        </a:spcBef>
        <a:buNone/>
        <a:defRPr sz="36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oleObject" Target="../embeddings/oleObject1.bin"/><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image" Target="../media/image23.jp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58432"/>
        </a:solidFill>
        <a:effectLst/>
      </p:bgPr>
    </p:bg>
    <p:spTree>
      <p:nvGrpSpPr>
        <p:cNvPr id="1" name=""/>
        <p:cNvGrpSpPr/>
        <p:nvPr/>
      </p:nvGrpSpPr>
      <p:grpSpPr>
        <a:xfrm>
          <a:off x="0" y="0"/>
          <a:ext cx="0" cy="0"/>
          <a:chOff x="0" y="0"/>
          <a:chExt cx="0" cy="0"/>
        </a:xfrm>
      </p:grpSpPr>
      <p:sp>
        <p:nvSpPr>
          <p:cNvPr id="8" name="Otsikko 7">
            <a:extLst>
              <a:ext uri="{FF2B5EF4-FFF2-40B4-BE49-F238E27FC236}">
                <a16:creationId xmlns:a16="http://schemas.microsoft.com/office/drawing/2014/main" id="{61CC8DE0-CBD9-7545-B2B0-1DFE037DCB49}"/>
              </a:ext>
            </a:extLst>
          </p:cNvPr>
          <p:cNvSpPr>
            <a:spLocks noGrp="1"/>
          </p:cNvSpPr>
          <p:nvPr>
            <p:ph type="ctrTitle"/>
          </p:nvPr>
        </p:nvSpPr>
        <p:spPr/>
        <p:txBody>
          <a:bodyPr/>
          <a:lstStyle/>
          <a:p>
            <a:r>
              <a:rPr lang="fi-FI" dirty="0"/>
              <a:t>Huoltajailta 7. </a:t>
            </a:r>
            <a:r>
              <a:rPr lang="fi-FI" dirty="0" err="1"/>
              <a:t>lk</a:t>
            </a:r>
            <a:endParaRPr lang="fi-FI" dirty="0"/>
          </a:p>
        </p:txBody>
      </p:sp>
      <p:sp>
        <p:nvSpPr>
          <p:cNvPr id="2" name="Alaotsikko 1">
            <a:extLst>
              <a:ext uri="{FF2B5EF4-FFF2-40B4-BE49-F238E27FC236}">
                <a16:creationId xmlns:a16="http://schemas.microsoft.com/office/drawing/2014/main" id="{05D4E72E-7805-3F4F-9B6E-E41F31006690}"/>
              </a:ext>
            </a:extLst>
          </p:cNvPr>
          <p:cNvSpPr>
            <a:spLocks noGrp="1"/>
          </p:cNvSpPr>
          <p:nvPr>
            <p:ph type="subTitle" idx="1"/>
          </p:nvPr>
        </p:nvSpPr>
        <p:spPr/>
        <p:txBody>
          <a:bodyPr/>
          <a:lstStyle/>
          <a:p>
            <a:r>
              <a:rPr lang="fi-FI" dirty="0" err="1"/>
              <a:t>Lehmon</a:t>
            </a:r>
            <a:r>
              <a:rPr lang="fi-FI" dirty="0"/>
              <a:t> koulu 3.9.2026</a:t>
            </a:r>
          </a:p>
        </p:txBody>
      </p:sp>
    </p:spTree>
    <p:extLst>
      <p:ext uri="{BB962C8B-B14F-4D97-AF65-F5344CB8AC3E}">
        <p14:creationId xmlns:p14="http://schemas.microsoft.com/office/powerpoint/2010/main" val="853295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6956E-8653-44F8-85DF-BAFD11A13ADF}"/>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1796350D-8283-6203-DCC8-49693541455C}"/>
              </a:ext>
            </a:extLst>
          </p:cNvPr>
          <p:cNvSpPr>
            <a:spLocks noGrp="1"/>
          </p:cNvSpPr>
          <p:nvPr>
            <p:ph type="body" idx="1"/>
          </p:nvPr>
        </p:nvSpPr>
        <p:spPr>
          <a:xfrm>
            <a:off x="7419556" y="2050502"/>
            <a:ext cx="4438394" cy="4194450"/>
          </a:xfrm>
        </p:spPr>
        <p:txBody>
          <a:bodyPr>
            <a:noAutofit/>
          </a:bodyPr>
          <a:lstStyle/>
          <a:p>
            <a:pPr fontAlgn="base"/>
            <a:r>
              <a:rPr lang="fi-FI" b="1" dirty="0"/>
              <a:t>Toimi näin, jos kohtaat häirintää tai muuta epäasiallista kohtelua:</a:t>
            </a:r>
            <a:r>
              <a:rPr lang="en-US" dirty="0"/>
              <a:t>​</a:t>
            </a:r>
          </a:p>
          <a:p>
            <a:pPr fontAlgn="base"/>
            <a:r>
              <a:rPr lang="fi-FI" dirty="0"/>
              <a:t>• Kerro häirinnästä ja epäasiallisesta kohtelusta muille.</a:t>
            </a:r>
            <a:r>
              <a:rPr lang="en-US" dirty="0"/>
              <a:t>​</a:t>
            </a:r>
          </a:p>
          <a:p>
            <a:pPr fontAlgn="base"/>
            <a:r>
              <a:rPr lang="fi-FI" dirty="0"/>
              <a:t>• Ota yhteys tilaisuuden järjestäjään, henkilökuntaan tai esihenkilöösi.</a:t>
            </a:r>
            <a:r>
              <a:rPr lang="en-US" dirty="0"/>
              <a:t>​</a:t>
            </a:r>
          </a:p>
          <a:p>
            <a:pPr fontAlgn="base"/>
            <a:r>
              <a:rPr lang="fi-FI" dirty="0"/>
              <a:t>• Tarvittaessa voit kääntyä myös työsuojeluvaltuutetun tai työterveyshuollon puoleen.</a:t>
            </a:r>
            <a:r>
              <a:rPr lang="en-US" dirty="0"/>
              <a:t>​</a:t>
            </a:r>
          </a:p>
          <a:p>
            <a:pPr fontAlgn="base"/>
            <a:r>
              <a:rPr lang="fi-FI" dirty="0"/>
              <a:t>• Käytöksen jatkuessa tee asiasta kirjallinen häirintäilmoitus esihenkilöllesi. Lisätietoa ja ilmoituslomakkeen löydät Intrastamme Epäasiallinen käytös -sivulta.</a:t>
            </a:r>
            <a:r>
              <a:rPr lang="en-US" dirty="0"/>
              <a:t>​</a:t>
            </a:r>
          </a:p>
          <a:p>
            <a:pPr fontAlgn="base"/>
            <a:r>
              <a:rPr lang="fi-FI" dirty="0"/>
              <a:t>• Jos epäilet rikosta, tee rikosilmoitus poliisille.</a:t>
            </a:r>
            <a:br>
              <a:rPr lang="fi-FI" sz="1300" dirty="0"/>
            </a:br>
            <a:br>
              <a:rPr lang="fi-FI" sz="1300" dirty="0"/>
            </a:br>
            <a:r>
              <a:rPr lang="fi-FI" sz="1300" b="1" dirty="0">
                <a:solidFill>
                  <a:srgbClr val="458432"/>
                </a:solidFill>
              </a:rPr>
              <a:t>TÄRKEINTÄ ON PUUTTUA PAIKAN PÄÄLLÄ!</a:t>
            </a:r>
            <a:endParaRPr lang="fi-FI" sz="1300" dirty="0">
              <a:solidFill>
                <a:srgbClr val="458432"/>
              </a:solidFill>
            </a:endParaRPr>
          </a:p>
        </p:txBody>
      </p:sp>
      <p:pic>
        <p:nvPicPr>
          <p:cNvPr id="9" name="Kuva 8">
            <a:extLst>
              <a:ext uri="{FF2B5EF4-FFF2-40B4-BE49-F238E27FC236}">
                <a16:creationId xmlns:a16="http://schemas.microsoft.com/office/drawing/2014/main" id="{7236A57A-815D-A71D-1276-89B4878E3DF1}"/>
              </a:ext>
            </a:extLst>
          </p:cNvPr>
          <p:cNvPicPr>
            <a:picLocks noChangeAspect="1"/>
          </p:cNvPicPr>
          <p:nvPr/>
        </p:nvPicPr>
        <p:blipFill>
          <a:blip r:embed="rId3"/>
          <a:srcRect l="11553" r="11553"/>
          <a:stretch/>
        </p:blipFill>
        <p:spPr>
          <a:xfrm>
            <a:off x="9073" y="0"/>
            <a:ext cx="8084336" cy="6858000"/>
          </a:xfrm>
          <a:prstGeom prst="rect">
            <a:avLst/>
          </a:prstGeom>
        </p:spPr>
      </p:pic>
      <p:sp>
        <p:nvSpPr>
          <p:cNvPr id="15" name="Tekstin paikkamerkki 1">
            <a:extLst>
              <a:ext uri="{FF2B5EF4-FFF2-40B4-BE49-F238E27FC236}">
                <a16:creationId xmlns:a16="http://schemas.microsoft.com/office/drawing/2014/main" id="{C2E5BAFF-A0EB-17B8-58BF-382E13B2380A}"/>
              </a:ext>
            </a:extLst>
          </p:cNvPr>
          <p:cNvSpPr txBox="1">
            <a:spLocks/>
          </p:cNvSpPr>
          <p:nvPr/>
        </p:nvSpPr>
        <p:spPr>
          <a:xfrm>
            <a:off x="334050" y="804333"/>
            <a:ext cx="5207001" cy="626533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nSpc>
                <a:spcPct val="120000"/>
              </a:lnSpc>
            </a:pPr>
            <a:r>
              <a:rPr lang="fi-FI" sz="1100" b="1" dirty="0">
                <a:solidFill>
                  <a:schemeClr val="bg1"/>
                </a:solidFill>
              </a:rPr>
              <a:t>YHDENVERTAISUUS</a:t>
            </a:r>
            <a:br>
              <a:rPr lang="fi-FI" sz="1100" dirty="0">
                <a:solidFill>
                  <a:schemeClr val="bg1"/>
                </a:solidFill>
              </a:rPr>
            </a:br>
            <a:r>
              <a:rPr lang="fi-FI" sz="1100" dirty="0">
                <a:solidFill>
                  <a:schemeClr val="bg1"/>
                </a:solidFill>
              </a:rPr>
              <a:t>Kaikilla on oikeus tuntea olonsa turvalliseksi. Käyttäydymme niin, että emme tahallaan loukkaa toisia. Rasismi ja syrjintä eivät kuulu tiloihimme, toimintaamme tai tapahtumiimme, huomioimme tämän myös kielenkäytössämme. Sitoudumme käyttämään asiallista kieltä kaikessa viestinnässämme. Olemme avoimia, ennakkoluulottomia ja kannustamme muita.</a:t>
            </a:r>
          </a:p>
          <a:p>
            <a:pPr>
              <a:lnSpc>
                <a:spcPct val="120000"/>
              </a:lnSpc>
            </a:pPr>
            <a:r>
              <a:rPr lang="fi-FI" sz="1100" b="1" dirty="0">
                <a:solidFill>
                  <a:schemeClr val="bg1"/>
                </a:solidFill>
              </a:rPr>
              <a:t>KUNNIOITUS</a:t>
            </a:r>
            <a:br>
              <a:rPr lang="fi-FI" sz="1100" dirty="0">
                <a:solidFill>
                  <a:schemeClr val="bg1"/>
                </a:solidFill>
              </a:rPr>
            </a:br>
            <a:r>
              <a:rPr lang="fi-FI" sz="1100" dirty="0">
                <a:solidFill>
                  <a:schemeClr val="bg1"/>
                </a:solidFill>
              </a:rPr>
              <a:t>Käyttäydymme kaikkien viihtyvyyden huomioiden. Kaikki saavat tilaa sanoittaa ajatuksensa ja näkökulmansa. Kunnioitamme muiden puheenvuoroa ja mielipiteitä – jos olemme eri mieltä, ilmaisemme sen rakentavasti. Emme tee oletuksia toistemme identiteetistä tai taustasta. Hyväksymme moninaisuuden.</a:t>
            </a:r>
          </a:p>
          <a:p>
            <a:pPr>
              <a:lnSpc>
                <a:spcPct val="120000"/>
              </a:lnSpc>
            </a:pPr>
            <a:r>
              <a:rPr lang="fi-FI" sz="1100" b="1" dirty="0">
                <a:solidFill>
                  <a:schemeClr val="bg1"/>
                </a:solidFill>
              </a:rPr>
              <a:t>VIIHTYVYYS</a:t>
            </a:r>
            <a:br>
              <a:rPr lang="fi-FI" sz="1100" dirty="0">
                <a:solidFill>
                  <a:schemeClr val="bg1"/>
                </a:solidFill>
              </a:rPr>
            </a:br>
            <a:r>
              <a:rPr lang="fi-FI" sz="1100" dirty="0">
                <a:solidFill>
                  <a:schemeClr val="bg1"/>
                </a:solidFill>
              </a:rPr>
              <a:t>Kunnan tilat ovat avoimia kaikille. Jokainen on vastuussa tilojen viihtyvyydestä, siisteydestä ja omasta käytöksestään. Emme tahallaan tuijota, osoita sormella, uhkaile, koskettele tai ole liian lähellä toisia. Kaikilla tulisi olla turvallinen ja hyväksytty olo.</a:t>
            </a:r>
          </a:p>
          <a:p>
            <a:pPr>
              <a:lnSpc>
                <a:spcPct val="120000"/>
              </a:lnSpc>
            </a:pPr>
            <a:r>
              <a:rPr lang="fi-FI" sz="1100" b="1" dirty="0">
                <a:solidFill>
                  <a:schemeClr val="bg1"/>
                </a:solidFill>
              </a:rPr>
              <a:t>VASTUU</a:t>
            </a:r>
            <a:br>
              <a:rPr lang="fi-FI" sz="1100" dirty="0">
                <a:solidFill>
                  <a:schemeClr val="bg1"/>
                </a:solidFill>
              </a:rPr>
            </a:br>
            <a:r>
              <a:rPr lang="fi-FI" sz="1100" dirty="0">
                <a:solidFill>
                  <a:schemeClr val="bg1"/>
                </a:solidFill>
              </a:rPr>
              <a:t>Jokainen on vastuussa omasta toiminnastaan ja sen vaikutuksesta muihin. Lisäksi jokaisella meistä on velvollisuus puuttua epäasiallisuuksiin, fyysiseen tai sanalliseen häirintään ja syrjintään tai kertoa siitä esim. tilaisuuden järjestäjälle. Kerromme eteenpäin, jos jokin asia huolestuttaa tai huomaamme, ettei joku tunne oloaan turvalliseksi. Muistamme, että ei tarkoittaa ei.</a:t>
            </a:r>
          </a:p>
        </p:txBody>
      </p:sp>
      <p:sp>
        <p:nvSpPr>
          <p:cNvPr id="16" name="Otsikko 9">
            <a:extLst>
              <a:ext uri="{FF2B5EF4-FFF2-40B4-BE49-F238E27FC236}">
                <a16:creationId xmlns:a16="http://schemas.microsoft.com/office/drawing/2014/main" id="{85DCD257-3993-DCB4-4375-5DC827BDD594}"/>
              </a:ext>
            </a:extLst>
          </p:cNvPr>
          <p:cNvSpPr>
            <a:spLocks noGrp="1"/>
          </p:cNvSpPr>
          <p:nvPr>
            <p:ph type="title"/>
          </p:nvPr>
        </p:nvSpPr>
        <p:spPr>
          <a:xfrm>
            <a:off x="7419556" y="838199"/>
            <a:ext cx="3915450" cy="976519"/>
          </a:xfrm>
        </p:spPr>
        <p:txBody>
          <a:bodyPr/>
          <a:lstStyle/>
          <a:p>
            <a:r>
              <a:rPr lang="fi-FI" sz="3000" dirty="0">
                <a:solidFill>
                  <a:srgbClr val="458432"/>
                </a:solidFill>
              </a:rPr>
              <a:t>Turvallisemman tilan periaatteet</a:t>
            </a:r>
          </a:p>
        </p:txBody>
      </p:sp>
    </p:spTree>
    <p:extLst>
      <p:ext uri="{BB962C8B-B14F-4D97-AF65-F5344CB8AC3E}">
        <p14:creationId xmlns:p14="http://schemas.microsoft.com/office/powerpoint/2010/main" val="1707072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tsikko 9">
            <a:extLst>
              <a:ext uri="{FF2B5EF4-FFF2-40B4-BE49-F238E27FC236}">
                <a16:creationId xmlns:a16="http://schemas.microsoft.com/office/drawing/2014/main" id="{6EAD5ACB-B849-F540-A0F9-8146F5F695D8}"/>
              </a:ext>
            </a:extLst>
          </p:cNvPr>
          <p:cNvSpPr>
            <a:spLocks noGrp="1"/>
          </p:cNvSpPr>
          <p:nvPr>
            <p:ph type="title"/>
          </p:nvPr>
        </p:nvSpPr>
        <p:spPr/>
        <p:txBody>
          <a:bodyPr/>
          <a:lstStyle/>
          <a:p>
            <a:r>
              <a:rPr lang="fi-FI">
                <a:latin typeface="Verdana"/>
                <a:ea typeface="Verdana"/>
              </a:rPr>
              <a:t>Illan ohjelma</a:t>
            </a:r>
            <a:endParaRPr lang="fi-FI"/>
          </a:p>
        </p:txBody>
      </p:sp>
      <p:sp>
        <p:nvSpPr>
          <p:cNvPr id="8" name="Tekstin paikkamerkki 7">
            <a:extLst>
              <a:ext uri="{FF2B5EF4-FFF2-40B4-BE49-F238E27FC236}">
                <a16:creationId xmlns:a16="http://schemas.microsoft.com/office/drawing/2014/main" id="{CCE21F32-C28C-9E4E-8C60-9291435FCC78}"/>
              </a:ext>
            </a:extLst>
          </p:cNvPr>
          <p:cNvSpPr>
            <a:spLocks noGrp="1"/>
          </p:cNvSpPr>
          <p:nvPr>
            <p:ph type="body" sz="quarter" idx="10"/>
          </p:nvPr>
        </p:nvSpPr>
        <p:spPr>
          <a:xfrm>
            <a:off x="838200" y="1444426"/>
            <a:ext cx="10515600" cy="4796187"/>
          </a:xfrm>
        </p:spPr>
        <p:txBody>
          <a:bodyPr vert="horz" lIns="91440" tIns="45720" rIns="91440" bIns="45720" rtlCol="0" anchor="t">
            <a:normAutofit lnSpcReduction="10000"/>
          </a:bodyPr>
          <a:lstStyle/>
          <a:p>
            <a:pPr marL="0" indent="0">
              <a:buNone/>
            </a:pPr>
            <a:r>
              <a:rPr lang="fi-FI" sz="1600" b="1">
                <a:solidFill>
                  <a:srgbClr val="333333"/>
                </a:solidFill>
                <a:highlight>
                  <a:srgbClr val="FFFFFF"/>
                </a:highlight>
                <a:latin typeface="Verdana"/>
                <a:ea typeface="Verdana"/>
              </a:rPr>
              <a:t>(klo 17.15 Kouluopastus ja kierros koululla kouluoppaiden johdolla ennen huoltajailtaa)</a:t>
            </a:r>
            <a:endParaRPr lang="fi-FI" sz="1600"/>
          </a:p>
          <a:p>
            <a:pPr marL="0" indent="0">
              <a:buNone/>
            </a:pPr>
            <a:endParaRPr lang="fi-FI" sz="1600" b="1" dirty="0">
              <a:solidFill>
                <a:srgbClr val="333333"/>
              </a:solidFill>
              <a:highlight>
                <a:srgbClr val="FFFFFF"/>
              </a:highlight>
              <a:latin typeface="Verdana"/>
              <a:ea typeface="Verdana"/>
            </a:endParaRPr>
          </a:p>
          <a:p>
            <a:pPr marL="0" indent="0">
              <a:buNone/>
            </a:pPr>
            <a:r>
              <a:rPr lang="fi-FI" sz="1600" b="1">
                <a:solidFill>
                  <a:srgbClr val="333333"/>
                </a:solidFill>
                <a:highlight>
                  <a:srgbClr val="FFFFFF"/>
                </a:highlight>
                <a:latin typeface="Verdana"/>
                <a:ea typeface="Verdana"/>
              </a:rPr>
              <a:t>klo 17.40 Kahvitus alkaa koulun ruokalassa</a:t>
            </a:r>
            <a:endParaRPr lang="fi-FI" sz="1600"/>
          </a:p>
          <a:p>
            <a:pPr marL="0" indent="0">
              <a:buNone/>
            </a:pPr>
            <a:endParaRPr lang="fi-FI" sz="1600" b="1" dirty="0">
              <a:solidFill>
                <a:srgbClr val="333333"/>
              </a:solidFill>
              <a:highlight>
                <a:srgbClr val="FFFFFF"/>
              </a:highlight>
              <a:latin typeface="Verdana"/>
              <a:ea typeface="Verdana"/>
            </a:endParaRPr>
          </a:p>
          <a:p>
            <a:pPr marL="0" indent="0">
              <a:buNone/>
            </a:pPr>
            <a:r>
              <a:rPr lang="fi-FI" sz="1600" b="1">
                <a:solidFill>
                  <a:srgbClr val="333333"/>
                </a:solidFill>
                <a:highlight>
                  <a:srgbClr val="FFFFFF"/>
                </a:highlight>
                <a:latin typeface="Verdana"/>
                <a:ea typeface="Verdana"/>
              </a:rPr>
              <a:t>klo 18.00 Kokoontuminen koulun ruokalaan</a:t>
            </a:r>
            <a:endParaRPr lang="fi-FI" sz="1600" b="1"/>
          </a:p>
          <a:p>
            <a:pPr marL="0" indent="0">
              <a:buNone/>
            </a:pPr>
            <a:endParaRPr lang="fi-FI" sz="1600" b="1" dirty="0">
              <a:latin typeface="Verdana"/>
              <a:ea typeface="Verdana"/>
            </a:endParaRPr>
          </a:p>
          <a:p>
            <a:pPr marL="0" indent="0">
              <a:buNone/>
            </a:pPr>
            <a:r>
              <a:rPr lang="fi-FI" sz="1600" b="1">
                <a:latin typeface="Verdana"/>
                <a:ea typeface="Verdana"/>
              </a:rPr>
              <a:t>Koulun toiminnan esittely</a:t>
            </a:r>
            <a:endParaRPr lang="fi-FI" sz="1600" b="1"/>
          </a:p>
          <a:p>
            <a:pPr lvl="1">
              <a:buNone/>
            </a:pPr>
            <a:r>
              <a:rPr lang="fi-FI" sz="1600">
                <a:latin typeface="Verdana"/>
                <a:ea typeface="Verdana"/>
              </a:rPr>
              <a:t>KouluPT Tiia Suvela</a:t>
            </a:r>
          </a:p>
          <a:p>
            <a:pPr marL="457200" lvl="1" indent="0">
              <a:buNone/>
            </a:pPr>
            <a:r>
              <a:rPr lang="fi-FI" sz="1600">
                <a:latin typeface="Verdana"/>
                <a:ea typeface="Verdana"/>
              </a:rPr>
              <a:t>Tukioppilaat</a:t>
            </a:r>
            <a:endParaRPr lang="fi-FI"/>
          </a:p>
          <a:p>
            <a:pPr marL="457200" lvl="1" indent="0">
              <a:buNone/>
            </a:pPr>
            <a:r>
              <a:rPr lang="fi-FI" sz="1600">
                <a:latin typeface="Verdana"/>
                <a:ea typeface="Verdana"/>
              </a:rPr>
              <a:t>Rehtorin puheenvuoro</a:t>
            </a:r>
          </a:p>
          <a:p>
            <a:pPr marL="457200" lvl="1" indent="0">
              <a:buNone/>
            </a:pPr>
            <a:r>
              <a:rPr lang="fi-FI" sz="1600">
                <a:latin typeface="Verdana"/>
                <a:ea typeface="Verdana"/>
              </a:rPr>
              <a:t>Koulupsykologi ja koulukuraattori</a:t>
            </a:r>
          </a:p>
          <a:p>
            <a:pPr marL="457200" lvl="1" indent="0">
              <a:buNone/>
            </a:pPr>
            <a:r>
              <a:rPr lang="fi-FI" sz="1600">
                <a:latin typeface="Verdana"/>
                <a:ea typeface="Verdana"/>
              </a:rPr>
              <a:t>Oppilaanohjaajat</a:t>
            </a:r>
          </a:p>
          <a:p>
            <a:pPr marL="457200" lvl="1" indent="0">
              <a:buNone/>
            </a:pPr>
            <a:r>
              <a:rPr lang="fi-FI" sz="1600">
                <a:latin typeface="Verdana"/>
                <a:ea typeface="Verdana"/>
              </a:rPr>
              <a:t>Erityisopettajat</a:t>
            </a:r>
          </a:p>
          <a:p>
            <a:pPr marL="457200" lvl="1" indent="0">
              <a:buNone/>
            </a:pPr>
            <a:r>
              <a:rPr lang="fi-FI" sz="1600">
                <a:latin typeface="Verdana"/>
                <a:ea typeface="Verdana"/>
              </a:rPr>
              <a:t>Luokanohjaajien esittely</a:t>
            </a:r>
          </a:p>
          <a:p>
            <a:pPr marL="457200" lvl="1" indent="0">
              <a:buNone/>
            </a:pPr>
            <a:endParaRPr lang="fi-FI" sz="1600" dirty="0">
              <a:latin typeface="Verdana"/>
              <a:ea typeface="Verdana"/>
            </a:endParaRPr>
          </a:p>
          <a:p>
            <a:pPr marL="0" indent="0">
              <a:buNone/>
            </a:pPr>
            <a:r>
              <a:rPr lang="fi-FI" sz="1600" b="1">
                <a:latin typeface="Verdana"/>
                <a:ea typeface="Verdana"/>
              </a:rPr>
              <a:t>Klo 18.45-19.15 luokanohjaajien tuokiot luokissa</a:t>
            </a:r>
          </a:p>
          <a:p>
            <a:endParaRPr lang="fi-FI" dirty="0"/>
          </a:p>
        </p:txBody>
      </p:sp>
    </p:spTree>
    <p:extLst>
      <p:ext uri="{BB962C8B-B14F-4D97-AF65-F5344CB8AC3E}">
        <p14:creationId xmlns:p14="http://schemas.microsoft.com/office/powerpoint/2010/main" val="979420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D7234-5A50-52A6-7231-1AB93561CE51}"/>
            </a:ext>
          </a:extLst>
        </p:cNvPr>
        <p:cNvGrpSpPr/>
        <p:nvPr/>
      </p:nvGrpSpPr>
      <p:grpSpPr>
        <a:xfrm>
          <a:off x="0" y="0"/>
          <a:ext cx="0" cy="0"/>
          <a:chOff x="0" y="0"/>
          <a:chExt cx="0" cy="0"/>
        </a:xfrm>
      </p:grpSpPr>
      <p:sp>
        <p:nvSpPr>
          <p:cNvPr id="7" name="Otsikko 6">
            <a:extLst>
              <a:ext uri="{FF2B5EF4-FFF2-40B4-BE49-F238E27FC236}">
                <a16:creationId xmlns:a16="http://schemas.microsoft.com/office/drawing/2014/main" id="{51FBEF87-0806-5628-69B7-1FD40D059D4D}"/>
              </a:ext>
            </a:extLst>
          </p:cNvPr>
          <p:cNvSpPr>
            <a:spLocks noGrp="1"/>
          </p:cNvSpPr>
          <p:nvPr>
            <p:ph type="ctrTitle"/>
          </p:nvPr>
        </p:nvSpPr>
        <p:spPr>
          <a:xfrm>
            <a:off x="2928257" y="1275687"/>
            <a:ext cx="9622821" cy="486915"/>
          </a:xfrm>
        </p:spPr>
        <p:txBody>
          <a:bodyPr>
            <a:noAutofit/>
          </a:bodyPr>
          <a:lstStyle/>
          <a:p>
            <a:r>
              <a:rPr lang="fi-FI" sz="2800" dirty="0"/>
              <a:t>Oletko kuullut </a:t>
            </a:r>
            <a:br>
              <a:rPr lang="fi-FI" sz="2800" dirty="0"/>
            </a:br>
            <a:r>
              <a:rPr lang="fi-FI" sz="2800" dirty="0"/>
              <a:t>MOVE! </a:t>
            </a:r>
            <a:r>
              <a:rPr lang="fi-FI" sz="2800" dirty="0" err="1"/>
              <a:t>Kontiolahti-</a:t>
            </a:r>
            <a:r>
              <a:rPr lang="fi-FI" sz="2800" dirty="0"/>
              <a:t> hankkeesta?</a:t>
            </a:r>
          </a:p>
        </p:txBody>
      </p:sp>
      <p:sp>
        <p:nvSpPr>
          <p:cNvPr id="4" name="Alaotsikko 3">
            <a:extLst>
              <a:ext uri="{FF2B5EF4-FFF2-40B4-BE49-F238E27FC236}">
                <a16:creationId xmlns:a16="http://schemas.microsoft.com/office/drawing/2014/main" id="{45AA28FD-FFEC-DB5F-B55F-8455A071A232}"/>
              </a:ext>
            </a:extLst>
          </p:cNvPr>
          <p:cNvSpPr>
            <a:spLocks noGrp="1"/>
          </p:cNvSpPr>
          <p:nvPr>
            <p:ph type="subTitle" idx="1"/>
          </p:nvPr>
        </p:nvSpPr>
        <p:spPr>
          <a:xfrm>
            <a:off x="5253093" y="2773099"/>
            <a:ext cx="5998029" cy="610043"/>
          </a:xfrm>
        </p:spPr>
        <p:txBody>
          <a:bodyPr>
            <a:normAutofit/>
          </a:bodyPr>
          <a:lstStyle/>
          <a:p>
            <a:pPr algn="l"/>
            <a:r>
              <a:rPr lang="fi-FI" b="1" dirty="0"/>
              <a:t>A) </a:t>
            </a:r>
            <a:r>
              <a:rPr lang="fi-FI" dirty="0"/>
              <a:t>Kyllä olen kuullut.</a:t>
            </a:r>
          </a:p>
        </p:txBody>
      </p:sp>
      <p:sp>
        <p:nvSpPr>
          <p:cNvPr id="5" name="Alaotsikko 3">
            <a:extLst>
              <a:ext uri="{FF2B5EF4-FFF2-40B4-BE49-F238E27FC236}">
                <a16:creationId xmlns:a16="http://schemas.microsoft.com/office/drawing/2014/main" id="{EF8A4529-717E-2EA2-3C04-0392BA0F5B99}"/>
              </a:ext>
            </a:extLst>
          </p:cNvPr>
          <p:cNvSpPr txBox="1">
            <a:spLocks/>
          </p:cNvSpPr>
          <p:nvPr/>
        </p:nvSpPr>
        <p:spPr>
          <a:xfrm>
            <a:off x="4452256" y="4909297"/>
            <a:ext cx="6161315" cy="61004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i="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i-FI" b="1" dirty="0"/>
              <a:t>B) </a:t>
            </a:r>
            <a:r>
              <a:rPr lang="fi-FI" dirty="0"/>
              <a:t>En ole kuullut hankkeesta.</a:t>
            </a:r>
          </a:p>
          <a:p>
            <a:endParaRPr lang="fi-FI" dirty="0"/>
          </a:p>
        </p:txBody>
      </p:sp>
      <p:pic>
        <p:nvPicPr>
          <p:cNvPr id="15" name="Kuva 14">
            <a:extLst>
              <a:ext uri="{FF2B5EF4-FFF2-40B4-BE49-F238E27FC236}">
                <a16:creationId xmlns:a16="http://schemas.microsoft.com/office/drawing/2014/main" id="{8C868B23-DC13-44DC-3EAE-C0A9F3D70418}"/>
              </a:ext>
            </a:extLst>
          </p:cNvPr>
          <p:cNvPicPr>
            <a:picLocks noChangeAspect="1"/>
          </p:cNvPicPr>
          <p:nvPr/>
        </p:nvPicPr>
        <p:blipFill>
          <a:blip r:embed="rId2"/>
          <a:srcRect l="1382" r="1"/>
          <a:stretch>
            <a:fillRect/>
          </a:stretch>
        </p:blipFill>
        <p:spPr>
          <a:xfrm>
            <a:off x="3604334" y="2549121"/>
            <a:ext cx="1152722" cy="1084629"/>
          </a:xfrm>
          <a:prstGeom prst="rect">
            <a:avLst/>
          </a:prstGeom>
        </p:spPr>
      </p:pic>
      <p:pic>
        <p:nvPicPr>
          <p:cNvPr id="17" name="Kuva 16">
            <a:extLst>
              <a:ext uri="{FF2B5EF4-FFF2-40B4-BE49-F238E27FC236}">
                <a16:creationId xmlns:a16="http://schemas.microsoft.com/office/drawing/2014/main" id="{78022AA6-81FE-2C11-71F0-01C097FE26E4}"/>
              </a:ext>
            </a:extLst>
          </p:cNvPr>
          <p:cNvPicPr>
            <a:picLocks noChangeAspect="1"/>
          </p:cNvPicPr>
          <p:nvPr/>
        </p:nvPicPr>
        <p:blipFill>
          <a:blip r:embed="rId3"/>
          <a:stretch>
            <a:fillRect/>
          </a:stretch>
        </p:blipFill>
        <p:spPr>
          <a:xfrm>
            <a:off x="3553020" y="4633097"/>
            <a:ext cx="1204036" cy="1084629"/>
          </a:xfrm>
          <a:prstGeom prst="rect">
            <a:avLst/>
          </a:prstGeom>
        </p:spPr>
      </p:pic>
      <p:pic>
        <p:nvPicPr>
          <p:cNvPr id="19" name="Kuvan paikkamerkki 3">
            <a:extLst>
              <a:ext uri="{FF2B5EF4-FFF2-40B4-BE49-F238E27FC236}">
                <a16:creationId xmlns:a16="http://schemas.microsoft.com/office/drawing/2014/main" id="{FE204643-7B8E-DFE0-ECB6-F97BD6A759D2}"/>
              </a:ext>
            </a:extLst>
          </p:cNvPr>
          <p:cNvPicPr>
            <a:picLocks noChangeAspect="1"/>
          </p:cNvPicPr>
          <p:nvPr/>
        </p:nvPicPr>
        <p:blipFill>
          <a:blip r:embed="rId4">
            <a:extLst>
              <a:ext uri="{28A0092B-C50C-407E-A947-70E740481C1C}">
                <a14:useLocalDpi xmlns:a14="http://schemas.microsoft.com/office/drawing/2010/main" val="0"/>
              </a:ext>
            </a:extLst>
          </a:blip>
          <a:srcRect l="10288" t="2462" r="11529" b="5063"/>
          <a:stretch/>
        </p:blipFill>
        <p:spPr>
          <a:xfrm>
            <a:off x="-80543" y="-12527"/>
            <a:ext cx="3940401" cy="6858001"/>
          </a:xfrm>
          <a:custGeom>
            <a:avLst/>
            <a:gdLst>
              <a:gd name="connsiteX0" fmla="*/ 0 w 3430588"/>
              <a:gd name="connsiteY0" fmla="*/ 0 h 6858000"/>
              <a:gd name="connsiteX1" fmla="*/ 3430588 w 3430588"/>
              <a:gd name="connsiteY1" fmla="*/ 0 h 6858000"/>
              <a:gd name="connsiteX2" fmla="*/ 3430588 w 3430588"/>
              <a:gd name="connsiteY2" fmla="*/ 6858000 h 6858000"/>
              <a:gd name="connsiteX3" fmla="*/ 0 w 3430588"/>
              <a:gd name="connsiteY3" fmla="*/ 6858000 h 6858000"/>
              <a:gd name="connsiteX4" fmla="*/ 0 w 3430588"/>
              <a:gd name="connsiteY4" fmla="*/ 0 h 6858000"/>
              <a:gd name="connsiteX0" fmla="*/ 0 w 4427490"/>
              <a:gd name="connsiteY0" fmla="*/ 6875 h 6864875"/>
              <a:gd name="connsiteX1" fmla="*/ 4427490 w 4427490"/>
              <a:gd name="connsiteY1" fmla="*/ 0 h 6864875"/>
              <a:gd name="connsiteX2" fmla="*/ 3430588 w 4427490"/>
              <a:gd name="connsiteY2" fmla="*/ 6864875 h 6864875"/>
              <a:gd name="connsiteX3" fmla="*/ 0 w 4427490"/>
              <a:gd name="connsiteY3" fmla="*/ 6864875 h 6864875"/>
              <a:gd name="connsiteX4" fmla="*/ 0 w 4427490"/>
              <a:gd name="connsiteY4" fmla="*/ 6875 h 686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27490" h="6864875">
                <a:moveTo>
                  <a:pt x="0" y="6875"/>
                </a:moveTo>
                <a:lnTo>
                  <a:pt x="4427490" y="0"/>
                </a:lnTo>
                <a:lnTo>
                  <a:pt x="3430588" y="6864875"/>
                </a:lnTo>
                <a:lnTo>
                  <a:pt x="0" y="6864875"/>
                </a:lnTo>
                <a:lnTo>
                  <a:pt x="0" y="6875"/>
                </a:lnTo>
                <a:close/>
              </a:path>
            </a:pathLst>
          </a:custGeom>
          <a:effectLst>
            <a:softEdge rad="12700"/>
          </a:effectLst>
        </p:spPr>
      </p:pic>
    </p:spTree>
    <p:extLst>
      <p:ext uri="{BB962C8B-B14F-4D97-AF65-F5344CB8AC3E}">
        <p14:creationId xmlns:p14="http://schemas.microsoft.com/office/powerpoint/2010/main" val="3523478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F1FD4-8B70-6454-52E6-1E7F39F7B69C}"/>
            </a:ext>
          </a:extLst>
        </p:cNvPr>
        <p:cNvGrpSpPr/>
        <p:nvPr/>
      </p:nvGrpSpPr>
      <p:grpSpPr>
        <a:xfrm>
          <a:off x="0" y="0"/>
          <a:ext cx="0" cy="0"/>
          <a:chOff x="0" y="0"/>
          <a:chExt cx="0" cy="0"/>
        </a:xfrm>
      </p:grpSpPr>
      <p:sp>
        <p:nvSpPr>
          <p:cNvPr id="7" name="Otsikko 6">
            <a:extLst>
              <a:ext uri="{FF2B5EF4-FFF2-40B4-BE49-F238E27FC236}">
                <a16:creationId xmlns:a16="http://schemas.microsoft.com/office/drawing/2014/main" id="{B2A8CDEB-BFC6-7852-AD9B-6E68EAAEAAB8}"/>
              </a:ext>
            </a:extLst>
          </p:cNvPr>
          <p:cNvSpPr>
            <a:spLocks noGrp="1"/>
          </p:cNvSpPr>
          <p:nvPr>
            <p:ph type="ctrTitle"/>
          </p:nvPr>
        </p:nvSpPr>
        <p:spPr>
          <a:xfrm>
            <a:off x="3206365" y="879829"/>
            <a:ext cx="8501743" cy="486915"/>
          </a:xfrm>
        </p:spPr>
        <p:txBody>
          <a:bodyPr>
            <a:noAutofit/>
          </a:bodyPr>
          <a:lstStyle/>
          <a:p>
            <a:r>
              <a:rPr lang="fi-FI" sz="3500" dirty="0"/>
              <a:t>MOVE Kontiolahti II-hanke</a:t>
            </a:r>
          </a:p>
        </p:txBody>
      </p:sp>
      <p:sp>
        <p:nvSpPr>
          <p:cNvPr id="8" name="Alaotsikko 7">
            <a:extLst>
              <a:ext uri="{FF2B5EF4-FFF2-40B4-BE49-F238E27FC236}">
                <a16:creationId xmlns:a16="http://schemas.microsoft.com/office/drawing/2014/main" id="{10F4107E-90EA-0695-382C-4D8BBDEED3EF}"/>
              </a:ext>
            </a:extLst>
          </p:cNvPr>
          <p:cNvSpPr>
            <a:spLocks noGrp="1"/>
          </p:cNvSpPr>
          <p:nvPr>
            <p:ph type="subTitle" idx="1"/>
          </p:nvPr>
        </p:nvSpPr>
        <p:spPr>
          <a:xfrm>
            <a:off x="3690101" y="1357440"/>
            <a:ext cx="8822725" cy="5386369"/>
          </a:xfrm>
        </p:spPr>
        <p:txBody>
          <a:bodyPr>
            <a:normAutofit fontScale="92500"/>
          </a:bodyPr>
          <a:lstStyle/>
          <a:p>
            <a:pPr algn="l"/>
            <a:endParaRPr lang="fi-FI" dirty="0"/>
          </a:p>
          <a:p>
            <a:pPr marL="342900" indent="-342900" algn="l">
              <a:lnSpc>
                <a:spcPct val="100000"/>
              </a:lnSpc>
              <a:buFont typeface="Wingdings" panose="05000000000000000000" pitchFamily="2" charset="2"/>
              <a:buChar char="q"/>
            </a:pPr>
            <a:r>
              <a:rPr lang="fi-FI" dirty="0"/>
              <a:t>Kontiolahden kunta on saanut Itä-Suomen aluehallintoviraston jakamaa avustusta mikä on osa   Suomi Liikkeelle- ohjelman kokonaisuutta.</a:t>
            </a:r>
          </a:p>
          <a:p>
            <a:pPr marL="342900" indent="-342900" algn="l">
              <a:lnSpc>
                <a:spcPct val="100000"/>
              </a:lnSpc>
              <a:buFont typeface="Wingdings" panose="05000000000000000000" pitchFamily="2" charset="2"/>
              <a:buChar char="Ø"/>
            </a:pPr>
            <a:r>
              <a:rPr lang="fi-FI" dirty="0"/>
              <a:t> Liikkuva koulu  ja </a:t>
            </a:r>
            <a:r>
              <a:rPr lang="fi-FI" dirty="0" err="1"/>
              <a:t>Move</a:t>
            </a:r>
            <a:r>
              <a:rPr lang="fi-FI" dirty="0"/>
              <a:t>- kehittämisavustus.</a:t>
            </a:r>
          </a:p>
          <a:p>
            <a:pPr algn="l"/>
            <a:endParaRPr lang="fi-FI" dirty="0"/>
          </a:p>
          <a:p>
            <a:pPr marL="342900" indent="-342900" algn="l">
              <a:lnSpc>
                <a:spcPct val="110000"/>
              </a:lnSpc>
              <a:buFont typeface="Wingdings" panose="05000000000000000000" pitchFamily="2" charset="2"/>
              <a:buChar char="q"/>
            </a:pPr>
            <a:r>
              <a:rPr lang="fi-FI" dirty="0"/>
              <a:t>Tavoitteena on parantaa lasten ja nuorten ohjautumista liikunnan pariin. Auttaa vuosiluokkien 7.-9- nuoria löytämään itselleen mieluinen tapa liikkua ja vahvistaa nuorten liikuntaneuvonnan palvelupolkua (</a:t>
            </a:r>
            <a:r>
              <a:rPr lang="fi-FI" dirty="0" err="1"/>
              <a:t>Move</a:t>
            </a:r>
            <a:r>
              <a:rPr lang="fi-FI" dirty="0"/>
              <a:t>-mittaustulokset keskeisenä osana).</a:t>
            </a:r>
          </a:p>
          <a:p>
            <a:pPr algn="l">
              <a:lnSpc>
                <a:spcPct val="110000"/>
              </a:lnSpc>
            </a:pPr>
            <a:endParaRPr lang="fi-FI" dirty="0"/>
          </a:p>
          <a:p>
            <a:pPr marL="342900" indent="-342900" algn="l">
              <a:buFont typeface="Wingdings" panose="05000000000000000000" pitchFamily="2" charset="2"/>
              <a:buChar char="q"/>
            </a:pPr>
            <a:r>
              <a:rPr lang="fi-FI" dirty="0"/>
              <a:t>Hankekausi lukuvuosi 2026-2027</a:t>
            </a:r>
          </a:p>
          <a:p>
            <a:pPr lvl="1" algn="l"/>
            <a:endParaRPr lang="fi-FI" dirty="0"/>
          </a:p>
        </p:txBody>
      </p:sp>
      <p:pic>
        <p:nvPicPr>
          <p:cNvPr id="10" name="Kuvan paikkamerkki 3">
            <a:extLst>
              <a:ext uri="{FF2B5EF4-FFF2-40B4-BE49-F238E27FC236}">
                <a16:creationId xmlns:a16="http://schemas.microsoft.com/office/drawing/2014/main" id="{D3BDBCDD-16ED-30A7-0FEA-55F99B665958}"/>
              </a:ext>
            </a:extLst>
          </p:cNvPr>
          <p:cNvPicPr>
            <a:picLocks noChangeAspect="1"/>
          </p:cNvPicPr>
          <p:nvPr/>
        </p:nvPicPr>
        <p:blipFill>
          <a:blip r:embed="rId2"/>
          <a:srcRect l="28454" r="28454"/>
          <a:stretch/>
        </p:blipFill>
        <p:spPr>
          <a:xfrm>
            <a:off x="-25051" y="-12525"/>
            <a:ext cx="3557391" cy="6870525"/>
          </a:xfrm>
          <a:custGeom>
            <a:avLst/>
            <a:gdLst>
              <a:gd name="connsiteX0" fmla="*/ 0 w 3430588"/>
              <a:gd name="connsiteY0" fmla="*/ 0 h 6858000"/>
              <a:gd name="connsiteX1" fmla="*/ 3430588 w 3430588"/>
              <a:gd name="connsiteY1" fmla="*/ 0 h 6858000"/>
              <a:gd name="connsiteX2" fmla="*/ 3430588 w 3430588"/>
              <a:gd name="connsiteY2" fmla="*/ 6858000 h 6858000"/>
              <a:gd name="connsiteX3" fmla="*/ 0 w 3430588"/>
              <a:gd name="connsiteY3" fmla="*/ 6858000 h 6858000"/>
              <a:gd name="connsiteX4" fmla="*/ 0 w 3430588"/>
              <a:gd name="connsiteY4" fmla="*/ 0 h 6858000"/>
              <a:gd name="connsiteX0" fmla="*/ 0 w 4427490"/>
              <a:gd name="connsiteY0" fmla="*/ 6875 h 6864875"/>
              <a:gd name="connsiteX1" fmla="*/ 4427490 w 4427490"/>
              <a:gd name="connsiteY1" fmla="*/ 0 h 6864875"/>
              <a:gd name="connsiteX2" fmla="*/ 3430588 w 4427490"/>
              <a:gd name="connsiteY2" fmla="*/ 6864875 h 6864875"/>
              <a:gd name="connsiteX3" fmla="*/ 0 w 4427490"/>
              <a:gd name="connsiteY3" fmla="*/ 6864875 h 6864875"/>
              <a:gd name="connsiteX4" fmla="*/ 0 w 4427490"/>
              <a:gd name="connsiteY4" fmla="*/ 6875 h 686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27490" h="6864875">
                <a:moveTo>
                  <a:pt x="0" y="6875"/>
                </a:moveTo>
                <a:lnTo>
                  <a:pt x="4427490" y="0"/>
                </a:lnTo>
                <a:lnTo>
                  <a:pt x="3430588" y="6864875"/>
                </a:lnTo>
                <a:lnTo>
                  <a:pt x="0" y="6864875"/>
                </a:lnTo>
                <a:lnTo>
                  <a:pt x="0" y="6875"/>
                </a:lnTo>
                <a:close/>
              </a:path>
            </a:pathLst>
          </a:custGeom>
          <a:effectLst>
            <a:softEdge rad="12700"/>
          </a:effectLst>
        </p:spPr>
      </p:pic>
    </p:spTree>
    <p:extLst>
      <p:ext uri="{BB962C8B-B14F-4D97-AF65-F5344CB8AC3E}">
        <p14:creationId xmlns:p14="http://schemas.microsoft.com/office/powerpoint/2010/main" val="605225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0EBAF-6726-FE8C-BBB0-6394B41E23C6}"/>
            </a:ext>
          </a:extLst>
        </p:cNvPr>
        <p:cNvGrpSpPr/>
        <p:nvPr/>
      </p:nvGrpSpPr>
      <p:grpSpPr>
        <a:xfrm>
          <a:off x="0" y="0"/>
          <a:ext cx="0" cy="0"/>
          <a:chOff x="0" y="0"/>
          <a:chExt cx="0" cy="0"/>
        </a:xfrm>
      </p:grpSpPr>
      <p:sp>
        <p:nvSpPr>
          <p:cNvPr id="7" name="Otsikko 6">
            <a:extLst>
              <a:ext uri="{FF2B5EF4-FFF2-40B4-BE49-F238E27FC236}">
                <a16:creationId xmlns:a16="http://schemas.microsoft.com/office/drawing/2014/main" id="{571A5F1D-9EC9-2A9B-B1D3-747F0D030DB5}"/>
              </a:ext>
            </a:extLst>
          </p:cNvPr>
          <p:cNvSpPr>
            <a:spLocks noGrp="1"/>
          </p:cNvSpPr>
          <p:nvPr>
            <p:ph type="ctrTitle"/>
          </p:nvPr>
        </p:nvSpPr>
        <p:spPr>
          <a:xfrm>
            <a:off x="3278986" y="1275687"/>
            <a:ext cx="8501743" cy="486915"/>
          </a:xfrm>
        </p:spPr>
        <p:txBody>
          <a:bodyPr>
            <a:noAutofit/>
          </a:bodyPr>
          <a:lstStyle/>
          <a:p>
            <a:r>
              <a:rPr lang="fi-FI" sz="2800" dirty="0"/>
              <a:t>Onko lapsenne maininnut </a:t>
            </a:r>
            <a:r>
              <a:rPr lang="fi-FI" sz="2800" dirty="0" err="1"/>
              <a:t>KouluPT</a:t>
            </a:r>
            <a:r>
              <a:rPr lang="fi-FI" sz="2800" dirty="0"/>
              <a:t> tai välituntitoiminnan?</a:t>
            </a:r>
            <a:endParaRPr lang="fi-FI" sz="2500" dirty="0"/>
          </a:p>
        </p:txBody>
      </p:sp>
      <p:pic>
        <p:nvPicPr>
          <p:cNvPr id="2" name="Kuvan paikkamerkki 3">
            <a:extLst>
              <a:ext uri="{FF2B5EF4-FFF2-40B4-BE49-F238E27FC236}">
                <a16:creationId xmlns:a16="http://schemas.microsoft.com/office/drawing/2014/main" id="{2E327681-27FF-AAB5-5D17-A93439E16723}"/>
              </a:ext>
            </a:extLst>
          </p:cNvPr>
          <p:cNvPicPr>
            <a:picLocks noChangeAspect="1"/>
          </p:cNvPicPr>
          <p:nvPr/>
        </p:nvPicPr>
        <p:blipFill>
          <a:blip r:embed="rId3"/>
          <a:srcRect l="32794" r="28454"/>
          <a:stretch>
            <a:fillRect/>
          </a:stretch>
        </p:blipFill>
        <p:spPr>
          <a:xfrm rot="10800000" flipH="1" flipV="1">
            <a:off x="0" y="-25051"/>
            <a:ext cx="3820438" cy="6883051"/>
          </a:xfrm>
          <a:custGeom>
            <a:avLst/>
            <a:gdLst>
              <a:gd name="connsiteX0" fmla="*/ 0 w 3430588"/>
              <a:gd name="connsiteY0" fmla="*/ 0 h 6858000"/>
              <a:gd name="connsiteX1" fmla="*/ 3430588 w 3430588"/>
              <a:gd name="connsiteY1" fmla="*/ 0 h 6858000"/>
              <a:gd name="connsiteX2" fmla="*/ 3430588 w 3430588"/>
              <a:gd name="connsiteY2" fmla="*/ 6858000 h 6858000"/>
              <a:gd name="connsiteX3" fmla="*/ 0 w 3430588"/>
              <a:gd name="connsiteY3" fmla="*/ 6858000 h 6858000"/>
              <a:gd name="connsiteX4" fmla="*/ 0 w 3430588"/>
              <a:gd name="connsiteY4" fmla="*/ 0 h 6858000"/>
              <a:gd name="connsiteX0" fmla="*/ 0 w 4427490"/>
              <a:gd name="connsiteY0" fmla="*/ 6875 h 6864875"/>
              <a:gd name="connsiteX1" fmla="*/ 4427490 w 4427490"/>
              <a:gd name="connsiteY1" fmla="*/ 0 h 6864875"/>
              <a:gd name="connsiteX2" fmla="*/ 3430588 w 4427490"/>
              <a:gd name="connsiteY2" fmla="*/ 6864875 h 6864875"/>
              <a:gd name="connsiteX3" fmla="*/ 0 w 4427490"/>
              <a:gd name="connsiteY3" fmla="*/ 6864875 h 6864875"/>
              <a:gd name="connsiteX4" fmla="*/ 0 w 4427490"/>
              <a:gd name="connsiteY4" fmla="*/ 6875 h 686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27490" h="6864875">
                <a:moveTo>
                  <a:pt x="0" y="6875"/>
                </a:moveTo>
                <a:lnTo>
                  <a:pt x="4427490" y="0"/>
                </a:lnTo>
                <a:lnTo>
                  <a:pt x="3430588" y="6864875"/>
                </a:lnTo>
                <a:lnTo>
                  <a:pt x="0" y="6864875"/>
                </a:lnTo>
                <a:lnTo>
                  <a:pt x="0" y="6875"/>
                </a:lnTo>
                <a:close/>
              </a:path>
            </a:pathLst>
          </a:custGeom>
          <a:effectLst>
            <a:softEdge rad="12700"/>
          </a:effectLst>
        </p:spPr>
      </p:pic>
      <p:sp>
        <p:nvSpPr>
          <p:cNvPr id="4" name="Alaotsikko 3">
            <a:extLst>
              <a:ext uri="{FF2B5EF4-FFF2-40B4-BE49-F238E27FC236}">
                <a16:creationId xmlns:a16="http://schemas.microsoft.com/office/drawing/2014/main" id="{CEE27CB6-A070-1552-E392-FCEA091DD831}"/>
              </a:ext>
            </a:extLst>
          </p:cNvPr>
          <p:cNvSpPr>
            <a:spLocks noGrp="1"/>
          </p:cNvSpPr>
          <p:nvPr>
            <p:ph type="subTitle" idx="1"/>
          </p:nvPr>
        </p:nvSpPr>
        <p:spPr>
          <a:xfrm>
            <a:off x="5266747" y="2514901"/>
            <a:ext cx="6319828" cy="610043"/>
          </a:xfrm>
        </p:spPr>
        <p:txBody>
          <a:bodyPr>
            <a:normAutofit fontScale="85000" lnSpcReduction="20000"/>
          </a:bodyPr>
          <a:lstStyle/>
          <a:p>
            <a:pPr marL="457200" indent="-457200" algn="l">
              <a:buAutoNum type="alphaUcParenR"/>
            </a:pPr>
            <a:r>
              <a:rPr lang="fi-FI" sz="2800" b="1" dirty="0"/>
              <a:t> </a:t>
            </a:r>
            <a:r>
              <a:rPr lang="fi-FI" sz="2800" dirty="0"/>
              <a:t>Kyllä, nuori on maininnut </a:t>
            </a:r>
            <a:r>
              <a:rPr lang="fi-FI" sz="2800" dirty="0" err="1"/>
              <a:t>KouluPT</a:t>
            </a:r>
            <a:r>
              <a:rPr lang="fi-FI" sz="2800" dirty="0"/>
              <a:t> tai välituntitoiminnan.</a:t>
            </a:r>
            <a:endParaRPr lang="fi-FI" dirty="0"/>
          </a:p>
        </p:txBody>
      </p:sp>
      <p:sp>
        <p:nvSpPr>
          <p:cNvPr id="5" name="Alaotsikko 3">
            <a:extLst>
              <a:ext uri="{FF2B5EF4-FFF2-40B4-BE49-F238E27FC236}">
                <a16:creationId xmlns:a16="http://schemas.microsoft.com/office/drawing/2014/main" id="{CCA5D609-4AC4-84E0-6679-50498B21F0E8}"/>
              </a:ext>
            </a:extLst>
          </p:cNvPr>
          <p:cNvSpPr txBox="1">
            <a:spLocks/>
          </p:cNvSpPr>
          <p:nvPr/>
        </p:nvSpPr>
        <p:spPr>
          <a:xfrm>
            <a:off x="5346003" y="4345627"/>
            <a:ext cx="6161315" cy="610043"/>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i="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r>
              <a:rPr lang="fi-FI" sz="9600" b="1" dirty="0"/>
              <a:t>B) </a:t>
            </a:r>
            <a:r>
              <a:rPr lang="fi-FI" sz="9600" dirty="0"/>
              <a:t>Ei, nuori ei ole maininnut </a:t>
            </a:r>
            <a:r>
              <a:rPr lang="fi-FI" sz="9600" dirty="0" err="1"/>
              <a:t>KouluPT</a:t>
            </a:r>
            <a:r>
              <a:rPr lang="fi-FI" sz="9600" dirty="0"/>
              <a:t> tai välituntitoimintaa.</a:t>
            </a:r>
            <a:endParaRPr lang="fi-FI" dirty="0"/>
          </a:p>
        </p:txBody>
      </p:sp>
      <p:pic>
        <p:nvPicPr>
          <p:cNvPr id="6" name="Kuva 5">
            <a:extLst>
              <a:ext uri="{FF2B5EF4-FFF2-40B4-BE49-F238E27FC236}">
                <a16:creationId xmlns:a16="http://schemas.microsoft.com/office/drawing/2014/main" id="{A149E816-C4C8-9FC5-4801-986FD6195919}"/>
              </a:ext>
            </a:extLst>
          </p:cNvPr>
          <p:cNvPicPr>
            <a:picLocks noChangeAspect="1"/>
          </p:cNvPicPr>
          <p:nvPr/>
        </p:nvPicPr>
        <p:blipFill>
          <a:blip r:embed="rId4"/>
          <a:stretch>
            <a:fillRect/>
          </a:stretch>
        </p:blipFill>
        <p:spPr>
          <a:xfrm>
            <a:off x="4009579" y="4204850"/>
            <a:ext cx="1094029" cy="1025651"/>
          </a:xfrm>
          <a:prstGeom prst="rect">
            <a:avLst/>
          </a:prstGeom>
        </p:spPr>
      </p:pic>
      <p:pic>
        <p:nvPicPr>
          <p:cNvPr id="9" name="Kuva 8">
            <a:extLst>
              <a:ext uri="{FF2B5EF4-FFF2-40B4-BE49-F238E27FC236}">
                <a16:creationId xmlns:a16="http://schemas.microsoft.com/office/drawing/2014/main" id="{7A56ACBC-8FA8-3366-BF68-3EC13D44CE8B}"/>
              </a:ext>
            </a:extLst>
          </p:cNvPr>
          <p:cNvPicPr>
            <a:picLocks noChangeAspect="1"/>
          </p:cNvPicPr>
          <p:nvPr/>
        </p:nvPicPr>
        <p:blipFill>
          <a:blip r:embed="rId5"/>
          <a:stretch>
            <a:fillRect/>
          </a:stretch>
        </p:blipFill>
        <p:spPr>
          <a:xfrm>
            <a:off x="4004054" y="2222281"/>
            <a:ext cx="1112734" cy="1025651"/>
          </a:xfrm>
          <a:prstGeom prst="rect">
            <a:avLst/>
          </a:prstGeom>
        </p:spPr>
      </p:pic>
    </p:spTree>
    <p:extLst>
      <p:ext uri="{BB962C8B-B14F-4D97-AF65-F5344CB8AC3E}">
        <p14:creationId xmlns:p14="http://schemas.microsoft.com/office/powerpoint/2010/main" val="808185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12508C94-56B9-234E-A2EB-66685A9A2E6F}"/>
              </a:ext>
            </a:extLst>
          </p:cNvPr>
          <p:cNvSpPr>
            <a:spLocks noGrp="1"/>
          </p:cNvSpPr>
          <p:nvPr>
            <p:ph type="ctrTitle"/>
          </p:nvPr>
        </p:nvSpPr>
        <p:spPr>
          <a:xfrm>
            <a:off x="2417614" y="481914"/>
            <a:ext cx="7814958" cy="486915"/>
          </a:xfrm>
        </p:spPr>
        <p:txBody>
          <a:bodyPr>
            <a:noAutofit/>
          </a:bodyPr>
          <a:lstStyle/>
          <a:p>
            <a:r>
              <a:rPr lang="fi-FI" sz="3500" dirty="0"/>
              <a:t>MOVE Kontiolahti II-hanke</a:t>
            </a:r>
          </a:p>
        </p:txBody>
      </p:sp>
      <p:sp>
        <p:nvSpPr>
          <p:cNvPr id="8" name="Alaotsikko 7">
            <a:extLst>
              <a:ext uri="{FF2B5EF4-FFF2-40B4-BE49-F238E27FC236}">
                <a16:creationId xmlns:a16="http://schemas.microsoft.com/office/drawing/2014/main" id="{E0B861AE-922E-BB48-A472-F7DCB19AA3BA}"/>
              </a:ext>
            </a:extLst>
          </p:cNvPr>
          <p:cNvSpPr>
            <a:spLocks noGrp="1"/>
          </p:cNvSpPr>
          <p:nvPr>
            <p:ph type="subTitle" idx="1"/>
          </p:nvPr>
        </p:nvSpPr>
        <p:spPr>
          <a:xfrm>
            <a:off x="3005716" y="1319231"/>
            <a:ext cx="8822725" cy="5473454"/>
          </a:xfrm>
        </p:spPr>
        <p:txBody>
          <a:bodyPr>
            <a:normAutofit lnSpcReduction="10000"/>
          </a:bodyPr>
          <a:lstStyle/>
          <a:p>
            <a:pPr marL="342900" indent="-342900" algn="l">
              <a:buFont typeface="Wingdings" panose="05000000000000000000" pitchFamily="2" charset="2"/>
              <a:buChar char="q"/>
            </a:pPr>
            <a:r>
              <a:rPr lang="fi-FI" dirty="0"/>
              <a:t>Välkkätoiminta</a:t>
            </a:r>
          </a:p>
          <a:p>
            <a:pPr algn="l">
              <a:lnSpc>
                <a:spcPct val="100000"/>
              </a:lnSpc>
            </a:pPr>
            <a:r>
              <a:rPr lang="fi-FI" dirty="0"/>
              <a:t>	</a:t>
            </a:r>
            <a:r>
              <a:rPr lang="fi-FI" b="1" dirty="0"/>
              <a:t>MA &amp; PE </a:t>
            </a:r>
            <a:r>
              <a:rPr lang="fi-FI" dirty="0" err="1"/>
              <a:t>Lehmon</a:t>
            </a:r>
            <a:r>
              <a:rPr lang="fi-FI" dirty="0"/>
              <a:t> yhtenäiskoulu 		</a:t>
            </a:r>
            <a:r>
              <a:rPr lang="fi-FI" sz="2000" dirty="0"/>
              <a:t>(liikuntahalli/käytävä)</a:t>
            </a:r>
          </a:p>
          <a:p>
            <a:pPr algn="l">
              <a:lnSpc>
                <a:spcPct val="100000"/>
              </a:lnSpc>
            </a:pPr>
            <a:r>
              <a:rPr lang="fi-FI" dirty="0"/>
              <a:t>	</a:t>
            </a:r>
            <a:r>
              <a:rPr lang="fi-FI" b="1" dirty="0"/>
              <a:t>TI &amp; KE </a:t>
            </a:r>
            <a:r>
              <a:rPr lang="fi-FI" dirty="0"/>
              <a:t>Kontiolahden yhtenäiskoulu </a:t>
            </a:r>
            <a:r>
              <a:rPr lang="fi-FI" sz="2000" dirty="0"/>
              <a:t>(liikuntahalli/ 	kuntosali / piha-alueella)</a:t>
            </a:r>
          </a:p>
          <a:p>
            <a:pPr algn="l"/>
            <a:r>
              <a:rPr lang="fi-FI" dirty="0"/>
              <a:t>	</a:t>
            </a:r>
          </a:p>
          <a:p>
            <a:pPr marL="342900" indent="-342900" algn="l">
              <a:buFont typeface="Wingdings" panose="05000000000000000000" pitchFamily="2" charset="2"/>
              <a:buChar char="q"/>
            </a:pPr>
            <a:r>
              <a:rPr lang="fi-FI" dirty="0"/>
              <a:t>Teemapäivissä mukana ja aktivoimassa liikettä koulupäiviin. </a:t>
            </a:r>
            <a:r>
              <a:rPr lang="fi-FI" sz="2000" dirty="0"/>
              <a:t>(Yhteistyö kouluhenkilökunnan kanssa)</a:t>
            </a:r>
          </a:p>
          <a:p>
            <a:pPr algn="l"/>
            <a:endParaRPr lang="fi-FI" dirty="0"/>
          </a:p>
          <a:p>
            <a:pPr marL="342900" indent="-342900" algn="l">
              <a:buFont typeface="Wingdings" panose="05000000000000000000" pitchFamily="2" charset="2"/>
              <a:buChar char="q"/>
            </a:pPr>
            <a:r>
              <a:rPr lang="fi-FI" dirty="0"/>
              <a:t>Henkilökohtainen liikuntaneuvonta nuorille</a:t>
            </a:r>
          </a:p>
          <a:p>
            <a:pPr marL="800100" lvl="1" indent="-342900" algn="l">
              <a:lnSpc>
                <a:spcPct val="100000"/>
              </a:lnSpc>
              <a:buFont typeface="Wingdings" panose="05000000000000000000" pitchFamily="2" charset="2"/>
              <a:buChar char="Ø"/>
            </a:pPr>
            <a:r>
              <a:rPr lang="fi-FI" dirty="0">
                <a:solidFill>
                  <a:schemeClr val="bg1"/>
                </a:solidFill>
              </a:rPr>
              <a:t>8.lk </a:t>
            </a:r>
            <a:r>
              <a:rPr lang="fi-FI" dirty="0" err="1">
                <a:solidFill>
                  <a:schemeClr val="bg1"/>
                </a:solidFill>
              </a:rPr>
              <a:t>Move</a:t>
            </a:r>
            <a:r>
              <a:rPr lang="fi-FI" dirty="0">
                <a:solidFill>
                  <a:schemeClr val="bg1"/>
                </a:solidFill>
              </a:rPr>
              <a:t> –mittaukset </a:t>
            </a:r>
            <a:r>
              <a:rPr lang="fi-FI" dirty="0">
                <a:solidFill>
                  <a:schemeClr val="bg1"/>
                </a:solidFill>
                <a:sym typeface="Wingdings" panose="05000000000000000000" pitchFamily="2" charset="2"/>
              </a:rPr>
              <a:t> heikko kokonaispistemäärä &lt;9 </a:t>
            </a:r>
          </a:p>
          <a:p>
            <a:pPr lvl="1" algn="l">
              <a:lnSpc>
                <a:spcPct val="100000"/>
              </a:lnSpc>
            </a:pPr>
            <a:r>
              <a:rPr lang="fi-FI" dirty="0">
                <a:solidFill>
                  <a:schemeClr val="bg1"/>
                </a:solidFill>
                <a:sym typeface="Wingdings" panose="05000000000000000000" pitchFamily="2" charset="2"/>
              </a:rPr>
              <a:t> Kutsu henkilökohtaiseen liikuntaneuvonnan tapaamiseen koulupäivän aikana. </a:t>
            </a:r>
          </a:p>
          <a:p>
            <a:pPr marL="800100" lvl="1" indent="-342900" algn="l">
              <a:lnSpc>
                <a:spcPct val="100000"/>
              </a:lnSpc>
              <a:buFont typeface="Wingdings" panose="05000000000000000000" pitchFamily="2" charset="2"/>
              <a:buChar char="Ø"/>
            </a:pPr>
            <a:r>
              <a:rPr lang="fi-FI" dirty="0">
                <a:solidFill>
                  <a:schemeClr val="bg1"/>
                </a:solidFill>
                <a:sym typeface="Wingdings" panose="05000000000000000000" pitchFamily="2" charset="2"/>
              </a:rPr>
              <a:t>Yksilö –/ sekä ryhmämuotoinen liikuntaneuvonta.</a:t>
            </a:r>
          </a:p>
          <a:p>
            <a:pPr lvl="1" algn="l">
              <a:lnSpc>
                <a:spcPct val="100000"/>
              </a:lnSpc>
            </a:pPr>
            <a:endParaRPr lang="fi-FI" dirty="0">
              <a:solidFill>
                <a:schemeClr val="bg1"/>
              </a:solidFill>
            </a:endParaRPr>
          </a:p>
          <a:p>
            <a:pPr lvl="1" algn="l"/>
            <a:endParaRPr lang="fi-FI" dirty="0">
              <a:solidFill>
                <a:schemeClr val="bg1"/>
              </a:solidFill>
            </a:endParaRPr>
          </a:p>
          <a:p>
            <a:pPr lvl="1" algn="l"/>
            <a:endParaRPr lang="fi-FI" dirty="0">
              <a:solidFill>
                <a:schemeClr val="bg1"/>
              </a:solidFill>
            </a:endParaRPr>
          </a:p>
          <a:p>
            <a:pPr algn="l"/>
            <a:endParaRPr lang="fi-FI" dirty="0"/>
          </a:p>
          <a:p>
            <a:pPr algn="l"/>
            <a:endParaRPr lang="fi-FI" dirty="0"/>
          </a:p>
          <a:p>
            <a:pPr lvl="1" algn="l"/>
            <a:endParaRPr lang="fi-FI" dirty="0"/>
          </a:p>
        </p:txBody>
      </p:sp>
      <p:pic>
        <p:nvPicPr>
          <p:cNvPr id="2" name="Kuvan paikkamerkki 3" descr="Kuva, joka sisältää kohteen vaate, seinä, jalkineet, henkilö&#10;&#10;Kuvaus luotu automaattisesti">
            <a:extLst>
              <a:ext uri="{FF2B5EF4-FFF2-40B4-BE49-F238E27FC236}">
                <a16:creationId xmlns:a16="http://schemas.microsoft.com/office/drawing/2014/main" id="{8E5A48C4-E3CC-2A5C-7244-8FD1925E8915}"/>
              </a:ext>
            </a:extLst>
          </p:cNvPr>
          <p:cNvPicPr>
            <a:picLocks noChangeAspect="1"/>
          </p:cNvPicPr>
          <p:nvPr/>
        </p:nvPicPr>
        <p:blipFill>
          <a:blip r:embed="rId2"/>
          <a:srcRect l="28059" r="11404"/>
          <a:stretch/>
        </p:blipFill>
        <p:spPr>
          <a:xfrm>
            <a:off x="-769559" y="0"/>
            <a:ext cx="3775275" cy="6864350"/>
          </a:xfrm>
          <a:custGeom>
            <a:avLst/>
            <a:gdLst>
              <a:gd name="connsiteX0" fmla="*/ 0 w 3430588"/>
              <a:gd name="connsiteY0" fmla="*/ 0 h 6858000"/>
              <a:gd name="connsiteX1" fmla="*/ 3430588 w 3430588"/>
              <a:gd name="connsiteY1" fmla="*/ 0 h 6858000"/>
              <a:gd name="connsiteX2" fmla="*/ 3430588 w 3430588"/>
              <a:gd name="connsiteY2" fmla="*/ 6858000 h 6858000"/>
              <a:gd name="connsiteX3" fmla="*/ 0 w 3430588"/>
              <a:gd name="connsiteY3" fmla="*/ 6858000 h 6858000"/>
              <a:gd name="connsiteX4" fmla="*/ 0 w 3430588"/>
              <a:gd name="connsiteY4" fmla="*/ 0 h 6858000"/>
              <a:gd name="connsiteX0" fmla="*/ 0 w 4427490"/>
              <a:gd name="connsiteY0" fmla="*/ 6875 h 6864875"/>
              <a:gd name="connsiteX1" fmla="*/ 4427490 w 4427490"/>
              <a:gd name="connsiteY1" fmla="*/ 0 h 6864875"/>
              <a:gd name="connsiteX2" fmla="*/ 3430588 w 4427490"/>
              <a:gd name="connsiteY2" fmla="*/ 6864875 h 6864875"/>
              <a:gd name="connsiteX3" fmla="*/ 0 w 4427490"/>
              <a:gd name="connsiteY3" fmla="*/ 6864875 h 6864875"/>
              <a:gd name="connsiteX4" fmla="*/ 0 w 4427490"/>
              <a:gd name="connsiteY4" fmla="*/ 6875 h 686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27490" h="6864875">
                <a:moveTo>
                  <a:pt x="0" y="6875"/>
                </a:moveTo>
                <a:lnTo>
                  <a:pt x="4427490" y="0"/>
                </a:lnTo>
                <a:lnTo>
                  <a:pt x="3430588" y="6864875"/>
                </a:lnTo>
                <a:lnTo>
                  <a:pt x="0" y="6864875"/>
                </a:lnTo>
                <a:lnTo>
                  <a:pt x="0" y="6875"/>
                </a:lnTo>
                <a:close/>
              </a:path>
            </a:pathLst>
          </a:custGeom>
        </p:spPr>
      </p:pic>
    </p:spTree>
    <p:extLst>
      <p:ext uri="{BB962C8B-B14F-4D97-AF65-F5344CB8AC3E}">
        <p14:creationId xmlns:p14="http://schemas.microsoft.com/office/powerpoint/2010/main" val="3435264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7721A285-5BFA-9FA5-8110-B636AF9C88A0}"/>
              </a:ext>
            </a:extLst>
          </p:cNvPr>
          <p:cNvPicPr>
            <a:picLocks noChangeAspect="1"/>
          </p:cNvPicPr>
          <p:nvPr/>
        </p:nvPicPr>
        <p:blipFill>
          <a:blip r:embed="rId2"/>
          <a:stretch>
            <a:fillRect/>
          </a:stretch>
        </p:blipFill>
        <p:spPr>
          <a:xfrm>
            <a:off x="0" y="0"/>
            <a:ext cx="9775371" cy="6854928"/>
          </a:xfrm>
          <a:prstGeom prst="rect">
            <a:avLst/>
          </a:prstGeom>
        </p:spPr>
      </p:pic>
      <p:sp>
        <p:nvSpPr>
          <p:cNvPr id="8" name="Alaotsikko 5">
            <a:extLst>
              <a:ext uri="{FF2B5EF4-FFF2-40B4-BE49-F238E27FC236}">
                <a16:creationId xmlns:a16="http://schemas.microsoft.com/office/drawing/2014/main" id="{ECC52537-3294-2072-C5AF-62D938007921}"/>
              </a:ext>
            </a:extLst>
          </p:cNvPr>
          <p:cNvSpPr txBox="1">
            <a:spLocks/>
          </p:cNvSpPr>
          <p:nvPr/>
        </p:nvSpPr>
        <p:spPr>
          <a:xfrm>
            <a:off x="9720943" y="4591778"/>
            <a:ext cx="2471057" cy="122318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i="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fi-FI" sz="1600" dirty="0"/>
              <a:t>Nuorten liikuntaneuvonnan palvelupolku kesto vaihtelee 2kk-6kk (9kk)</a:t>
            </a:r>
          </a:p>
        </p:txBody>
      </p:sp>
    </p:spTree>
    <p:extLst>
      <p:ext uri="{BB962C8B-B14F-4D97-AF65-F5344CB8AC3E}">
        <p14:creationId xmlns:p14="http://schemas.microsoft.com/office/powerpoint/2010/main" val="2356242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1323BB63-2AC0-6E75-2BAA-5B27EF1F2C83}"/>
              </a:ext>
            </a:extLst>
          </p:cNvPr>
          <p:cNvPicPr>
            <a:picLocks noChangeAspect="1"/>
          </p:cNvPicPr>
          <p:nvPr/>
        </p:nvPicPr>
        <p:blipFill>
          <a:blip r:embed="rId2"/>
          <a:stretch>
            <a:fillRect/>
          </a:stretch>
        </p:blipFill>
        <p:spPr>
          <a:xfrm>
            <a:off x="0" y="0"/>
            <a:ext cx="12192000" cy="6887895"/>
          </a:xfrm>
          <a:prstGeom prst="rect">
            <a:avLst/>
          </a:prstGeom>
        </p:spPr>
      </p:pic>
    </p:spTree>
    <p:extLst>
      <p:ext uri="{BB962C8B-B14F-4D97-AF65-F5344CB8AC3E}">
        <p14:creationId xmlns:p14="http://schemas.microsoft.com/office/powerpoint/2010/main" val="65285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n paikkamerkki 3" descr="Kuva, joka sisältää kohteen teksti, pallo, jalkineet, vaate&#10;&#10;Tekoälyn generoima sisältö voi olla virheellistä.">
            <a:extLst>
              <a:ext uri="{FF2B5EF4-FFF2-40B4-BE49-F238E27FC236}">
                <a16:creationId xmlns:a16="http://schemas.microsoft.com/office/drawing/2014/main" id="{9DDCF65C-4EE5-3DE3-64BE-E51CFB841772}"/>
              </a:ext>
            </a:extLst>
          </p:cNvPr>
          <p:cNvPicPr>
            <a:picLocks noChangeAspect="1"/>
          </p:cNvPicPr>
          <p:nvPr/>
        </p:nvPicPr>
        <p:blipFill>
          <a:blip r:embed="rId2"/>
          <a:stretch>
            <a:fillRect/>
          </a:stretch>
        </p:blipFill>
        <p:spPr>
          <a:xfrm>
            <a:off x="469266" y="271901"/>
            <a:ext cx="5129540" cy="6411927"/>
          </a:xfrm>
          <a:prstGeom prst="rect">
            <a:avLst/>
          </a:prstGeom>
          <a:noFill/>
        </p:spPr>
      </p:pic>
      <p:sp>
        <p:nvSpPr>
          <p:cNvPr id="6" name="Alaotsikko 5">
            <a:extLst>
              <a:ext uri="{FF2B5EF4-FFF2-40B4-BE49-F238E27FC236}">
                <a16:creationId xmlns:a16="http://schemas.microsoft.com/office/drawing/2014/main" id="{CBF18435-EBA2-2B9B-7574-4154C9D106C8}"/>
              </a:ext>
            </a:extLst>
          </p:cNvPr>
          <p:cNvSpPr>
            <a:spLocks noGrp="1"/>
          </p:cNvSpPr>
          <p:nvPr>
            <p:ph type="subTitle" idx="1"/>
          </p:nvPr>
        </p:nvSpPr>
        <p:spPr>
          <a:xfrm>
            <a:off x="6096000" y="1577543"/>
            <a:ext cx="5900057" cy="4354728"/>
          </a:xfrm>
        </p:spPr>
        <p:txBody>
          <a:bodyPr>
            <a:noAutofit/>
          </a:bodyPr>
          <a:lstStyle/>
          <a:p>
            <a:pPr marL="342900" indent="-342900" algn="l">
              <a:lnSpc>
                <a:spcPct val="100000"/>
              </a:lnSpc>
              <a:buFont typeface="Wingdings" panose="05000000000000000000" pitchFamily="2" charset="2"/>
              <a:buChar char="Ø"/>
            </a:pPr>
            <a:r>
              <a:rPr lang="fi-FI" sz="1800" dirty="0"/>
              <a:t>Perjantaiaamuisin klo 7.45-8.45</a:t>
            </a:r>
          </a:p>
          <a:p>
            <a:pPr algn="l">
              <a:lnSpc>
                <a:spcPct val="100000"/>
              </a:lnSpc>
            </a:pPr>
            <a:r>
              <a:rPr lang="fi-FI" sz="1800" dirty="0"/>
              <a:t>(Oppitunti alkaa klo 9.10)</a:t>
            </a:r>
          </a:p>
          <a:p>
            <a:pPr algn="l">
              <a:lnSpc>
                <a:spcPct val="100000"/>
              </a:lnSpc>
            </a:pPr>
            <a:endParaRPr lang="fi-FI" sz="1800" dirty="0"/>
          </a:p>
          <a:p>
            <a:pPr marL="342900" indent="-342900" algn="l">
              <a:lnSpc>
                <a:spcPct val="100000"/>
              </a:lnSpc>
              <a:buFont typeface="Wingdings" panose="05000000000000000000" pitchFamily="2" charset="2"/>
              <a:buChar char="Ø"/>
            </a:pPr>
            <a:r>
              <a:rPr lang="fi-FI" sz="1800" dirty="0"/>
              <a:t>Kaikille 7. </a:t>
            </a:r>
            <a:r>
              <a:rPr lang="fi-FI" sz="1800" dirty="0" err="1"/>
              <a:t>lk</a:t>
            </a:r>
            <a:r>
              <a:rPr lang="fi-FI" sz="1800" dirty="0"/>
              <a:t> oppilaille suunnattu.</a:t>
            </a:r>
          </a:p>
          <a:p>
            <a:pPr marL="342900" indent="-342900" algn="l">
              <a:lnSpc>
                <a:spcPct val="100000"/>
              </a:lnSpc>
              <a:buFont typeface="Wingdings" panose="05000000000000000000" pitchFamily="2" charset="2"/>
              <a:buChar char="Ø"/>
            </a:pPr>
            <a:endParaRPr lang="fi-FI" sz="1800" dirty="0"/>
          </a:p>
          <a:p>
            <a:pPr marL="342900" indent="-342900" algn="l">
              <a:lnSpc>
                <a:spcPct val="100000"/>
              </a:lnSpc>
              <a:buFont typeface="Wingdings" panose="05000000000000000000" pitchFamily="2" charset="2"/>
              <a:buChar char="Ø"/>
            </a:pPr>
            <a:r>
              <a:rPr lang="fi-FI" sz="1800" dirty="0"/>
              <a:t>Mahdollisuus lisätä liikettä, liikuntaa ja lajiharjoittelua </a:t>
            </a:r>
            <a:r>
              <a:rPr lang="fi-FI" sz="1800" i="1" dirty="0"/>
              <a:t>(seura-/omatoimitreeni)</a:t>
            </a:r>
          </a:p>
          <a:p>
            <a:pPr marL="342900" indent="-342900" algn="l">
              <a:lnSpc>
                <a:spcPct val="100000"/>
              </a:lnSpc>
              <a:buFont typeface="Wingdings" panose="05000000000000000000" pitchFamily="2" charset="2"/>
              <a:buChar char="Ø"/>
            </a:pPr>
            <a:endParaRPr lang="fi-FI" sz="1800" dirty="0"/>
          </a:p>
          <a:p>
            <a:pPr marL="342900" indent="-342900" algn="l">
              <a:lnSpc>
                <a:spcPct val="100000"/>
              </a:lnSpc>
              <a:buFont typeface="Wingdings" panose="05000000000000000000" pitchFamily="2" charset="2"/>
              <a:buChar char="Ø"/>
            </a:pPr>
            <a:r>
              <a:rPr lang="fi-FI" sz="1800" dirty="0"/>
              <a:t>Monipuolista ja vaihtelevaa liikuntaa nuorten toiveita kuunnellen. </a:t>
            </a:r>
          </a:p>
          <a:p>
            <a:pPr marL="342900" indent="-342900" algn="l">
              <a:lnSpc>
                <a:spcPct val="100000"/>
              </a:lnSpc>
              <a:buFont typeface="Wingdings" panose="05000000000000000000" pitchFamily="2" charset="2"/>
              <a:buChar char="Ø"/>
            </a:pPr>
            <a:endParaRPr lang="fi-FI" sz="1800" dirty="0"/>
          </a:p>
          <a:p>
            <a:pPr marL="342900" indent="-342900" algn="l">
              <a:lnSpc>
                <a:spcPct val="100000"/>
              </a:lnSpc>
              <a:buFont typeface="Wingdings" panose="05000000000000000000" pitchFamily="2" charset="2"/>
              <a:buChar char="Ø"/>
            </a:pPr>
            <a:r>
              <a:rPr lang="fi-FI" sz="1800" dirty="0"/>
              <a:t>Ilmoittautuminen HOPIN- sovelluksen kautta!</a:t>
            </a:r>
          </a:p>
        </p:txBody>
      </p:sp>
      <p:sp>
        <p:nvSpPr>
          <p:cNvPr id="9" name="Otsikko 6">
            <a:extLst>
              <a:ext uri="{FF2B5EF4-FFF2-40B4-BE49-F238E27FC236}">
                <a16:creationId xmlns:a16="http://schemas.microsoft.com/office/drawing/2014/main" id="{8E3C1EA4-469C-3365-7D55-B3D01A9DDA95}"/>
              </a:ext>
            </a:extLst>
          </p:cNvPr>
          <p:cNvSpPr>
            <a:spLocks noGrp="1"/>
          </p:cNvSpPr>
          <p:nvPr>
            <p:ph type="ctrTitle"/>
          </p:nvPr>
        </p:nvSpPr>
        <p:spPr>
          <a:xfrm>
            <a:off x="4562100" y="936172"/>
            <a:ext cx="7814958" cy="486915"/>
          </a:xfrm>
        </p:spPr>
        <p:txBody>
          <a:bodyPr>
            <a:noAutofit/>
          </a:bodyPr>
          <a:lstStyle/>
          <a:p>
            <a:r>
              <a:rPr lang="fi-FI" sz="3500" dirty="0"/>
              <a:t>Harrasteaamu</a:t>
            </a:r>
          </a:p>
        </p:txBody>
      </p:sp>
      <p:pic>
        <p:nvPicPr>
          <p:cNvPr id="3" name="Kuva 2">
            <a:extLst>
              <a:ext uri="{FF2B5EF4-FFF2-40B4-BE49-F238E27FC236}">
                <a16:creationId xmlns:a16="http://schemas.microsoft.com/office/drawing/2014/main" id="{7986F576-3E76-F244-2326-0269E854000F}"/>
              </a:ext>
            </a:extLst>
          </p:cNvPr>
          <p:cNvPicPr>
            <a:picLocks noChangeAspect="1"/>
          </p:cNvPicPr>
          <p:nvPr/>
        </p:nvPicPr>
        <p:blipFill>
          <a:blip r:embed="rId3"/>
          <a:stretch>
            <a:fillRect/>
          </a:stretch>
        </p:blipFill>
        <p:spPr>
          <a:xfrm>
            <a:off x="8715376" y="6086727"/>
            <a:ext cx="504825" cy="504825"/>
          </a:xfrm>
          <a:prstGeom prst="rect">
            <a:avLst/>
          </a:prstGeom>
        </p:spPr>
      </p:pic>
    </p:spTree>
    <p:extLst>
      <p:ext uri="{BB962C8B-B14F-4D97-AF65-F5344CB8AC3E}">
        <p14:creationId xmlns:p14="http://schemas.microsoft.com/office/powerpoint/2010/main" val="969820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294D0-33C2-F2EE-5D4A-DB327F3D66E0}"/>
            </a:ext>
          </a:extLst>
        </p:cNvPr>
        <p:cNvGrpSpPr/>
        <p:nvPr/>
      </p:nvGrpSpPr>
      <p:grpSpPr>
        <a:xfrm>
          <a:off x="0" y="0"/>
          <a:ext cx="0" cy="0"/>
          <a:chOff x="0" y="0"/>
          <a:chExt cx="0" cy="0"/>
        </a:xfrm>
      </p:grpSpPr>
      <p:sp>
        <p:nvSpPr>
          <p:cNvPr id="6" name="Alaotsikko 5">
            <a:extLst>
              <a:ext uri="{FF2B5EF4-FFF2-40B4-BE49-F238E27FC236}">
                <a16:creationId xmlns:a16="http://schemas.microsoft.com/office/drawing/2014/main" id="{ABBB161C-8108-6B41-8733-5CA25D8B94CD}"/>
              </a:ext>
            </a:extLst>
          </p:cNvPr>
          <p:cNvSpPr>
            <a:spLocks noGrp="1"/>
          </p:cNvSpPr>
          <p:nvPr>
            <p:ph type="subTitle" idx="1"/>
          </p:nvPr>
        </p:nvSpPr>
        <p:spPr>
          <a:xfrm>
            <a:off x="6096000" y="2046071"/>
            <a:ext cx="5900057" cy="4180557"/>
          </a:xfrm>
        </p:spPr>
        <p:txBody>
          <a:bodyPr>
            <a:normAutofit/>
          </a:bodyPr>
          <a:lstStyle/>
          <a:p>
            <a:pPr marL="342900" indent="-342900" algn="l">
              <a:lnSpc>
                <a:spcPct val="100000"/>
              </a:lnSpc>
              <a:buFont typeface="Wingdings" panose="05000000000000000000" pitchFamily="2" charset="2"/>
              <a:buChar char="Ø"/>
            </a:pPr>
            <a:r>
              <a:rPr lang="fi-FI" sz="2000" dirty="0"/>
              <a:t>Tiistaisin klo 15.00-16.30 </a:t>
            </a:r>
          </a:p>
          <a:p>
            <a:pPr algn="l">
              <a:lnSpc>
                <a:spcPct val="100000"/>
              </a:lnSpc>
            </a:pPr>
            <a:r>
              <a:rPr lang="fi-FI" sz="2000" dirty="0"/>
              <a:t>(ulko-ovet auki klo 15.00-15.30)</a:t>
            </a:r>
          </a:p>
          <a:p>
            <a:pPr marL="342900" indent="-342900" algn="l">
              <a:lnSpc>
                <a:spcPct val="100000"/>
              </a:lnSpc>
              <a:buFont typeface="Wingdings" panose="05000000000000000000" pitchFamily="2" charset="2"/>
              <a:buChar char="Ø"/>
            </a:pPr>
            <a:r>
              <a:rPr lang="fi-FI" sz="2000" dirty="0"/>
              <a:t>Nuorille 13v. </a:t>
            </a:r>
            <a:r>
              <a:rPr lang="fi-FI" sz="2000" dirty="0">
                <a:sym typeface="Wingdings" panose="05000000000000000000" pitchFamily="2" charset="2"/>
              </a:rPr>
              <a:t></a:t>
            </a:r>
          </a:p>
          <a:p>
            <a:pPr marL="342900" indent="-342900" algn="l">
              <a:lnSpc>
                <a:spcPct val="100000"/>
              </a:lnSpc>
              <a:buFont typeface="Wingdings" panose="05000000000000000000" pitchFamily="2" charset="2"/>
              <a:buChar char="Ø"/>
            </a:pPr>
            <a:r>
              <a:rPr lang="fi-FI" sz="2000" dirty="0"/>
              <a:t>Vapaata treenaamista.</a:t>
            </a:r>
          </a:p>
          <a:p>
            <a:pPr marL="342900" indent="-342900" algn="l">
              <a:lnSpc>
                <a:spcPct val="100000"/>
              </a:lnSpc>
              <a:buFont typeface="Wingdings" panose="05000000000000000000" pitchFamily="2" charset="2"/>
              <a:buChar char="Ø"/>
            </a:pPr>
            <a:r>
              <a:rPr lang="fi-FI" sz="2000" dirty="0" err="1"/>
              <a:t>KouluPT</a:t>
            </a:r>
            <a:r>
              <a:rPr lang="fi-FI" sz="2000" dirty="0"/>
              <a:t> paikalla antamassa vinkkejä treenaamiseen.</a:t>
            </a:r>
          </a:p>
          <a:p>
            <a:pPr marL="342900" indent="-342900" algn="l">
              <a:lnSpc>
                <a:spcPct val="100000"/>
              </a:lnSpc>
              <a:buFont typeface="Wingdings" panose="05000000000000000000" pitchFamily="2" charset="2"/>
              <a:buChar char="Ø"/>
            </a:pPr>
            <a:r>
              <a:rPr lang="fi-FI" sz="2000" dirty="0">
                <a:sym typeface="Wingdings" panose="05000000000000000000" pitchFamily="2" charset="2"/>
              </a:rPr>
              <a:t>Ei ennakkoilmoittautumista!</a:t>
            </a:r>
          </a:p>
          <a:p>
            <a:pPr marL="342900" indent="-342900" algn="l">
              <a:lnSpc>
                <a:spcPct val="100000"/>
              </a:lnSpc>
              <a:buFont typeface="Wingdings" panose="05000000000000000000" pitchFamily="2" charset="2"/>
              <a:buChar char="Ø"/>
            </a:pPr>
            <a:r>
              <a:rPr lang="fi-FI" sz="2000" dirty="0"/>
              <a:t>15.12. saakka viikoittain (Ei lomaviikoilla)</a:t>
            </a:r>
          </a:p>
          <a:p>
            <a:pPr marL="342900" indent="-342900" algn="l">
              <a:buFont typeface="Wingdings" panose="05000000000000000000" pitchFamily="2" charset="2"/>
              <a:buChar char="Ø"/>
            </a:pPr>
            <a:endParaRPr lang="fi-FI" dirty="0"/>
          </a:p>
          <a:p>
            <a:pPr algn="l"/>
            <a:endParaRPr lang="fi-FI" dirty="0"/>
          </a:p>
          <a:p>
            <a:pPr algn="l"/>
            <a:endParaRPr lang="fi-FI" sz="1800" dirty="0"/>
          </a:p>
          <a:p>
            <a:pPr algn="l"/>
            <a:endParaRPr lang="fi-FI" sz="1800" dirty="0"/>
          </a:p>
        </p:txBody>
      </p:sp>
      <p:sp>
        <p:nvSpPr>
          <p:cNvPr id="9" name="Otsikko 6">
            <a:extLst>
              <a:ext uri="{FF2B5EF4-FFF2-40B4-BE49-F238E27FC236}">
                <a16:creationId xmlns:a16="http://schemas.microsoft.com/office/drawing/2014/main" id="{7B77073A-C04D-FE17-D1D6-1E3D7D7C3859}"/>
              </a:ext>
            </a:extLst>
          </p:cNvPr>
          <p:cNvSpPr>
            <a:spLocks noGrp="1"/>
          </p:cNvSpPr>
          <p:nvPr>
            <p:ph type="ctrTitle"/>
          </p:nvPr>
        </p:nvSpPr>
        <p:spPr>
          <a:xfrm>
            <a:off x="4562100" y="1088576"/>
            <a:ext cx="7814958" cy="486915"/>
          </a:xfrm>
        </p:spPr>
        <p:txBody>
          <a:bodyPr>
            <a:noAutofit/>
          </a:bodyPr>
          <a:lstStyle/>
          <a:p>
            <a:r>
              <a:rPr lang="fi-FI" sz="3500" dirty="0"/>
              <a:t>Nuorten kuntosalivuoro</a:t>
            </a:r>
          </a:p>
        </p:txBody>
      </p:sp>
      <p:graphicFrame>
        <p:nvGraphicFramePr>
          <p:cNvPr id="2" name="Objekti 1">
            <a:extLst>
              <a:ext uri="{FF2B5EF4-FFF2-40B4-BE49-F238E27FC236}">
                <a16:creationId xmlns:a16="http://schemas.microsoft.com/office/drawing/2014/main" id="{22320DAD-84DF-8AE6-1D9E-15AA8DC2A5A3}"/>
              </a:ext>
            </a:extLst>
          </p:cNvPr>
          <p:cNvGraphicFramePr>
            <a:graphicFrameLocks noChangeAspect="1"/>
          </p:cNvGraphicFramePr>
          <p:nvPr/>
        </p:nvGraphicFramePr>
        <p:xfrm>
          <a:off x="592817" y="266247"/>
          <a:ext cx="4795611" cy="6393524"/>
        </p:xfrm>
        <a:graphic>
          <a:graphicData uri="http://schemas.openxmlformats.org/presentationml/2006/ole">
            <mc:AlternateContent xmlns:mc="http://schemas.openxmlformats.org/markup-compatibility/2006">
              <mc:Choice xmlns:v="urn:schemas-microsoft-com:vml" Requires="v">
                <p:oleObj name="Acrobat Document" r:id="rId2" imgW="16459200" imgH="21945600" progId="AcroExch.Document.DC">
                  <p:embed/>
                </p:oleObj>
              </mc:Choice>
              <mc:Fallback>
                <p:oleObj name="Acrobat Document" r:id="rId2" imgW="16459200" imgH="21945600" progId="AcroExch.Document.DC">
                  <p:embed/>
                  <p:pic>
                    <p:nvPicPr>
                      <p:cNvPr id="2" name="Objekti 1">
                        <a:extLst>
                          <a:ext uri="{FF2B5EF4-FFF2-40B4-BE49-F238E27FC236}">
                            <a16:creationId xmlns:a16="http://schemas.microsoft.com/office/drawing/2014/main" id="{22320DAD-84DF-8AE6-1D9E-15AA8DC2A5A3}"/>
                          </a:ext>
                        </a:extLst>
                      </p:cNvPr>
                      <p:cNvPicPr/>
                      <p:nvPr/>
                    </p:nvPicPr>
                    <p:blipFill>
                      <a:blip r:embed="rId3"/>
                      <a:stretch>
                        <a:fillRect/>
                      </a:stretch>
                    </p:blipFill>
                    <p:spPr>
                      <a:xfrm>
                        <a:off x="592817" y="266247"/>
                        <a:ext cx="4795611" cy="6393524"/>
                      </a:xfrm>
                      <a:prstGeom prst="rect">
                        <a:avLst/>
                      </a:prstGeom>
                    </p:spPr>
                  </p:pic>
                </p:oleObj>
              </mc:Fallback>
            </mc:AlternateContent>
          </a:graphicData>
        </a:graphic>
      </p:graphicFrame>
    </p:spTree>
    <p:extLst>
      <p:ext uri="{BB962C8B-B14F-4D97-AF65-F5344CB8AC3E}">
        <p14:creationId xmlns:p14="http://schemas.microsoft.com/office/powerpoint/2010/main" val="3369355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aotsikko 5">
            <a:extLst>
              <a:ext uri="{FF2B5EF4-FFF2-40B4-BE49-F238E27FC236}">
                <a16:creationId xmlns:a16="http://schemas.microsoft.com/office/drawing/2014/main" id="{CDBB2E17-774E-D2FA-9C3F-D4CDE1D81955}"/>
              </a:ext>
            </a:extLst>
          </p:cNvPr>
          <p:cNvSpPr>
            <a:spLocks noGrp="1"/>
          </p:cNvSpPr>
          <p:nvPr>
            <p:ph type="subTitle" idx="1"/>
          </p:nvPr>
        </p:nvSpPr>
        <p:spPr>
          <a:xfrm>
            <a:off x="370115" y="4031322"/>
            <a:ext cx="5900057" cy="424985"/>
          </a:xfrm>
        </p:spPr>
        <p:txBody>
          <a:bodyPr>
            <a:noAutofit/>
          </a:bodyPr>
          <a:lstStyle/>
          <a:p>
            <a:pPr algn="l">
              <a:lnSpc>
                <a:spcPct val="100000"/>
              </a:lnSpc>
            </a:pPr>
            <a:r>
              <a:rPr lang="fi-FI" sz="1800" dirty="0"/>
              <a:t>https://nuortenkontiolahti.fi/movekontiolahti/</a:t>
            </a:r>
          </a:p>
          <a:p>
            <a:pPr algn="l">
              <a:lnSpc>
                <a:spcPct val="100000"/>
              </a:lnSpc>
            </a:pPr>
            <a:endParaRPr lang="fi-FI" sz="1800" dirty="0"/>
          </a:p>
        </p:txBody>
      </p:sp>
      <p:pic>
        <p:nvPicPr>
          <p:cNvPr id="6" name="Kuva 5">
            <a:extLst>
              <a:ext uri="{FF2B5EF4-FFF2-40B4-BE49-F238E27FC236}">
                <a16:creationId xmlns:a16="http://schemas.microsoft.com/office/drawing/2014/main" id="{7F8B04E8-926D-4EA3-F2B9-AA1CED986AD5}"/>
              </a:ext>
            </a:extLst>
          </p:cNvPr>
          <p:cNvPicPr>
            <a:picLocks noChangeAspect="1"/>
          </p:cNvPicPr>
          <p:nvPr/>
        </p:nvPicPr>
        <p:blipFill>
          <a:blip r:embed="rId2"/>
          <a:stretch>
            <a:fillRect/>
          </a:stretch>
        </p:blipFill>
        <p:spPr>
          <a:xfrm>
            <a:off x="372091" y="1191162"/>
            <a:ext cx="5352235" cy="2614787"/>
          </a:xfrm>
          <a:prstGeom prst="rect">
            <a:avLst/>
          </a:prstGeom>
        </p:spPr>
      </p:pic>
      <p:pic>
        <p:nvPicPr>
          <p:cNvPr id="8" name="Kuva 7">
            <a:extLst>
              <a:ext uri="{FF2B5EF4-FFF2-40B4-BE49-F238E27FC236}">
                <a16:creationId xmlns:a16="http://schemas.microsoft.com/office/drawing/2014/main" id="{11459069-C317-D38B-8D75-B91CF4FB4FE9}"/>
              </a:ext>
            </a:extLst>
          </p:cNvPr>
          <p:cNvPicPr>
            <a:picLocks noChangeAspect="1"/>
          </p:cNvPicPr>
          <p:nvPr/>
        </p:nvPicPr>
        <p:blipFill>
          <a:blip r:embed="rId3"/>
          <a:stretch>
            <a:fillRect/>
          </a:stretch>
        </p:blipFill>
        <p:spPr>
          <a:xfrm>
            <a:off x="6025224" y="2789687"/>
            <a:ext cx="5794685" cy="2614787"/>
          </a:xfrm>
          <a:prstGeom prst="rect">
            <a:avLst/>
          </a:prstGeom>
        </p:spPr>
      </p:pic>
      <p:sp>
        <p:nvSpPr>
          <p:cNvPr id="9" name="Alaotsikko 5">
            <a:extLst>
              <a:ext uri="{FF2B5EF4-FFF2-40B4-BE49-F238E27FC236}">
                <a16:creationId xmlns:a16="http://schemas.microsoft.com/office/drawing/2014/main" id="{A37C641D-D02B-C4A1-9560-612348614277}"/>
              </a:ext>
            </a:extLst>
          </p:cNvPr>
          <p:cNvSpPr txBox="1">
            <a:spLocks/>
          </p:cNvSpPr>
          <p:nvPr/>
        </p:nvSpPr>
        <p:spPr>
          <a:xfrm>
            <a:off x="6085114" y="5555260"/>
            <a:ext cx="5900057" cy="42498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i="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fi-FI" sz="1800" dirty="0"/>
              <a:t>https://www.kontiolahti.fi/hyvinvointi-ja-vapaa-aika/hyvinvoinnin-edistaminen/liikuntaneuvonta/</a:t>
            </a:r>
          </a:p>
        </p:txBody>
      </p:sp>
      <p:sp>
        <p:nvSpPr>
          <p:cNvPr id="10" name="Otsikko 6">
            <a:extLst>
              <a:ext uri="{FF2B5EF4-FFF2-40B4-BE49-F238E27FC236}">
                <a16:creationId xmlns:a16="http://schemas.microsoft.com/office/drawing/2014/main" id="{952A3E16-BCB7-F543-19BE-33C299E00128}"/>
              </a:ext>
            </a:extLst>
          </p:cNvPr>
          <p:cNvSpPr>
            <a:spLocks noGrp="1"/>
          </p:cNvSpPr>
          <p:nvPr>
            <p:ph type="ctrTitle"/>
          </p:nvPr>
        </p:nvSpPr>
        <p:spPr>
          <a:xfrm>
            <a:off x="5015087" y="2153596"/>
            <a:ext cx="7814958" cy="486915"/>
          </a:xfrm>
        </p:spPr>
        <p:txBody>
          <a:bodyPr>
            <a:noAutofit/>
          </a:bodyPr>
          <a:lstStyle/>
          <a:p>
            <a:r>
              <a:rPr lang="fi-FI" sz="2000" dirty="0"/>
              <a:t>Liikuntaneuvonnan yhteydenottolomake:</a:t>
            </a:r>
          </a:p>
        </p:txBody>
      </p:sp>
      <p:sp>
        <p:nvSpPr>
          <p:cNvPr id="11" name="Otsikko 6">
            <a:extLst>
              <a:ext uri="{FF2B5EF4-FFF2-40B4-BE49-F238E27FC236}">
                <a16:creationId xmlns:a16="http://schemas.microsoft.com/office/drawing/2014/main" id="{0A6D1C65-AD37-4BC2-DFC2-A52F7BE5CDF9}"/>
              </a:ext>
            </a:extLst>
          </p:cNvPr>
          <p:cNvSpPr txBox="1">
            <a:spLocks/>
          </p:cNvSpPr>
          <p:nvPr/>
        </p:nvSpPr>
        <p:spPr>
          <a:xfrm>
            <a:off x="-859271" y="597437"/>
            <a:ext cx="7814958" cy="486915"/>
          </a:xfrm>
          <a:prstGeom prst="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b="1"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fi-FI" sz="2000" dirty="0"/>
              <a:t>Tietoa nuorten ajankohtaisista asioista:</a:t>
            </a:r>
          </a:p>
        </p:txBody>
      </p:sp>
    </p:spTree>
    <p:extLst>
      <p:ext uri="{BB962C8B-B14F-4D97-AF65-F5344CB8AC3E}">
        <p14:creationId xmlns:p14="http://schemas.microsoft.com/office/powerpoint/2010/main" val="3888009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320B376-DA1D-55FA-DCA3-24AFC19FFC3F}"/>
              </a:ext>
            </a:extLst>
          </p:cNvPr>
          <p:cNvSpPr>
            <a:spLocks noGrp="1"/>
          </p:cNvSpPr>
          <p:nvPr>
            <p:ph type="title"/>
          </p:nvPr>
        </p:nvSpPr>
        <p:spPr>
          <a:xfrm>
            <a:off x="6542314" y="3605552"/>
            <a:ext cx="4805135" cy="2071991"/>
          </a:xfrm>
        </p:spPr>
        <p:txBody>
          <a:bodyPr/>
          <a:lstStyle/>
          <a:p>
            <a:pPr marL="342900" indent="-342900" algn="ctr"/>
            <a:r>
              <a:rPr lang="fi-FI" sz="2400" dirty="0"/>
              <a:t>Liikuntaneuvoja/ </a:t>
            </a:r>
            <a:r>
              <a:rPr lang="fi-FI" sz="2400" dirty="0" err="1"/>
              <a:t>KouluPT</a:t>
            </a:r>
            <a:br>
              <a:rPr lang="fi-FI" sz="2400" dirty="0"/>
            </a:br>
            <a:r>
              <a:rPr lang="fi-FI" sz="2400" dirty="0"/>
              <a:t>Tiia Suvela</a:t>
            </a:r>
            <a:br>
              <a:rPr lang="fi-FI" sz="2400" dirty="0"/>
            </a:br>
            <a:r>
              <a:rPr lang="fi-FI" sz="2400" dirty="0"/>
              <a:t>050 592 2736</a:t>
            </a:r>
            <a:br>
              <a:rPr lang="fi-FI" sz="2400" dirty="0"/>
            </a:br>
            <a:r>
              <a:rPr lang="fi-FI" sz="2400" dirty="0"/>
              <a:t>tiia.suvela@kontiolahti.fi</a:t>
            </a:r>
            <a:br>
              <a:rPr lang="fi-FI" dirty="0"/>
            </a:br>
            <a:br>
              <a:rPr lang="fi-FI" dirty="0"/>
            </a:br>
            <a:endParaRPr lang="fi-FI" dirty="0"/>
          </a:p>
        </p:txBody>
      </p:sp>
      <p:sp>
        <p:nvSpPr>
          <p:cNvPr id="3" name="Tekstin paikkamerkki 2">
            <a:extLst>
              <a:ext uri="{FF2B5EF4-FFF2-40B4-BE49-F238E27FC236}">
                <a16:creationId xmlns:a16="http://schemas.microsoft.com/office/drawing/2014/main" id="{0205F5BF-BF0F-1A3B-A6C9-66FD4849536B}"/>
              </a:ext>
            </a:extLst>
          </p:cNvPr>
          <p:cNvSpPr>
            <a:spLocks noGrp="1"/>
          </p:cNvSpPr>
          <p:nvPr>
            <p:ph type="body" idx="1"/>
          </p:nvPr>
        </p:nvSpPr>
        <p:spPr>
          <a:xfrm>
            <a:off x="6357257" y="978675"/>
            <a:ext cx="5431972" cy="2452074"/>
          </a:xfrm>
        </p:spPr>
        <p:txBody>
          <a:bodyPr>
            <a:normAutofit/>
          </a:bodyPr>
          <a:lstStyle/>
          <a:p>
            <a:pPr marL="342900" indent="-342900">
              <a:buFont typeface="Wingdings" panose="05000000000000000000" pitchFamily="2" charset="2"/>
              <a:buChar char="ü"/>
            </a:pPr>
            <a:r>
              <a:rPr lang="fi-FI" sz="2000" dirty="0"/>
              <a:t>Huoli nuoren fyysisestä jaksamisesta..</a:t>
            </a:r>
          </a:p>
          <a:p>
            <a:pPr marL="342900" indent="-342900">
              <a:buFont typeface="Wingdings" panose="05000000000000000000" pitchFamily="2" charset="2"/>
              <a:buChar char="ü"/>
            </a:pPr>
            <a:r>
              <a:rPr lang="fi-FI" sz="2000" dirty="0"/>
              <a:t>Neuvoa ja tukea liikunnan löytämiseen..</a:t>
            </a:r>
          </a:p>
          <a:p>
            <a:pPr marL="342900" indent="-342900">
              <a:buFont typeface="Wingdings" panose="05000000000000000000" pitchFamily="2" charset="2"/>
              <a:buChar char="ü"/>
            </a:pPr>
            <a:r>
              <a:rPr lang="fi-FI" sz="2000" dirty="0"/>
              <a:t>Liikuntakaveriksi starttaamaan omaehtoista liikkumista..</a:t>
            </a:r>
          </a:p>
        </p:txBody>
      </p:sp>
      <p:pic>
        <p:nvPicPr>
          <p:cNvPr id="10" name="Kuvan paikkamerkki 9">
            <a:extLst>
              <a:ext uri="{FF2B5EF4-FFF2-40B4-BE49-F238E27FC236}">
                <a16:creationId xmlns:a16="http://schemas.microsoft.com/office/drawing/2014/main" id="{55270C71-1C02-23A0-80C4-AC7131AD7903}"/>
              </a:ext>
            </a:extLst>
          </p:cNvPr>
          <p:cNvPicPr>
            <a:picLocks noGrp="1" noChangeAspect="1"/>
          </p:cNvPicPr>
          <p:nvPr>
            <p:ph type="pic" sz="quarter" idx="13"/>
          </p:nvPr>
        </p:nvPicPr>
        <p:blipFill>
          <a:blip r:embed="rId2"/>
          <a:srcRect l="1619" t="4969" b="4969"/>
          <a:stretch>
            <a:fillRect/>
          </a:stretch>
        </p:blipFill>
        <p:spPr>
          <a:xfrm>
            <a:off x="-3" y="-6349"/>
            <a:ext cx="5950328" cy="6864350"/>
          </a:xfrm>
          <a:custGeom>
            <a:avLst/>
            <a:gdLst>
              <a:gd name="connsiteX0" fmla="*/ 0 w 8944620"/>
              <a:gd name="connsiteY0" fmla="*/ 0 h 6858000"/>
              <a:gd name="connsiteX1" fmla="*/ 8944620 w 8944620"/>
              <a:gd name="connsiteY1" fmla="*/ 0 h 6858000"/>
              <a:gd name="connsiteX2" fmla="*/ 8944620 w 8944620"/>
              <a:gd name="connsiteY2" fmla="*/ 6858000 h 6858000"/>
              <a:gd name="connsiteX3" fmla="*/ 0 w 8944620"/>
              <a:gd name="connsiteY3" fmla="*/ 6858000 h 6858000"/>
              <a:gd name="connsiteX4" fmla="*/ 0 w 8944620"/>
              <a:gd name="connsiteY4" fmla="*/ 0 h 6858000"/>
              <a:gd name="connsiteX0" fmla="*/ 0 w 8944620"/>
              <a:gd name="connsiteY0" fmla="*/ 0 h 6858000"/>
              <a:gd name="connsiteX1" fmla="*/ 8944620 w 8944620"/>
              <a:gd name="connsiteY1" fmla="*/ 0 h 6858000"/>
              <a:gd name="connsiteX2" fmla="*/ 7870033 w 8944620"/>
              <a:gd name="connsiteY2" fmla="*/ 6858000 h 6858000"/>
              <a:gd name="connsiteX3" fmla="*/ 0 w 8944620"/>
              <a:gd name="connsiteY3" fmla="*/ 6858000 h 6858000"/>
              <a:gd name="connsiteX4" fmla="*/ 0 w 8944620"/>
              <a:gd name="connsiteY4" fmla="*/ 0 h 6858000"/>
              <a:gd name="connsiteX0" fmla="*/ 0 w 8837829"/>
              <a:gd name="connsiteY0" fmla="*/ 6674 h 6864674"/>
              <a:gd name="connsiteX1" fmla="*/ 8837829 w 8837829"/>
              <a:gd name="connsiteY1" fmla="*/ 0 h 6864674"/>
              <a:gd name="connsiteX2" fmla="*/ 7870033 w 8837829"/>
              <a:gd name="connsiteY2" fmla="*/ 6864674 h 6864674"/>
              <a:gd name="connsiteX3" fmla="*/ 0 w 8837829"/>
              <a:gd name="connsiteY3" fmla="*/ 6864674 h 6864674"/>
              <a:gd name="connsiteX4" fmla="*/ 0 w 8837829"/>
              <a:gd name="connsiteY4" fmla="*/ 6674 h 686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37829" h="6864674">
                <a:moveTo>
                  <a:pt x="0" y="6674"/>
                </a:moveTo>
                <a:lnTo>
                  <a:pt x="8837829" y="0"/>
                </a:lnTo>
                <a:lnTo>
                  <a:pt x="7870033" y="6864674"/>
                </a:lnTo>
                <a:lnTo>
                  <a:pt x="0" y="6864674"/>
                </a:lnTo>
                <a:lnTo>
                  <a:pt x="0" y="6674"/>
                </a:lnTo>
                <a:close/>
              </a:path>
            </a:pathLst>
          </a:custGeom>
          <a:solidFill>
            <a:srgbClr val="FFFFFF">
              <a:lumMod val="95000"/>
              <a:alpha val="0"/>
            </a:srgbClr>
          </a:solidFill>
        </p:spPr>
      </p:pic>
      <p:pic>
        <p:nvPicPr>
          <p:cNvPr id="13" name="Kuva 12" descr="Kuva, joka sisältää kohteen teksti, Grafiikka, Fontti, symboli&#10;&#10;Tekoälyn generoima sisältö voi olla virheellistä.">
            <a:extLst>
              <a:ext uri="{FF2B5EF4-FFF2-40B4-BE49-F238E27FC236}">
                <a16:creationId xmlns:a16="http://schemas.microsoft.com/office/drawing/2014/main" id="{6FFAA445-73D2-10B3-1D4A-1C960DAC65B8}"/>
              </a:ext>
            </a:extLst>
          </p:cNvPr>
          <p:cNvPicPr>
            <a:picLocks noChangeAspect="1"/>
          </p:cNvPicPr>
          <p:nvPr/>
        </p:nvPicPr>
        <p:blipFill>
          <a:blip r:embed="rId3"/>
          <a:stretch>
            <a:fillRect/>
          </a:stretch>
        </p:blipFill>
        <p:spPr>
          <a:xfrm>
            <a:off x="7843159" y="5437442"/>
            <a:ext cx="594938" cy="594938"/>
          </a:xfrm>
          <a:prstGeom prst="rect">
            <a:avLst/>
          </a:prstGeom>
        </p:spPr>
      </p:pic>
      <p:pic>
        <p:nvPicPr>
          <p:cNvPr id="14" name="Kuva 13">
            <a:extLst>
              <a:ext uri="{FF2B5EF4-FFF2-40B4-BE49-F238E27FC236}">
                <a16:creationId xmlns:a16="http://schemas.microsoft.com/office/drawing/2014/main" id="{79201BF4-E531-ACE2-B85C-59842B17BD38}"/>
              </a:ext>
            </a:extLst>
          </p:cNvPr>
          <p:cNvPicPr>
            <a:picLocks noChangeAspect="1"/>
          </p:cNvPicPr>
          <p:nvPr/>
        </p:nvPicPr>
        <p:blipFill>
          <a:blip r:embed="rId4"/>
          <a:stretch>
            <a:fillRect/>
          </a:stretch>
        </p:blipFill>
        <p:spPr>
          <a:xfrm>
            <a:off x="6357257" y="5437441"/>
            <a:ext cx="594939" cy="594939"/>
          </a:xfrm>
          <a:prstGeom prst="rect">
            <a:avLst/>
          </a:prstGeom>
        </p:spPr>
      </p:pic>
      <p:pic>
        <p:nvPicPr>
          <p:cNvPr id="15" name="Kuva 14" descr="Kuva, joka sisältää kohteen Grafiikka, Värikkyys, graafinen suunnittelu, ympyrä&#10;&#10;Tekoälyn generoima sisältö voi olla virheellistä.">
            <a:extLst>
              <a:ext uri="{FF2B5EF4-FFF2-40B4-BE49-F238E27FC236}">
                <a16:creationId xmlns:a16="http://schemas.microsoft.com/office/drawing/2014/main" id="{FC78BB61-9FFA-9C83-A0FD-B760200D27E4}"/>
              </a:ext>
            </a:extLst>
          </p:cNvPr>
          <p:cNvPicPr>
            <a:picLocks noChangeAspect="1"/>
          </p:cNvPicPr>
          <p:nvPr/>
        </p:nvPicPr>
        <p:blipFill>
          <a:blip r:embed="rId5"/>
          <a:stretch>
            <a:fillRect/>
          </a:stretch>
        </p:blipFill>
        <p:spPr>
          <a:xfrm>
            <a:off x="7115483" y="5437442"/>
            <a:ext cx="594938" cy="594938"/>
          </a:xfrm>
          <a:prstGeom prst="rect">
            <a:avLst/>
          </a:prstGeom>
        </p:spPr>
      </p:pic>
      <p:sp>
        <p:nvSpPr>
          <p:cNvPr id="16" name="Otsikko 1">
            <a:extLst>
              <a:ext uri="{FF2B5EF4-FFF2-40B4-BE49-F238E27FC236}">
                <a16:creationId xmlns:a16="http://schemas.microsoft.com/office/drawing/2014/main" id="{BAAB06BC-713F-0BE8-F2B8-39D520AC96C3}"/>
              </a:ext>
            </a:extLst>
          </p:cNvPr>
          <p:cNvSpPr txBox="1">
            <a:spLocks/>
          </p:cNvSpPr>
          <p:nvPr/>
        </p:nvSpPr>
        <p:spPr>
          <a:xfrm>
            <a:off x="7625445" y="5437442"/>
            <a:ext cx="4805135" cy="49809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400" b="1" kern="1200">
                <a:solidFill>
                  <a:schemeClr val="accent4"/>
                </a:solidFill>
                <a:latin typeface="Verdana" panose="020B0604030504040204" pitchFamily="34" charset="0"/>
                <a:ea typeface="Verdana" panose="020B0604030504040204" pitchFamily="34" charset="0"/>
                <a:cs typeface="Verdana" panose="020B0604030504040204" pitchFamily="34" charset="0"/>
              </a:defRPr>
            </a:lvl1pPr>
          </a:lstStyle>
          <a:p>
            <a:pPr marL="342900" indent="-342900" algn="ctr"/>
            <a:br>
              <a:rPr lang="fi-FI" i="1" dirty="0"/>
            </a:br>
            <a:br>
              <a:rPr lang="fi-FI" i="1" dirty="0"/>
            </a:br>
            <a:r>
              <a:rPr lang="fi-FI" i="1" dirty="0"/>
              <a:t>@kouluptkontiolahti</a:t>
            </a:r>
          </a:p>
        </p:txBody>
      </p:sp>
      <p:pic>
        <p:nvPicPr>
          <p:cNvPr id="18" name="Kuva 17">
            <a:extLst>
              <a:ext uri="{FF2B5EF4-FFF2-40B4-BE49-F238E27FC236}">
                <a16:creationId xmlns:a16="http://schemas.microsoft.com/office/drawing/2014/main" id="{5C44EFE4-E74E-139B-A1DC-B663D9F63CC0}"/>
              </a:ext>
            </a:extLst>
          </p:cNvPr>
          <p:cNvPicPr>
            <a:picLocks noChangeAspect="1"/>
          </p:cNvPicPr>
          <p:nvPr/>
        </p:nvPicPr>
        <p:blipFill>
          <a:blip r:embed="rId6"/>
          <a:stretch>
            <a:fillRect/>
          </a:stretch>
        </p:blipFill>
        <p:spPr>
          <a:xfrm>
            <a:off x="315683" y="252935"/>
            <a:ext cx="2076557" cy="2044805"/>
          </a:xfrm>
          <a:prstGeom prst="rect">
            <a:avLst/>
          </a:prstGeom>
        </p:spPr>
      </p:pic>
    </p:spTree>
    <p:extLst>
      <p:ext uri="{BB962C8B-B14F-4D97-AF65-F5344CB8AC3E}">
        <p14:creationId xmlns:p14="http://schemas.microsoft.com/office/powerpoint/2010/main" val="432200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7">
            <a:extLst>
              <a:ext uri="{FF2B5EF4-FFF2-40B4-BE49-F238E27FC236}">
                <a16:creationId xmlns:a16="http://schemas.microsoft.com/office/drawing/2014/main" id="{12FEFE23-9DD0-A12E-EEB0-9C5EC4A7E49C}"/>
              </a:ext>
            </a:extLst>
          </p:cNvPr>
          <p:cNvSpPr txBox="1">
            <a:spLocks/>
          </p:cNvSpPr>
          <p:nvPr/>
        </p:nvSpPr>
        <p:spPr>
          <a:xfrm>
            <a:off x="576943" y="5592395"/>
            <a:ext cx="11223171" cy="1114346"/>
          </a:xfrm>
          <a:prstGeom prst="rect">
            <a:avLst/>
          </a:prstGeom>
        </p:spPr>
        <p:txBody>
          <a:bodyPr/>
          <a:lstStyle>
            <a:lvl1pPr algn="l" defTabSz="914400" rtl="0" eaLnBrk="1" latinLnBrk="0" hangingPunct="1">
              <a:lnSpc>
                <a:spcPct val="90000"/>
              </a:lnSpc>
              <a:spcBef>
                <a:spcPct val="0"/>
              </a:spcBef>
              <a:buNone/>
              <a:defRPr sz="36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fi-FI" sz="2500" b="1" dirty="0">
                <a:solidFill>
                  <a:schemeClr val="bg2"/>
                </a:solidFill>
                <a:effectLst>
                  <a:outerShdw blurRad="38100" dist="38100" dir="2700000" algn="tl">
                    <a:srgbClr val="000000">
                      <a:alpha val="43137"/>
                    </a:srgbClr>
                  </a:outerShdw>
                </a:effectLst>
              </a:rPr>
              <a:t>“Liiku, kannusta ja näytä esimerkkiä – pienikin tsemppi voi saada aikaan suuren askeleen.”</a:t>
            </a:r>
          </a:p>
        </p:txBody>
      </p:sp>
    </p:spTree>
    <p:extLst>
      <p:ext uri="{BB962C8B-B14F-4D97-AF65-F5344CB8AC3E}">
        <p14:creationId xmlns:p14="http://schemas.microsoft.com/office/powerpoint/2010/main" val="277370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BB98F7-52A4-A112-CDF4-A5F653D9BE3F}"/>
              </a:ext>
            </a:extLst>
          </p:cNvPr>
          <p:cNvSpPr>
            <a:spLocks noGrp="1"/>
          </p:cNvSpPr>
          <p:nvPr>
            <p:ph type="title"/>
          </p:nvPr>
        </p:nvSpPr>
        <p:spPr>
          <a:xfrm>
            <a:off x="848360" y="365125"/>
            <a:ext cx="6085189" cy="614363"/>
          </a:xfrm>
        </p:spPr>
        <p:txBody>
          <a:bodyPr>
            <a:normAutofit fontScale="90000"/>
          </a:bodyPr>
          <a:lstStyle/>
          <a:p>
            <a:r>
              <a:rPr lang="fi-FI">
                <a:latin typeface="Verdana"/>
                <a:ea typeface="Verdana"/>
              </a:rPr>
              <a:t>Koulupäivän turvallisuus</a:t>
            </a:r>
            <a:endParaRPr lang="fi-FI"/>
          </a:p>
        </p:txBody>
      </p:sp>
      <p:sp>
        <p:nvSpPr>
          <p:cNvPr id="3" name="Tekstin paikkamerkki 2">
            <a:extLst>
              <a:ext uri="{FF2B5EF4-FFF2-40B4-BE49-F238E27FC236}">
                <a16:creationId xmlns:a16="http://schemas.microsoft.com/office/drawing/2014/main" id="{AA21DA4B-51F9-28C1-927A-E3F2B43934CE}"/>
              </a:ext>
            </a:extLst>
          </p:cNvPr>
          <p:cNvSpPr>
            <a:spLocks noGrp="1"/>
          </p:cNvSpPr>
          <p:nvPr>
            <p:ph type="body" sz="quarter" idx="10"/>
          </p:nvPr>
        </p:nvSpPr>
        <p:spPr>
          <a:xfrm>
            <a:off x="384048" y="1238118"/>
            <a:ext cx="5157216" cy="4767395"/>
          </a:xfrm>
        </p:spPr>
        <p:txBody>
          <a:bodyPr vert="horz" lIns="91440" tIns="45720" rIns="91440" bIns="45720" numCol="2" rtlCol="0" anchor="t">
            <a:normAutofit fontScale="85000" lnSpcReduction="20000"/>
          </a:bodyPr>
          <a:lstStyle/>
          <a:p>
            <a:r>
              <a:rPr lang="fi-FI" dirty="0">
                <a:latin typeface="Verdana"/>
                <a:ea typeface="Verdana"/>
              </a:rPr>
              <a:t>Koulumatkat</a:t>
            </a:r>
          </a:p>
          <a:p>
            <a:endParaRPr lang="fi-FI" dirty="0">
              <a:latin typeface="Verdana"/>
              <a:ea typeface="Verdana"/>
            </a:endParaRPr>
          </a:p>
          <a:p>
            <a:r>
              <a:rPr lang="fi-FI" dirty="0">
                <a:latin typeface="Verdana"/>
                <a:ea typeface="Verdana"/>
              </a:rPr>
              <a:t>Välitunnit</a:t>
            </a:r>
          </a:p>
          <a:p>
            <a:pPr marL="0" indent="0">
              <a:buNone/>
            </a:pPr>
            <a:endParaRPr lang="fi-FI" dirty="0">
              <a:latin typeface="Verdana"/>
              <a:ea typeface="Verdana"/>
            </a:endParaRPr>
          </a:p>
          <a:p>
            <a:endParaRPr lang="fi-FI" dirty="0">
              <a:latin typeface="Verdana"/>
              <a:ea typeface="Verdana"/>
            </a:endParaRPr>
          </a:p>
          <a:p>
            <a:endParaRPr lang="fi-FI" dirty="0">
              <a:latin typeface="Verdana"/>
              <a:ea typeface="Verdana"/>
            </a:endParaRPr>
          </a:p>
          <a:p>
            <a:r>
              <a:rPr lang="fi-FI" dirty="0">
                <a:latin typeface="Verdana"/>
                <a:ea typeface="Verdana"/>
              </a:rPr>
              <a:t>Oppitunnit – työturvallisuus</a:t>
            </a:r>
          </a:p>
          <a:p>
            <a:endParaRPr lang="fi-FI" dirty="0">
              <a:latin typeface="Verdana"/>
              <a:ea typeface="Verdana"/>
            </a:endParaRPr>
          </a:p>
          <a:p>
            <a:endParaRPr lang="fi-FI" dirty="0">
              <a:latin typeface="Verdana"/>
              <a:ea typeface="Verdana"/>
            </a:endParaRPr>
          </a:p>
          <a:p>
            <a:r>
              <a:rPr lang="fi-FI" dirty="0">
                <a:latin typeface="Verdana"/>
                <a:ea typeface="Verdana"/>
              </a:rPr>
              <a:t>Poikkeavat tilanteet</a:t>
            </a:r>
          </a:p>
          <a:p>
            <a:endParaRPr lang="fi-FI" dirty="0">
              <a:latin typeface="Verdana"/>
              <a:ea typeface="Verdana"/>
            </a:endParaRPr>
          </a:p>
          <a:p>
            <a:endParaRPr lang="fi-FI" dirty="0">
              <a:latin typeface="Verdana"/>
              <a:ea typeface="Verdana"/>
            </a:endParaRPr>
          </a:p>
          <a:p>
            <a:endParaRPr lang="fi-FI" dirty="0">
              <a:latin typeface="Verdana"/>
              <a:ea typeface="Verdana"/>
            </a:endParaRPr>
          </a:p>
          <a:p>
            <a:endParaRPr lang="fi-FI" dirty="0">
              <a:latin typeface="Verdana"/>
              <a:ea typeface="Verdana"/>
            </a:endParaRPr>
          </a:p>
          <a:p>
            <a:endParaRPr lang="fi-FI" dirty="0">
              <a:latin typeface="Verdana"/>
              <a:ea typeface="Verdana"/>
            </a:endParaRPr>
          </a:p>
          <a:p>
            <a:endParaRPr lang="fi-FI" dirty="0">
              <a:latin typeface="Verdana"/>
              <a:ea typeface="Verdana"/>
            </a:endParaRPr>
          </a:p>
          <a:p>
            <a:r>
              <a:rPr lang="fi-FI" dirty="0"/>
              <a:t>Liikennesäännöt</a:t>
            </a:r>
          </a:p>
          <a:p>
            <a:endParaRPr lang="fi-FI" dirty="0"/>
          </a:p>
          <a:p>
            <a:r>
              <a:rPr lang="fi-FI" dirty="0" err="1"/>
              <a:t>Käyttäytymisodo-tukset</a:t>
            </a:r>
            <a:r>
              <a:rPr lang="fi-FI" dirty="0"/>
              <a:t> ja järjestyssäännöt</a:t>
            </a:r>
          </a:p>
          <a:p>
            <a:r>
              <a:rPr lang="fi-FI" dirty="0"/>
              <a:t>Ohjaus ja valvonta</a:t>
            </a:r>
          </a:p>
          <a:p>
            <a:endParaRPr lang="fi-FI" dirty="0"/>
          </a:p>
          <a:p>
            <a:r>
              <a:rPr lang="fi-FI" dirty="0"/>
              <a:t>Opetus ja ohjeistus</a:t>
            </a:r>
          </a:p>
          <a:p>
            <a:r>
              <a:rPr lang="fi-FI" dirty="0"/>
              <a:t>Oppilaan oma toiminnanohjaus</a:t>
            </a:r>
          </a:p>
          <a:p>
            <a:endParaRPr lang="fi-FI" dirty="0"/>
          </a:p>
          <a:p>
            <a:r>
              <a:rPr lang="fi-FI" dirty="0"/>
              <a:t>Koulun toimintaohjeet</a:t>
            </a:r>
          </a:p>
          <a:p>
            <a:pPr lvl="1"/>
            <a:r>
              <a:rPr lang="fi-FI" dirty="0"/>
              <a:t>PKS</a:t>
            </a:r>
          </a:p>
          <a:p>
            <a:pPr lvl="1"/>
            <a:r>
              <a:rPr lang="fi-FI" dirty="0" err="1"/>
              <a:t>KiVa</a:t>
            </a:r>
            <a:endParaRPr lang="fi-FI" dirty="0"/>
          </a:p>
          <a:p>
            <a:pPr lvl="1"/>
            <a:r>
              <a:rPr lang="fi-FI" dirty="0"/>
              <a:t>Kriisit</a:t>
            </a:r>
          </a:p>
          <a:p>
            <a:pPr lvl="1"/>
            <a:r>
              <a:rPr lang="fi-FI" dirty="0"/>
              <a:t>Evakuointi</a:t>
            </a:r>
          </a:p>
          <a:p>
            <a:pPr lvl="1"/>
            <a:r>
              <a:rPr lang="fi-FI" dirty="0"/>
              <a:t>Sisälle suojautuminen</a:t>
            </a:r>
          </a:p>
          <a:p>
            <a:pPr lvl="1"/>
            <a:endParaRPr lang="fi-FI" dirty="0"/>
          </a:p>
        </p:txBody>
      </p:sp>
      <p:pic>
        <p:nvPicPr>
          <p:cNvPr id="4" name="Kuva 3">
            <a:extLst>
              <a:ext uri="{FF2B5EF4-FFF2-40B4-BE49-F238E27FC236}">
                <a16:creationId xmlns:a16="http://schemas.microsoft.com/office/drawing/2014/main" id="{4078EE48-61E9-D934-AFCB-D1221DC283E9}"/>
              </a:ext>
            </a:extLst>
          </p:cNvPr>
          <p:cNvPicPr>
            <a:picLocks noChangeAspect="1"/>
          </p:cNvPicPr>
          <p:nvPr/>
        </p:nvPicPr>
        <p:blipFill>
          <a:blip r:embed="rId2"/>
          <a:stretch>
            <a:fillRect/>
          </a:stretch>
        </p:blipFill>
        <p:spPr>
          <a:xfrm>
            <a:off x="5643816" y="979488"/>
            <a:ext cx="5565775" cy="5026025"/>
          </a:xfrm>
          <a:prstGeom prst="rect">
            <a:avLst/>
          </a:prstGeom>
        </p:spPr>
      </p:pic>
      <p:pic>
        <p:nvPicPr>
          <p:cNvPr id="6" name="Kuva 5">
            <a:extLst>
              <a:ext uri="{FF2B5EF4-FFF2-40B4-BE49-F238E27FC236}">
                <a16:creationId xmlns:a16="http://schemas.microsoft.com/office/drawing/2014/main" id="{8384E770-CA91-4E04-EA9B-9F5D85417C31}"/>
              </a:ext>
            </a:extLst>
          </p:cNvPr>
          <p:cNvPicPr>
            <a:picLocks noChangeAspect="1"/>
          </p:cNvPicPr>
          <p:nvPr/>
        </p:nvPicPr>
        <p:blipFill>
          <a:blip r:embed="rId3"/>
          <a:stretch>
            <a:fillRect/>
          </a:stretch>
        </p:blipFill>
        <p:spPr>
          <a:xfrm>
            <a:off x="384048" y="5349240"/>
            <a:ext cx="2496024" cy="1070724"/>
          </a:xfrm>
          <a:prstGeom prst="rect">
            <a:avLst/>
          </a:prstGeom>
        </p:spPr>
      </p:pic>
    </p:spTree>
    <p:extLst>
      <p:ext uri="{BB962C8B-B14F-4D97-AF65-F5344CB8AC3E}">
        <p14:creationId xmlns:p14="http://schemas.microsoft.com/office/powerpoint/2010/main" val="479026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8" end="1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9" end="1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21" end="2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22" end="2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24" end="24"/>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25" end="25"/>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26" end="26"/>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27" end="27"/>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28" end="28"/>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
                                            <p:txEl>
                                              <p:pRg st="29" end="29"/>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A91B6D5-4BAB-67EB-AD8E-4C51EBC73680}"/>
              </a:ext>
            </a:extLst>
          </p:cNvPr>
          <p:cNvSpPr>
            <a:spLocks noGrp="1"/>
          </p:cNvSpPr>
          <p:nvPr>
            <p:ph type="ctrTitle"/>
          </p:nvPr>
        </p:nvSpPr>
        <p:spPr/>
        <p:txBody>
          <a:bodyPr>
            <a:noAutofit/>
          </a:bodyPr>
          <a:lstStyle/>
          <a:p>
            <a:r>
              <a:rPr lang="fi-FI" sz="2800" dirty="0"/>
              <a:t>Kontiolahden suunnitelma oppilaiden suojaamiseksi väkivallalta, </a:t>
            </a:r>
            <a:br>
              <a:rPr lang="fi-FI" sz="2800" dirty="0"/>
            </a:br>
            <a:r>
              <a:rPr lang="fi-FI" sz="2800" dirty="0"/>
              <a:t>kiusaamiselta ja häirinnältä </a:t>
            </a:r>
            <a:br>
              <a:rPr lang="fi-FI" sz="2800" dirty="0"/>
            </a:br>
            <a:r>
              <a:rPr lang="fi-FI" sz="1800" b="0" dirty="0"/>
              <a:t>Kasvatus- ja koulutuslautakunta, kesäkuu 2026</a:t>
            </a:r>
            <a:endParaRPr lang="fi-FI" sz="2800" b="0" dirty="0"/>
          </a:p>
        </p:txBody>
      </p:sp>
    </p:spTree>
    <p:extLst>
      <p:ext uri="{BB962C8B-B14F-4D97-AF65-F5344CB8AC3E}">
        <p14:creationId xmlns:p14="http://schemas.microsoft.com/office/powerpoint/2010/main" val="397606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C05F63B-D521-EFD3-C080-4584AE81765D}"/>
              </a:ext>
            </a:extLst>
          </p:cNvPr>
          <p:cNvSpPr>
            <a:spLocks noGrp="1"/>
          </p:cNvSpPr>
          <p:nvPr>
            <p:ph type="title"/>
          </p:nvPr>
        </p:nvSpPr>
        <p:spPr/>
        <p:txBody>
          <a:bodyPr>
            <a:normAutofit/>
          </a:bodyPr>
          <a:lstStyle/>
          <a:p>
            <a:r>
              <a:rPr lang="fi-FI" sz="3200" b="1">
                <a:latin typeface="Aptos"/>
              </a:rPr>
              <a:t>Turvallinen koulu kaikille</a:t>
            </a:r>
          </a:p>
        </p:txBody>
      </p:sp>
      <p:sp>
        <p:nvSpPr>
          <p:cNvPr id="3" name="Sisällön paikkamerkki 2">
            <a:extLst>
              <a:ext uri="{FF2B5EF4-FFF2-40B4-BE49-F238E27FC236}">
                <a16:creationId xmlns:a16="http://schemas.microsoft.com/office/drawing/2014/main" id="{8AD4A499-FB67-D236-0058-9890E4A453C1}"/>
              </a:ext>
            </a:extLst>
          </p:cNvPr>
          <p:cNvSpPr>
            <a:spLocks noGrp="1"/>
          </p:cNvSpPr>
          <p:nvPr>
            <p:ph sz="half" idx="1"/>
          </p:nvPr>
        </p:nvSpPr>
        <p:spPr/>
        <p:txBody>
          <a:bodyPr vert="horz" lIns="91440" tIns="45720" rIns="91440" bIns="45720" rtlCol="0" anchor="t">
            <a:normAutofit/>
          </a:bodyPr>
          <a:lstStyle/>
          <a:p>
            <a:pPr>
              <a:buFont typeface="Arial"/>
              <a:buChar char="•"/>
            </a:pPr>
            <a:r>
              <a:rPr lang="fi-FI" sz="1600" dirty="0">
                <a:latin typeface="Segoe UI"/>
                <a:cs typeface="Segoe UI"/>
              </a:rPr>
              <a:t>Jokaisella oppilaalla on oikeus turvalliseen oppimisympäristöön.</a:t>
            </a:r>
            <a:endParaRPr lang="fi-FI" sz="1600" dirty="0"/>
          </a:p>
          <a:p>
            <a:pPr>
              <a:buFont typeface="Arial"/>
              <a:buChar char="•"/>
            </a:pPr>
            <a:r>
              <a:rPr lang="fi-FI" sz="1600" dirty="0">
                <a:latin typeface="Segoe UI"/>
                <a:cs typeface="Segoe UI"/>
              </a:rPr>
              <a:t>Kiusaamista, väkivaltaa ja häirintää ei hyväksytä missään muodossa.</a:t>
            </a:r>
            <a:endParaRPr lang="fi-FI" sz="1600" dirty="0"/>
          </a:p>
          <a:p>
            <a:pPr>
              <a:buFont typeface="Arial"/>
              <a:buChar char="•"/>
            </a:pPr>
            <a:r>
              <a:rPr lang="fi-FI" sz="1600" dirty="0">
                <a:latin typeface="Segoe UI"/>
                <a:cs typeface="Segoe UI"/>
              </a:rPr>
              <a:t>Koulun toiminnassa noudatetaan nollatoleranssia.</a:t>
            </a:r>
            <a:endParaRPr lang="fi-FI" sz="1600" dirty="0"/>
          </a:p>
          <a:p>
            <a:pPr>
              <a:buFont typeface="Arial"/>
              <a:buChar char="•"/>
            </a:pPr>
            <a:r>
              <a:rPr lang="fi-FI" sz="1600" dirty="0">
                <a:latin typeface="Segoe UI"/>
                <a:cs typeface="Segoe UI"/>
              </a:rPr>
              <a:t>Kaikilla kouluyhteisön jäsenillä on vastuu turvallisen ilmapiirin rakentamisesta.</a:t>
            </a:r>
            <a:endParaRPr lang="fi-FI" sz="1600" dirty="0"/>
          </a:p>
          <a:p>
            <a:pPr indent="0">
              <a:buNone/>
            </a:pPr>
            <a:endParaRPr lang="fi-FI" sz="1600" dirty="0">
              <a:latin typeface="Segoe UI"/>
              <a:cs typeface="Segoe UI"/>
            </a:endParaRPr>
          </a:p>
          <a:p>
            <a:pPr indent="0">
              <a:buNone/>
            </a:pPr>
            <a:r>
              <a:rPr lang="fi-FI" sz="1600" b="1" dirty="0">
                <a:latin typeface="Segoe UI"/>
                <a:cs typeface="Segoe UI"/>
              </a:rPr>
              <a:t>Keskeiset tavoitteet</a:t>
            </a:r>
            <a:endParaRPr lang="fi-FI" sz="1600" b="1" dirty="0"/>
          </a:p>
          <a:p>
            <a:pPr>
              <a:buFont typeface="Arial"/>
              <a:buChar char="•"/>
            </a:pPr>
            <a:r>
              <a:rPr lang="fi-FI" sz="1600" dirty="0">
                <a:latin typeface="Segoe UI"/>
                <a:cs typeface="Segoe UI"/>
              </a:rPr>
              <a:t>Ennaltaehkäistä kiusaamista, väkivaltaa ja häirintää.</a:t>
            </a:r>
            <a:endParaRPr lang="fi-FI" sz="1600" dirty="0"/>
          </a:p>
          <a:p>
            <a:pPr>
              <a:buFont typeface="Arial"/>
              <a:buChar char="•"/>
            </a:pPr>
            <a:r>
              <a:rPr lang="fi-FI" sz="1600" dirty="0">
                <a:latin typeface="Segoe UI"/>
                <a:cs typeface="Segoe UI"/>
              </a:rPr>
              <a:t>Puuttua tilanteisiin nopeasti ja johdonmukaisesti.</a:t>
            </a:r>
            <a:endParaRPr lang="fi-FI" sz="1600" dirty="0"/>
          </a:p>
          <a:p>
            <a:pPr>
              <a:buFont typeface="Arial"/>
              <a:buChar char="•"/>
            </a:pPr>
            <a:r>
              <a:rPr lang="fi-FI" sz="1600" dirty="0">
                <a:latin typeface="Segoe UI"/>
                <a:cs typeface="Segoe UI"/>
              </a:rPr>
              <a:t>Turvata tarvittava tuki kaikille osapuolille.</a:t>
            </a:r>
            <a:endParaRPr lang="fi-FI" sz="1600" dirty="0"/>
          </a:p>
          <a:p>
            <a:pPr>
              <a:buFont typeface="Arial"/>
              <a:buChar char="•"/>
            </a:pPr>
            <a:r>
              <a:rPr lang="fi-FI" sz="1600" dirty="0">
                <a:latin typeface="Segoe UI"/>
                <a:cs typeface="Segoe UI"/>
              </a:rPr>
              <a:t>Vahvistaa hyvinvointia, osallisuutta ja yhteisöllisyyttä.</a:t>
            </a:r>
            <a:endParaRPr lang="fi-FI" sz="1600" dirty="0"/>
          </a:p>
          <a:p>
            <a:pPr indent="0">
              <a:buNone/>
            </a:pPr>
            <a:endParaRPr lang="fi-FI" dirty="0"/>
          </a:p>
        </p:txBody>
      </p:sp>
      <p:sp>
        <p:nvSpPr>
          <p:cNvPr id="4" name="Sisällön paikkamerkki 3">
            <a:extLst>
              <a:ext uri="{FF2B5EF4-FFF2-40B4-BE49-F238E27FC236}">
                <a16:creationId xmlns:a16="http://schemas.microsoft.com/office/drawing/2014/main" id="{57A46C63-E2A2-3998-DA69-B3FC33510E13}"/>
              </a:ext>
            </a:extLst>
          </p:cNvPr>
          <p:cNvSpPr>
            <a:spLocks noGrp="1"/>
          </p:cNvSpPr>
          <p:nvPr>
            <p:ph sz="half" idx="2"/>
          </p:nvPr>
        </p:nvSpPr>
        <p:spPr/>
        <p:txBody>
          <a:bodyPr vert="horz" lIns="91440" tIns="45720" rIns="91440" bIns="45720" rtlCol="0" anchor="t">
            <a:normAutofit/>
          </a:bodyPr>
          <a:lstStyle/>
          <a:p>
            <a:pPr indent="0">
              <a:buNone/>
            </a:pPr>
            <a:r>
              <a:rPr lang="fi-FI" sz="1600" b="1" dirty="0">
                <a:latin typeface="Segoe UI"/>
                <a:cs typeface="Segoe UI"/>
              </a:rPr>
              <a:t>Vastuut</a:t>
            </a:r>
            <a:endParaRPr lang="fi-FI" sz="1600" dirty="0">
              <a:latin typeface="Segoe UI"/>
              <a:cs typeface="Segoe UI"/>
            </a:endParaRPr>
          </a:p>
          <a:p>
            <a:pPr>
              <a:buFont typeface="Arial,Sans-Serif"/>
              <a:buChar char="•"/>
            </a:pPr>
            <a:r>
              <a:rPr lang="fi-FI" sz="1600" dirty="0">
                <a:latin typeface="Segoe UI"/>
                <a:cs typeface="Segoe UI"/>
              </a:rPr>
              <a:t>Henkilöstö: päivittäinen toteutus ja puuttuminen.</a:t>
            </a:r>
          </a:p>
          <a:p>
            <a:pPr>
              <a:buFont typeface="Arial,Sans-Serif"/>
              <a:buChar char="•"/>
            </a:pPr>
            <a:r>
              <a:rPr lang="fi-FI" sz="1600" dirty="0" err="1">
                <a:latin typeface="Segoe UI"/>
                <a:cs typeface="Segoe UI"/>
              </a:rPr>
              <a:t>KiVa</a:t>
            </a:r>
            <a:r>
              <a:rPr lang="fi-FI" sz="1600" dirty="0">
                <a:latin typeface="Segoe UI"/>
                <a:cs typeface="Segoe UI"/>
              </a:rPr>
              <a:t>-tiimi / muu nimetty ryhmä: koordinointi ja selvittäminen.</a:t>
            </a:r>
          </a:p>
          <a:p>
            <a:pPr>
              <a:buFont typeface="Arial,Sans-Serif"/>
              <a:buChar char="•"/>
            </a:pPr>
            <a:r>
              <a:rPr lang="fi-FI" sz="1600" dirty="0">
                <a:latin typeface="Segoe UI"/>
                <a:cs typeface="Segoe UI"/>
              </a:rPr>
              <a:t>Opiskeluhuolto ja huoltajat: oppilaan tukeminen.</a:t>
            </a:r>
          </a:p>
          <a:p>
            <a:pPr>
              <a:buFont typeface="Arial,Sans-Serif"/>
              <a:buChar char="•"/>
            </a:pPr>
            <a:r>
              <a:rPr lang="fi-FI" sz="1600" dirty="0">
                <a:latin typeface="Segoe UI"/>
                <a:cs typeface="Segoe UI"/>
              </a:rPr>
              <a:t>Rehtori ja koulun johto: toimeenpano ja seuranta.</a:t>
            </a:r>
          </a:p>
          <a:p>
            <a:pPr marL="0" indent="0">
              <a:buNone/>
            </a:pPr>
            <a:endParaRPr lang="fi-FI" sz="1600" dirty="0">
              <a:latin typeface="Segoe UI"/>
              <a:cs typeface="Segoe UI"/>
            </a:endParaRPr>
          </a:p>
          <a:p>
            <a:pPr indent="0">
              <a:buNone/>
            </a:pPr>
            <a:br>
              <a:rPr lang="en-US" sz="2600" dirty="0"/>
            </a:br>
            <a:endParaRPr lang="en-US" sz="2600" dirty="0"/>
          </a:p>
          <a:p>
            <a:pPr marL="0" indent="0">
              <a:buNone/>
            </a:pPr>
            <a:endParaRPr lang="fi-FI" dirty="0"/>
          </a:p>
        </p:txBody>
      </p:sp>
    </p:spTree>
    <p:extLst>
      <p:ext uri="{BB962C8B-B14F-4D97-AF65-F5344CB8AC3E}">
        <p14:creationId xmlns:p14="http://schemas.microsoft.com/office/powerpoint/2010/main" val="2332896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5EFEA0F-7514-A4C5-4F7B-127C29F38697}"/>
              </a:ext>
            </a:extLst>
          </p:cNvPr>
          <p:cNvSpPr>
            <a:spLocks noGrp="1"/>
          </p:cNvSpPr>
          <p:nvPr>
            <p:ph type="title"/>
          </p:nvPr>
        </p:nvSpPr>
        <p:spPr/>
        <p:txBody>
          <a:bodyPr>
            <a:normAutofit/>
          </a:bodyPr>
          <a:lstStyle/>
          <a:p>
            <a:r>
              <a:rPr lang="fi-FI" sz="3600" b="1">
                <a:latin typeface="Verdana"/>
                <a:ea typeface="Verdana"/>
              </a:rPr>
              <a:t>E</a:t>
            </a:r>
            <a:r>
              <a:rPr lang="fi-FI" sz="3200" b="1">
                <a:latin typeface="Verdana"/>
                <a:ea typeface="Verdana"/>
              </a:rPr>
              <a:t>nnaltaehkäisy osana koulun arkea</a:t>
            </a:r>
          </a:p>
        </p:txBody>
      </p:sp>
      <p:sp>
        <p:nvSpPr>
          <p:cNvPr id="3" name="Sisällön paikkamerkki 2">
            <a:extLst>
              <a:ext uri="{FF2B5EF4-FFF2-40B4-BE49-F238E27FC236}">
                <a16:creationId xmlns:a16="http://schemas.microsoft.com/office/drawing/2014/main" id="{A56835C5-501B-32EB-B84C-F565804EB0B7}"/>
              </a:ext>
            </a:extLst>
          </p:cNvPr>
          <p:cNvSpPr>
            <a:spLocks noGrp="1"/>
          </p:cNvSpPr>
          <p:nvPr>
            <p:ph sz="half" idx="1"/>
          </p:nvPr>
        </p:nvSpPr>
        <p:spPr/>
        <p:txBody>
          <a:bodyPr vert="horz" lIns="91440" tIns="45720" rIns="91440" bIns="45720" rtlCol="0" anchor="t">
            <a:normAutofit fontScale="92500" lnSpcReduction="20000"/>
          </a:bodyPr>
          <a:lstStyle/>
          <a:p>
            <a:pPr>
              <a:buNone/>
            </a:pPr>
            <a:r>
              <a:rPr lang="fi-FI" sz="1800" b="1" dirty="0">
                <a:latin typeface="Segoe UI"/>
                <a:cs typeface="Segoe UI"/>
              </a:rPr>
              <a:t>Toimintakulttuurin periaatteet</a:t>
            </a:r>
            <a:endParaRPr lang="fi-FI" sz="1800" dirty="0">
              <a:latin typeface="Segoe UI"/>
              <a:cs typeface="Segoe UI"/>
            </a:endParaRPr>
          </a:p>
          <a:p>
            <a:pPr>
              <a:buFont typeface="Arial,Sans-Serif"/>
              <a:buChar char="•"/>
            </a:pPr>
            <a:r>
              <a:rPr lang="fi-FI" sz="1800" dirty="0">
                <a:latin typeface="Segoe UI"/>
                <a:cs typeface="Segoe UI"/>
              </a:rPr>
              <a:t>Varhainen puuttuminen ja huolten esille tuominen</a:t>
            </a:r>
          </a:p>
          <a:p>
            <a:pPr>
              <a:buFont typeface="Arial,Sans-Serif"/>
              <a:buChar char="•"/>
            </a:pPr>
            <a:r>
              <a:rPr lang="fi-FI" sz="1800" dirty="0">
                <a:latin typeface="Segoe UI"/>
                <a:cs typeface="Segoe UI"/>
              </a:rPr>
              <a:t>Oppilaiden aktiivinen osallisuus</a:t>
            </a:r>
          </a:p>
          <a:p>
            <a:pPr>
              <a:buFont typeface="Arial,Sans-Serif"/>
              <a:buChar char="•"/>
            </a:pPr>
            <a:r>
              <a:rPr lang="fi-FI" sz="1800" dirty="0">
                <a:latin typeface="Segoe UI"/>
                <a:cs typeface="Segoe UI"/>
              </a:rPr>
              <a:t>Turvallisemman tilan periaatteet</a:t>
            </a:r>
          </a:p>
          <a:p>
            <a:pPr>
              <a:buFont typeface="Arial,Sans-Serif"/>
              <a:buChar char="•"/>
            </a:pPr>
            <a:r>
              <a:rPr lang="fi-FI" sz="1800" dirty="0">
                <a:latin typeface="Segoe UI"/>
                <a:cs typeface="Segoe UI"/>
              </a:rPr>
              <a:t>Kodin ja koulun tiivis yhteistyö</a:t>
            </a:r>
          </a:p>
          <a:p>
            <a:pPr indent="0">
              <a:buNone/>
            </a:pPr>
            <a:endParaRPr lang="fi-FI" sz="1800" b="1" dirty="0">
              <a:latin typeface="Segoe UI"/>
              <a:cs typeface="Segoe UI"/>
            </a:endParaRPr>
          </a:p>
          <a:p>
            <a:pPr indent="0">
              <a:buNone/>
            </a:pPr>
            <a:r>
              <a:rPr lang="fi-FI" sz="1800" b="1" dirty="0">
                <a:latin typeface="Segoe UI"/>
                <a:cs typeface="Segoe UI"/>
              </a:rPr>
              <a:t>Yhteisötason keinot</a:t>
            </a:r>
            <a:endParaRPr lang="fi-FI" sz="1800" dirty="0">
              <a:latin typeface="Segoe UI"/>
              <a:cs typeface="Segoe UI"/>
            </a:endParaRPr>
          </a:p>
          <a:p>
            <a:pPr>
              <a:buFont typeface="Arial,Sans-Serif"/>
              <a:buChar char="•"/>
            </a:pPr>
            <a:r>
              <a:rPr lang="fi-FI" sz="1800" dirty="0">
                <a:latin typeface="Segoe UI"/>
                <a:cs typeface="Segoe UI"/>
              </a:rPr>
              <a:t>Yhteiset käyttäytymisodotukset ja järjestyssäännöt, joiden noudattamiseen oppilaita ohjataan aktiivisesti.</a:t>
            </a:r>
          </a:p>
          <a:p>
            <a:pPr>
              <a:buFont typeface="Arial,Sans-Serif"/>
              <a:buChar char="•"/>
            </a:pPr>
            <a:r>
              <a:rPr lang="fi-FI" sz="1800" dirty="0">
                <a:latin typeface="Segoe UI"/>
                <a:cs typeface="Segoe UI"/>
              </a:rPr>
              <a:t>Välitunti- ja kuljetusvalvonta</a:t>
            </a:r>
          </a:p>
          <a:p>
            <a:pPr>
              <a:buFont typeface="Arial,Sans-Serif"/>
              <a:buChar char="•"/>
            </a:pPr>
            <a:r>
              <a:rPr lang="fi-FI" sz="1800" dirty="0">
                <a:latin typeface="Segoe UI"/>
                <a:cs typeface="Segoe UI"/>
              </a:rPr>
              <a:t>Oppilaskunta-, tukioppilas- ja kummioppilastoiminta</a:t>
            </a:r>
          </a:p>
          <a:p>
            <a:pPr>
              <a:buFont typeface="Arial,Sans-Serif"/>
              <a:buChar char="•"/>
            </a:pPr>
            <a:r>
              <a:rPr lang="fi-FI" sz="1800" dirty="0">
                <a:latin typeface="Segoe UI"/>
                <a:cs typeface="Segoe UI"/>
              </a:rPr>
              <a:t>Yhteisölliset tapahtumat</a:t>
            </a:r>
          </a:p>
          <a:p>
            <a:pPr indent="0">
              <a:buNone/>
            </a:pPr>
            <a:br>
              <a:rPr lang="en-US" sz="700" dirty="0"/>
            </a:br>
            <a:endParaRPr lang="en-US" sz="700" dirty="0"/>
          </a:p>
          <a:p>
            <a:pPr>
              <a:buNone/>
            </a:pPr>
            <a:endParaRPr lang="fi-FI" sz="600" b="1" dirty="0">
              <a:latin typeface="Segoe UI"/>
              <a:cs typeface="Segoe UI"/>
            </a:endParaRPr>
          </a:p>
        </p:txBody>
      </p:sp>
      <p:sp>
        <p:nvSpPr>
          <p:cNvPr id="4" name="Sisällön paikkamerkki 3">
            <a:extLst>
              <a:ext uri="{FF2B5EF4-FFF2-40B4-BE49-F238E27FC236}">
                <a16:creationId xmlns:a16="http://schemas.microsoft.com/office/drawing/2014/main" id="{B59059F1-5CC4-C64B-CDCD-3AACE29775DB}"/>
              </a:ext>
            </a:extLst>
          </p:cNvPr>
          <p:cNvSpPr>
            <a:spLocks noGrp="1"/>
          </p:cNvSpPr>
          <p:nvPr>
            <p:ph sz="half" idx="2"/>
          </p:nvPr>
        </p:nvSpPr>
        <p:spPr/>
        <p:txBody>
          <a:bodyPr vert="horz" lIns="91440" tIns="45720" rIns="91440" bIns="45720" rtlCol="0" anchor="t">
            <a:normAutofit fontScale="92500" lnSpcReduction="20000"/>
          </a:bodyPr>
          <a:lstStyle/>
          <a:p>
            <a:pPr indent="0">
              <a:buNone/>
            </a:pPr>
            <a:r>
              <a:rPr lang="fi-FI" sz="1800" b="1" dirty="0">
                <a:latin typeface="Segoe UI"/>
                <a:cs typeface="Segoe UI"/>
              </a:rPr>
              <a:t>Luokka- ja ryhmätason keinot</a:t>
            </a:r>
            <a:endParaRPr lang="fi-FI" sz="1800" dirty="0">
              <a:latin typeface="Segoe UI"/>
              <a:cs typeface="Segoe UI"/>
            </a:endParaRPr>
          </a:p>
          <a:p>
            <a:pPr>
              <a:buFont typeface="Arial,Sans-Serif"/>
              <a:buChar char="•"/>
            </a:pPr>
            <a:r>
              <a:rPr lang="fi-FI" sz="1800" dirty="0" err="1">
                <a:latin typeface="Segoe UI"/>
                <a:cs typeface="Segoe UI"/>
              </a:rPr>
              <a:t>KiVa</a:t>
            </a:r>
            <a:r>
              <a:rPr lang="fi-FI" sz="1800" dirty="0">
                <a:latin typeface="Segoe UI"/>
                <a:cs typeface="Segoe UI"/>
              </a:rPr>
              <a:t>-koulu</a:t>
            </a:r>
            <a:endParaRPr lang="en-US" sz="1800" dirty="0">
              <a:latin typeface="Segoe UI"/>
              <a:cs typeface="Segoe UI"/>
            </a:endParaRPr>
          </a:p>
          <a:p>
            <a:pPr>
              <a:buFont typeface="Arial,Sans-Serif"/>
              <a:buChar char="•"/>
            </a:pPr>
            <a:r>
              <a:rPr lang="fi-FI" sz="1800" dirty="0" err="1">
                <a:latin typeface="Segoe UI"/>
                <a:cs typeface="Segoe UI"/>
              </a:rPr>
              <a:t>ProKoulu</a:t>
            </a:r>
            <a:endParaRPr lang="en-US" sz="1800" dirty="0">
              <a:latin typeface="Segoe UI"/>
              <a:cs typeface="Segoe UI"/>
            </a:endParaRPr>
          </a:p>
          <a:p>
            <a:pPr>
              <a:buFont typeface="Arial,Sans-Serif"/>
              <a:buChar char="•"/>
            </a:pPr>
            <a:r>
              <a:rPr lang="fi-FI" sz="1800" dirty="0">
                <a:latin typeface="Segoe UI"/>
                <a:cs typeface="Segoe UI"/>
              </a:rPr>
              <a:t>VERSO-vertaissovittelu</a:t>
            </a:r>
            <a:endParaRPr lang="en-US" sz="1800" dirty="0">
              <a:latin typeface="Segoe UI"/>
              <a:cs typeface="Segoe UI"/>
            </a:endParaRPr>
          </a:p>
          <a:p>
            <a:pPr>
              <a:buFont typeface="Arial,Sans-Serif"/>
              <a:buChar char="•"/>
            </a:pPr>
            <a:r>
              <a:rPr lang="fi-FI" sz="1800" dirty="0">
                <a:latin typeface="Segoe UI"/>
                <a:cs typeface="Segoe UI"/>
              </a:rPr>
              <a:t>Tunne- ja vuorovaikutustaitojen opetus</a:t>
            </a:r>
            <a:endParaRPr lang="en-US" sz="1800" dirty="0">
              <a:latin typeface="Segoe UI"/>
              <a:cs typeface="Segoe UI"/>
            </a:endParaRPr>
          </a:p>
          <a:p>
            <a:pPr>
              <a:buFont typeface="Arial,Sans-Serif"/>
              <a:buChar char="•"/>
            </a:pPr>
            <a:r>
              <a:rPr lang="fi-FI" sz="1800" dirty="0">
                <a:latin typeface="Segoe UI"/>
                <a:cs typeface="Segoe UI"/>
              </a:rPr>
              <a:t>Vahvuuspedagogiikka</a:t>
            </a:r>
            <a:endParaRPr lang="en-US" sz="1800" dirty="0">
              <a:latin typeface="Segoe UI"/>
              <a:cs typeface="Segoe UI"/>
            </a:endParaRPr>
          </a:p>
          <a:p>
            <a:pPr indent="0">
              <a:buNone/>
            </a:pPr>
            <a:endParaRPr lang="fi-FI" sz="1800" b="1" dirty="0">
              <a:latin typeface="Segoe UI"/>
              <a:cs typeface="Segoe UI"/>
            </a:endParaRPr>
          </a:p>
          <a:p>
            <a:pPr indent="0">
              <a:buNone/>
            </a:pPr>
            <a:r>
              <a:rPr lang="fi-FI" sz="1800" b="1" dirty="0">
                <a:latin typeface="Segoe UI"/>
                <a:cs typeface="Segoe UI"/>
              </a:rPr>
              <a:t>Yksilötason seuranta</a:t>
            </a:r>
            <a:endParaRPr lang="fi-FI" sz="1800" dirty="0">
              <a:latin typeface="Segoe UI"/>
              <a:cs typeface="Segoe UI"/>
            </a:endParaRPr>
          </a:p>
          <a:p>
            <a:pPr>
              <a:buFont typeface="Arial,Sans-Serif"/>
              <a:buChar char="•"/>
            </a:pPr>
            <a:r>
              <a:rPr lang="fi-FI" sz="1800" dirty="0">
                <a:latin typeface="Segoe UI"/>
                <a:cs typeface="Segoe UI"/>
              </a:rPr>
              <a:t>Poissaolot, vetäytyminen, käyttäytymisen muutokset ja muut huolen merkit tunnistetaan varhain</a:t>
            </a:r>
            <a:endParaRPr lang="en-US" sz="1800" dirty="0">
              <a:latin typeface="Segoe UI"/>
              <a:cs typeface="Segoe UI"/>
            </a:endParaRPr>
          </a:p>
          <a:p>
            <a:pPr>
              <a:buFont typeface="Arial,Sans-Serif"/>
              <a:buChar char="•"/>
            </a:pPr>
            <a:r>
              <a:rPr lang="fi-FI" sz="1800" dirty="0">
                <a:latin typeface="Segoe UI"/>
                <a:cs typeface="Segoe UI"/>
              </a:rPr>
              <a:t>Tarvittaessa yhteistyö huoltajien ja opiskeluhuollon kanssa</a:t>
            </a:r>
            <a:endParaRPr lang="en-US" sz="1800" dirty="0">
              <a:latin typeface="Segoe UI"/>
              <a:cs typeface="Segoe UI"/>
            </a:endParaRPr>
          </a:p>
          <a:p>
            <a:pPr marL="0" indent="0">
              <a:buNone/>
            </a:pPr>
            <a:endParaRPr lang="fi-FI" dirty="0"/>
          </a:p>
        </p:txBody>
      </p:sp>
    </p:spTree>
    <p:extLst>
      <p:ext uri="{BB962C8B-B14F-4D97-AF65-F5344CB8AC3E}">
        <p14:creationId xmlns:p14="http://schemas.microsoft.com/office/powerpoint/2010/main" val="311944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E617C48-D884-C572-D443-57EC1D15DA9F}"/>
              </a:ext>
            </a:extLst>
          </p:cNvPr>
          <p:cNvSpPr>
            <a:spLocks noGrp="1"/>
          </p:cNvSpPr>
          <p:nvPr>
            <p:ph type="title"/>
          </p:nvPr>
        </p:nvSpPr>
        <p:spPr>
          <a:xfrm>
            <a:off x="838200" y="365125"/>
            <a:ext cx="10515600" cy="880350"/>
          </a:xfrm>
        </p:spPr>
        <p:txBody>
          <a:bodyPr>
            <a:normAutofit fontScale="90000"/>
          </a:bodyPr>
          <a:lstStyle/>
          <a:p>
            <a:r>
              <a:rPr lang="fi-FI" sz="3200">
                <a:latin typeface="Aptos"/>
              </a:rPr>
              <a:t>Toimintamalli kiusaamis-, väkivalta- ja häirintätilanteissa</a:t>
            </a:r>
          </a:p>
        </p:txBody>
      </p:sp>
      <p:sp>
        <p:nvSpPr>
          <p:cNvPr id="3" name="Sisällön paikkamerkki 2">
            <a:extLst>
              <a:ext uri="{FF2B5EF4-FFF2-40B4-BE49-F238E27FC236}">
                <a16:creationId xmlns:a16="http://schemas.microsoft.com/office/drawing/2014/main" id="{6977D677-3FFE-5DAA-03AB-59396E06CEDB}"/>
              </a:ext>
            </a:extLst>
          </p:cNvPr>
          <p:cNvSpPr>
            <a:spLocks noGrp="1"/>
          </p:cNvSpPr>
          <p:nvPr>
            <p:ph sz="half" idx="1"/>
          </p:nvPr>
        </p:nvSpPr>
        <p:spPr>
          <a:xfrm>
            <a:off x="838200" y="1245475"/>
            <a:ext cx="5181600" cy="4931488"/>
          </a:xfrm>
        </p:spPr>
        <p:txBody>
          <a:bodyPr vert="horz" lIns="91440" tIns="45720" rIns="91440" bIns="45720" rtlCol="0" anchor="t">
            <a:noAutofit/>
          </a:bodyPr>
          <a:lstStyle/>
          <a:p>
            <a:pPr>
              <a:buNone/>
            </a:pPr>
            <a:r>
              <a:rPr lang="fi-FI" sz="1800" b="1" dirty="0">
                <a:latin typeface="Segoe UI"/>
                <a:cs typeface="Segoe UI"/>
              </a:rPr>
              <a:t>Kaikissa tilanteissa </a:t>
            </a:r>
            <a:r>
              <a:rPr lang="fi-FI" sz="1800" b="1" dirty="0">
                <a:solidFill>
                  <a:srgbClr val="FF0000"/>
                </a:solidFill>
                <a:latin typeface="Segoe UI"/>
                <a:cs typeface="Segoe UI"/>
              </a:rPr>
              <a:t>PKS</a:t>
            </a:r>
            <a:endParaRPr lang="fi-FI" sz="1800" dirty="0">
              <a:solidFill>
                <a:srgbClr val="FF0000"/>
              </a:solidFill>
              <a:latin typeface="Segoe UI"/>
              <a:cs typeface="Segoe UI"/>
            </a:endParaRPr>
          </a:p>
          <a:p>
            <a:r>
              <a:rPr lang="fi-FI" sz="1800" b="1" dirty="0">
                <a:latin typeface="Segoe UI"/>
                <a:cs typeface="Segoe UI"/>
              </a:rPr>
              <a:t>Pysähdyn</a:t>
            </a:r>
            <a:r>
              <a:rPr lang="fi-FI" sz="1800" dirty="0">
                <a:latin typeface="Segoe UI"/>
                <a:cs typeface="Segoe UI"/>
              </a:rPr>
              <a:t> – keskeytän tilanteen.</a:t>
            </a:r>
            <a:endParaRPr lang="en-US" sz="1800" dirty="0">
              <a:latin typeface="Segoe UI"/>
              <a:cs typeface="Segoe UI"/>
            </a:endParaRPr>
          </a:p>
          <a:p>
            <a:r>
              <a:rPr lang="fi-FI" sz="1800" b="1" dirty="0">
                <a:latin typeface="Segoe UI"/>
                <a:cs typeface="Segoe UI"/>
              </a:rPr>
              <a:t>Kuuntelen</a:t>
            </a:r>
            <a:r>
              <a:rPr lang="fi-FI" sz="1800" dirty="0">
                <a:latin typeface="Segoe UI"/>
                <a:cs typeface="Segoe UI"/>
              </a:rPr>
              <a:t> – kuulen osapuolia tasapuolisesti.</a:t>
            </a:r>
            <a:endParaRPr lang="en-US" sz="1800" dirty="0">
              <a:latin typeface="Segoe UI"/>
              <a:cs typeface="Segoe UI"/>
            </a:endParaRPr>
          </a:p>
          <a:p>
            <a:r>
              <a:rPr lang="fi-FI" sz="1800" b="1" dirty="0">
                <a:latin typeface="Segoe UI"/>
                <a:cs typeface="Segoe UI"/>
              </a:rPr>
              <a:t>Selvitän</a:t>
            </a:r>
            <a:r>
              <a:rPr lang="fi-FI" sz="1800" dirty="0">
                <a:latin typeface="Segoe UI"/>
                <a:cs typeface="Segoe UI"/>
              </a:rPr>
              <a:t> – sovin toimenpiteet ja tuen.</a:t>
            </a:r>
            <a:endParaRPr lang="en-US" sz="1800" dirty="0">
              <a:latin typeface="Segoe UI"/>
              <a:cs typeface="Segoe UI"/>
            </a:endParaRPr>
          </a:p>
          <a:p>
            <a:pPr indent="0">
              <a:buNone/>
            </a:pPr>
            <a:endParaRPr lang="fi-FI" sz="1800" b="1" dirty="0">
              <a:latin typeface="Segoe UI"/>
              <a:cs typeface="Segoe UI"/>
            </a:endParaRPr>
          </a:p>
          <a:p>
            <a:pPr indent="0">
              <a:buNone/>
            </a:pPr>
            <a:r>
              <a:rPr lang="fi-FI" sz="1800" b="1" dirty="0" err="1">
                <a:latin typeface="Segoe UI"/>
                <a:cs typeface="Segoe UI"/>
              </a:rPr>
              <a:t>KiVa</a:t>
            </a:r>
            <a:r>
              <a:rPr lang="fi-FI" sz="1800" b="1" dirty="0">
                <a:latin typeface="Segoe UI"/>
                <a:cs typeface="Segoe UI"/>
              </a:rPr>
              <a:t>-selvittelymalli</a:t>
            </a:r>
            <a:endParaRPr lang="fi-FI" sz="1800" dirty="0">
              <a:latin typeface="Segoe UI"/>
              <a:cs typeface="Segoe UI"/>
            </a:endParaRPr>
          </a:p>
          <a:p>
            <a:pPr>
              <a:buFont typeface="Arial,Sans-Serif"/>
              <a:buChar char="•"/>
            </a:pPr>
            <a:r>
              <a:rPr lang="fi-FI" sz="1800" dirty="0">
                <a:latin typeface="Segoe UI"/>
                <a:cs typeface="Segoe UI"/>
              </a:rPr>
              <a:t>Havainto/tietoon tullut asia</a:t>
            </a:r>
            <a:endParaRPr lang="en-US" sz="1800" dirty="0">
              <a:latin typeface="Segoe UI"/>
              <a:cs typeface="Segoe UI"/>
            </a:endParaRPr>
          </a:p>
          <a:p>
            <a:pPr>
              <a:buFont typeface="Arial,Sans-Serif"/>
              <a:buChar char="•"/>
            </a:pPr>
            <a:r>
              <a:rPr lang="fi-FI" sz="1800" dirty="0">
                <a:latin typeface="Segoe UI"/>
                <a:cs typeface="Segoe UI"/>
              </a:rPr>
              <a:t>Nopea käsittelyn aloitus</a:t>
            </a:r>
            <a:endParaRPr lang="en-US" sz="1800" dirty="0">
              <a:latin typeface="Segoe UI"/>
              <a:cs typeface="Segoe UI"/>
            </a:endParaRPr>
          </a:p>
          <a:p>
            <a:pPr>
              <a:buFont typeface="Arial,Sans-Serif"/>
              <a:buChar char="•"/>
            </a:pPr>
            <a:r>
              <a:rPr lang="fi-FI" sz="1800" dirty="0">
                <a:latin typeface="Segoe UI"/>
                <a:cs typeface="Segoe UI"/>
              </a:rPr>
              <a:t>Keskustelu kiusatun kanssa</a:t>
            </a:r>
            <a:endParaRPr lang="en-US" sz="1800" dirty="0">
              <a:latin typeface="Segoe UI"/>
              <a:cs typeface="Segoe UI"/>
            </a:endParaRPr>
          </a:p>
          <a:p>
            <a:pPr>
              <a:buFont typeface="Arial,Sans-Serif"/>
              <a:buChar char="•"/>
            </a:pPr>
            <a:r>
              <a:rPr lang="fi-FI" sz="1800" dirty="0">
                <a:latin typeface="Segoe UI"/>
                <a:cs typeface="Segoe UI"/>
              </a:rPr>
              <a:t>Keskustelu kiusaajan/kiusaajien kanssa</a:t>
            </a:r>
            <a:endParaRPr lang="en-US" sz="1800" dirty="0">
              <a:latin typeface="Segoe UI"/>
              <a:cs typeface="Segoe UI"/>
            </a:endParaRPr>
          </a:p>
          <a:p>
            <a:pPr>
              <a:buFont typeface="Arial,Sans-Serif"/>
              <a:buChar char="•"/>
            </a:pPr>
            <a:r>
              <a:rPr lang="fi-FI" sz="1800" dirty="0">
                <a:latin typeface="Segoe UI"/>
                <a:cs typeface="Segoe UI"/>
              </a:rPr>
              <a:t>Kirjaus </a:t>
            </a:r>
            <a:r>
              <a:rPr lang="fi-FI" sz="1800" dirty="0" err="1">
                <a:latin typeface="Segoe UI"/>
                <a:cs typeface="Segoe UI"/>
              </a:rPr>
              <a:t>KiVa</a:t>
            </a:r>
            <a:r>
              <a:rPr lang="fi-FI" sz="1800" dirty="0">
                <a:latin typeface="Segoe UI"/>
                <a:cs typeface="Segoe UI"/>
              </a:rPr>
              <a:t>-lomakkeelle, jos etenee tiimille.</a:t>
            </a:r>
            <a:endParaRPr lang="en-US" sz="1800" dirty="0">
              <a:latin typeface="Segoe UI"/>
              <a:cs typeface="Segoe UI"/>
            </a:endParaRPr>
          </a:p>
          <a:p>
            <a:pPr>
              <a:buFont typeface="Arial,Sans-Serif"/>
              <a:buChar char="•"/>
            </a:pPr>
            <a:r>
              <a:rPr lang="fi-FI" sz="1800" dirty="0">
                <a:latin typeface="Segoe UI"/>
                <a:cs typeface="Segoe UI"/>
              </a:rPr>
              <a:t>Säännöllinen seuranta</a:t>
            </a:r>
            <a:endParaRPr lang="en-US" sz="1800" dirty="0">
              <a:latin typeface="Segoe UI"/>
              <a:cs typeface="Segoe UI"/>
            </a:endParaRPr>
          </a:p>
          <a:p>
            <a:pPr>
              <a:buFont typeface="Arial,Sans-Serif"/>
              <a:buChar char="•"/>
            </a:pPr>
            <a:r>
              <a:rPr lang="fi-FI" sz="1800" dirty="0">
                <a:latin typeface="Segoe UI"/>
                <a:cs typeface="Segoe UI"/>
              </a:rPr>
              <a:t>Tarvittaessa lisätoimet ja kurinpitokeinot</a:t>
            </a:r>
            <a:endParaRPr lang="en-US" sz="1800" dirty="0">
              <a:latin typeface="Segoe UI"/>
              <a:cs typeface="Segoe UI"/>
            </a:endParaRPr>
          </a:p>
          <a:p>
            <a:pPr indent="0">
              <a:buNone/>
            </a:pPr>
            <a:endParaRPr lang="fi-FI" sz="700" dirty="0"/>
          </a:p>
          <a:p>
            <a:pPr marL="0" indent="0">
              <a:buNone/>
            </a:pPr>
            <a:endParaRPr lang="fi-FI" dirty="0"/>
          </a:p>
        </p:txBody>
      </p:sp>
      <p:sp>
        <p:nvSpPr>
          <p:cNvPr id="4" name="Sisällön paikkamerkki 3">
            <a:extLst>
              <a:ext uri="{FF2B5EF4-FFF2-40B4-BE49-F238E27FC236}">
                <a16:creationId xmlns:a16="http://schemas.microsoft.com/office/drawing/2014/main" id="{A62676C9-2CF6-FF46-878F-E318792B8219}"/>
              </a:ext>
            </a:extLst>
          </p:cNvPr>
          <p:cNvSpPr>
            <a:spLocks noGrp="1"/>
          </p:cNvSpPr>
          <p:nvPr>
            <p:ph sz="half" idx="2"/>
          </p:nvPr>
        </p:nvSpPr>
        <p:spPr>
          <a:xfrm>
            <a:off x="6172200" y="1245475"/>
            <a:ext cx="5181600" cy="4931488"/>
          </a:xfrm>
        </p:spPr>
        <p:txBody>
          <a:bodyPr vert="horz" lIns="91440" tIns="45720" rIns="91440" bIns="45720" rtlCol="0" anchor="t">
            <a:noAutofit/>
          </a:bodyPr>
          <a:lstStyle/>
          <a:p>
            <a:pPr indent="0">
              <a:buNone/>
            </a:pPr>
            <a:r>
              <a:rPr lang="fi-FI" sz="1800" b="1" dirty="0">
                <a:latin typeface="Segoe UI"/>
                <a:cs typeface="Segoe UI"/>
              </a:rPr>
              <a:t>Tuki ja yhteistyö</a:t>
            </a:r>
            <a:endParaRPr lang="fi-FI" sz="1800" dirty="0">
              <a:latin typeface="Segoe UI"/>
              <a:cs typeface="Segoe UI"/>
            </a:endParaRPr>
          </a:p>
          <a:p>
            <a:pPr>
              <a:buFont typeface="Arial,Sans-Serif"/>
              <a:buChar char="•"/>
            </a:pPr>
            <a:r>
              <a:rPr lang="fi-FI" sz="1800" dirty="0">
                <a:latin typeface="Segoe UI"/>
                <a:cs typeface="Segoe UI"/>
              </a:rPr>
              <a:t>Huoltajille ilmoitetaan viivytyksettä, yleensä saman päivän aikana. </a:t>
            </a:r>
          </a:p>
          <a:p>
            <a:pPr>
              <a:buFont typeface="Arial,Sans-Serif"/>
              <a:buChar char="•"/>
            </a:pPr>
            <a:r>
              <a:rPr lang="fi-FI" sz="1800" dirty="0">
                <a:latin typeface="Segoe UI"/>
                <a:cs typeface="Segoe UI"/>
              </a:rPr>
              <a:t>Kiusatulle turvataan turvallinen oppimisympäristö</a:t>
            </a:r>
            <a:endParaRPr lang="en-US" sz="1800" dirty="0">
              <a:latin typeface="Segoe UI"/>
              <a:cs typeface="Segoe UI"/>
            </a:endParaRPr>
          </a:p>
          <a:p>
            <a:pPr>
              <a:buFont typeface="Arial,Sans-Serif"/>
              <a:buChar char="•"/>
            </a:pPr>
            <a:r>
              <a:rPr lang="fi-FI" sz="1800" dirty="0">
                <a:latin typeface="Segoe UI"/>
                <a:cs typeface="Segoe UI"/>
              </a:rPr>
              <a:t>Kiusaajaa ohjataan vastuulliseen käyttäytymiseen</a:t>
            </a:r>
            <a:endParaRPr lang="en-US" sz="1800" dirty="0">
              <a:latin typeface="Segoe UI"/>
              <a:cs typeface="Segoe UI"/>
            </a:endParaRPr>
          </a:p>
          <a:p>
            <a:pPr>
              <a:buFont typeface="Arial,Sans-Serif"/>
              <a:buChar char="•"/>
            </a:pPr>
            <a:r>
              <a:rPr lang="fi-FI" sz="1800" dirty="0">
                <a:latin typeface="Segoe UI"/>
                <a:cs typeface="Segoe UI"/>
              </a:rPr>
              <a:t>Tarvittaessa opiskeluhuolto, sosiaalitoimi, poliisi tai Ankkuritiimi mukaan</a:t>
            </a:r>
            <a:endParaRPr lang="en-US" sz="1800" dirty="0">
              <a:latin typeface="Segoe UI"/>
              <a:cs typeface="Segoe UI"/>
            </a:endParaRPr>
          </a:p>
          <a:p>
            <a:pPr indent="0">
              <a:buNone/>
            </a:pPr>
            <a:endParaRPr lang="fi-FI" sz="1800" b="1" dirty="0">
              <a:latin typeface="Segoe UI"/>
              <a:cs typeface="Segoe UI"/>
            </a:endParaRPr>
          </a:p>
          <a:p>
            <a:pPr indent="0">
              <a:buNone/>
            </a:pPr>
            <a:r>
              <a:rPr lang="fi-FI" sz="1800" b="1" dirty="0">
                <a:latin typeface="Segoe UI"/>
                <a:cs typeface="Segoe UI"/>
              </a:rPr>
              <a:t>Seuranta</a:t>
            </a:r>
            <a:endParaRPr lang="fi-FI" sz="1800" dirty="0">
              <a:latin typeface="Segoe UI"/>
              <a:cs typeface="Segoe UI"/>
            </a:endParaRPr>
          </a:p>
          <a:p>
            <a:pPr>
              <a:buFont typeface="Arial,Sans-Serif"/>
              <a:buChar char="•"/>
            </a:pPr>
            <a:r>
              <a:rPr lang="fi-FI" sz="1800" dirty="0">
                <a:latin typeface="Segoe UI"/>
                <a:cs typeface="Segoe UI"/>
              </a:rPr>
              <a:t>Tilannetta seurataan, kunnes kiusaaminen, väkivalta tai häirintä on varmasti päättynyt.</a:t>
            </a:r>
            <a:endParaRPr lang="en-US" sz="1800" dirty="0">
              <a:latin typeface="Segoe UI"/>
              <a:cs typeface="Segoe UI"/>
            </a:endParaRPr>
          </a:p>
          <a:p>
            <a:pPr>
              <a:buFont typeface="Arial,Sans-Serif"/>
              <a:buChar char="•"/>
            </a:pPr>
            <a:r>
              <a:rPr lang="fi-FI" sz="1800" dirty="0">
                <a:latin typeface="Segoe UI"/>
                <a:cs typeface="Segoe UI"/>
              </a:rPr>
              <a:t>Toimintaa arvioidaan ja kehitetään jatkuvasti.</a:t>
            </a:r>
            <a:endParaRPr lang="en-US" sz="1800" dirty="0">
              <a:latin typeface="Segoe UI"/>
              <a:cs typeface="Segoe UI"/>
            </a:endParaRPr>
          </a:p>
          <a:p>
            <a:pPr marL="0" indent="0">
              <a:buNone/>
            </a:pPr>
            <a:endParaRPr lang="fi-FI" sz="1800" dirty="0"/>
          </a:p>
          <a:p>
            <a:pPr marL="0" indent="0">
              <a:buNone/>
            </a:pPr>
            <a:endParaRPr lang="fi-FI" dirty="0"/>
          </a:p>
        </p:txBody>
      </p:sp>
    </p:spTree>
    <p:extLst>
      <p:ext uri="{BB962C8B-B14F-4D97-AF65-F5344CB8AC3E}">
        <p14:creationId xmlns:p14="http://schemas.microsoft.com/office/powerpoint/2010/main" val="3238472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458432"/>
        </a:solidFill>
        <a:effectLst/>
      </p:bgPr>
    </p:bg>
    <p:spTree>
      <p:nvGrpSpPr>
        <p:cNvPr id="1" name="">
          <a:extLst>
            <a:ext uri="{FF2B5EF4-FFF2-40B4-BE49-F238E27FC236}">
              <a16:creationId xmlns:a16="http://schemas.microsoft.com/office/drawing/2014/main" id="{5C9AADEC-0E47-FD7C-DFA4-237E5F9A7ACA}"/>
            </a:ext>
          </a:extLst>
        </p:cNvPr>
        <p:cNvGrpSpPr/>
        <p:nvPr/>
      </p:nvGrpSpPr>
      <p:grpSpPr>
        <a:xfrm>
          <a:off x="0" y="0"/>
          <a:ext cx="0" cy="0"/>
          <a:chOff x="0" y="0"/>
          <a:chExt cx="0" cy="0"/>
        </a:xfrm>
      </p:grpSpPr>
      <p:sp>
        <p:nvSpPr>
          <p:cNvPr id="4" name="Otsikko 3">
            <a:extLst>
              <a:ext uri="{FF2B5EF4-FFF2-40B4-BE49-F238E27FC236}">
                <a16:creationId xmlns:a16="http://schemas.microsoft.com/office/drawing/2014/main" id="{246E3D3F-A4B4-CE3B-F888-E3AC691523AC}"/>
              </a:ext>
            </a:extLst>
          </p:cNvPr>
          <p:cNvSpPr>
            <a:spLocks noGrp="1"/>
          </p:cNvSpPr>
          <p:nvPr>
            <p:ph type="ctrTitle"/>
          </p:nvPr>
        </p:nvSpPr>
        <p:spPr/>
        <p:txBody>
          <a:bodyPr>
            <a:normAutofit fontScale="90000"/>
          </a:bodyPr>
          <a:lstStyle/>
          <a:p>
            <a:r>
              <a:rPr lang="fi-FI" dirty="0">
                <a:latin typeface="Verdana"/>
                <a:ea typeface="Verdana"/>
              </a:rPr>
              <a:t>Koulupsykologi </a:t>
            </a:r>
            <a:br>
              <a:rPr lang="fi-FI" dirty="0">
                <a:latin typeface="Verdana"/>
                <a:ea typeface="Verdana"/>
              </a:rPr>
            </a:br>
            <a:r>
              <a:rPr lang="fi-FI" dirty="0">
                <a:latin typeface="Verdana"/>
                <a:ea typeface="Verdana"/>
              </a:rPr>
              <a:t>ja </a:t>
            </a:r>
            <a:br>
              <a:rPr lang="fi-FI" dirty="0">
                <a:latin typeface="Verdana"/>
                <a:ea typeface="Verdana"/>
              </a:rPr>
            </a:br>
            <a:r>
              <a:rPr lang="fi-FI" dirty="0">
                <a:latin typeface="Verdana"/>
                <a:ea typeface="Verdana"/>
              </a:rPr>
              <a:t>koulukuraattori</a:t>
            </a:r>
            <a:endParaRPr lang="fi-FI" dirty="0"/>
          </a:p>
        </p:txBody>
      </p:sp>
    </p:spTree>
    <p:extLst>
      <p:ext uri="{BB962C8B-B14F-4D97-AF65-F5344CB8AC3E}">
        <p14:creationId xmlns:p14="http://schemas.microsoft.com/office/powerpoint/2010/main" val="16321626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5D357E-A07E-9FC9-69B8-9114A09BE10E}"/>
              </a:ext>
            </a:extLst>
          </p:cNvPr>
          <p:cNvPicPr>
            <a:picLocks noChangeAspect="1"/>
          </p:cNvPicPr>
          <p:nvPr/>
        </p:nvPicPr>
        <p:blipFill>
          <a:blip r:embed="rId2"/>
          <a:srcRect l="1315"/>
          <a:stretch>
            <a:fillRect/>
          </a:stretch>
        </p:blipFill>
        <p:spPr>
          <a:xfrm>
            <a:off x="20" y="1282"/>
            <a:ext cx="12191980" cy="6856718"/>
          </a:xfrm>
          <a:prstGeom prst="rect">
            <a:avLst/>
          </a:prstGeom>
        </p:spPr>
      </p:pic>
    </p:spTree>
    <p:extLst>
      <p:ext uri="{BB962C8B-B14F-4D97-AF65-F5344CB8AC3E}">
        <p14:creationId xmlns:p14="http://schemas.microsoft.com/office/powerpoint/2010/main" val="14600066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Kuva 3" descr="Kuva, joka sisältää kohteen teksti, clipart, Animoidut lastenohjelmat, kuvitus&#10;&#10;Kuvaus luotu automaattisesti">
            <a:extLst>
              <a:ext uri="{FF2B5EF4-FFF2-40B4-BE49-F238E27FC236}">
                <a16:creationId xmlns:a16="http://schemas.microsoft.com/office/drawing/2014/main" id="{683B499F-21AE-CA08-3040-2EB21E66CFA4}"/>
              </a:ext>
            </a:extLst>
          </p:cNvPr>
          <p:cNvPicPr>
            <a:picLocks noChangeAspect="1"/>
          </p:cNvPicPr>
          <p:nvPr/>
        </p:nvPicPr>
        <p:blipFill>
          <a:blip r:embed="rId2"/>
          <a:srcRect r="872" b="1"/>
          <a:stretch/>
        </p:blipFill>
        <p:spPr>
          <a:xfrm>
            <a:off x="20" y="1282"/>
            <a:ext cx="12191980" cy="6856718"/>
          </a:xfrm>
          <a:prstGeom prst="rect">
            <a:avLst/>
          </a:prstGeom>
        </p:spPr>
      </p:pic>
    </p:spTree>
    <p:extLst>
      <p:ext uri="{BB962C8B-B14F-4D97-AF65-F5344CB8AC3E}">
        <p14:creationId xmlns:p14="http://schemas.microsoft.com/office/powerpoint/2010/main" val="1574491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7218C34-5315-D513-F65A-5D12E943067D}"/>
              </a:ext>
            </a:extLst>
          </p:cNvPr>
          <p:cNvPicPr>
            <a:picLocks noChangeAspect="1"/>
          </p:cNvPicPr>
          <p:nvPr/>
        </p:nvPicPr>
        <p:blipFill>
          <a:blip r:embed="rId2"/>
          <a:srcRect l="426" r="-1" b="-1"/>
          <a:stretch>
            <a:fillRect/>
          </a:stretch>
        </p:blipFill>
        <p:spPr>
          <a:xfrm>
            <a:off x="20" y="1282"/>
            <a:ext cx="12191980" cy="6856718"/>
          </a:xfrm>
          <a:prstGeom prst="rect">
            <a:avLst/>
          </a:prstGeom>
        </p:spPr>
      </p:pic>
    </p:spTree>
    <p:extLst>
      <p:ext uri="{BB962C8B-B14F-4D97-AF65-F5344CB8AC3E}">
        <p14:creationId xmlns:p14="http://schemas.microsoft.com/office/powerpoint/2010/main" val="15803957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84B7DAD-8BAE-C1CD-AF51-A5815BFFF274}"/>
              </a:ext>
            </a:extLst>
          </p:cNvPr>
          <p:cNvPicPr>
            <a:picLocks noChangeAspect="1"/>
          </p:cNvPicPr>
          <p:nvPr/>
        </p:nvPicPr>
        <p:blipFill>
          <a:blip r:embed="rId2"/>
          <a:srcRect r="872" b="1"/>
          <a:stretch>
            <a:fillRect/>
          </a:stretch>
        </p:blipFill>
        <p:spPr>
          <a:xfrm>
            <a:off x="20" y="1282"/>
            <a:ext cx="12191980" cy="6856718"/>
          </a:xfrm>
          <a:prstGeom prst="rect">
            <a:avLst/>
          </a:prstGeom>
        </p:spPr>
      </p:pic>
    </p:spTree>
    <p:extLst>
      <p:ext uri="{BB962C8B-B14F-4D97-AF65-F5344CB8AC3E}">
        <p14:creationId xmlns:p14="http://schemas.microsoft.com/office/powerpoint/2010/main" val="34555520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B7F03AF0-F60B-9584-2F91-35A8304C7F83}"/>
              </a:ext>
            </a:extLst>
          </p:cNvPr>
          <p:cNvPicPr>
            <a:picLocks noChangeAspect="1"/>
          </p:cNvPicPr>
          <p:nvPr/>
        </p:nvPicPr>
        <p:blipFill>
          <a:blip r:embed="rId2"/>
          <a:srcRect l="1760"/>
          <a:stretch/>
        </p:blipFill>
        <p:spPr>
          <a:xfrm>
            <a:off x="20" y="1282"/>
            <a:ext cx="12191980" cy="6856718"/>
          </a:xfrm>
          <a:prstGeom prst="rect">
            <a:avLst/>
          </a:prstGeom>
        </p:spPr>
      </p:pic>
    </p:spTree>
    <p:extLst>
      <p:ext uri="{BB962C8B-B14F-4D97-AF65-F5344CB8AC3E}">
        <p14:creationId xmlns:p14="http://schemas.microsoft.com/office/powerpoint/2010/main" val="25708487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CE32633-60C7-54F8-F3C9-F4DAB7EEABD8}"/>
              </a:ext>
            </a:extLst>
          </p:cNvPr>
          <p:cNvSpPr>
            <a:spLocks noGrp="1"/>
          </p:cNvSpPr>
          <p:nvPr>
            <p:ph type="ctrTitle"/>
          </p:nvPr>
        </p:nvSpPr>
        <p:spPr>
          <a:xfrm>
            <a:off x="3430158" y="2323733"/>
            <a:ext cx="5721096" cy="1105267"/>
          </a:xfrm>
        </p:spPr>
        <p:txBody>
          <a:bodyPr>
            <a:normAutofit/>
          </a:bodyPr>
          <a:lstStyle/>
          <a:p>
            <a:r>
              <a:rPr lang="fi-FI" dirty="0"/>
              <a:t>Oppilaanohjaus </a:t>
            </a:r>
          </a:p>
        </p:txBody>
      </p:sp>
      <p:sp>
        <p:nvSpPr>
          <p:cNvPr id="3" name="Alaotsikko 2">
            <a:extLst>
              <a:ext uri="{FF2B5EF4-FFF2-40B4-BE49-F238E27FC236}">
                <a16:creationId xmlns:a16="http://schemas.microsoft.com/office/drawing/2014/main" id="{3E44AB36-765E-C83D-CCD6-9E13B0C58605}"/>
              </a:ext>
            </a:extLst>
          </p:cNvPr>
          <p:cNvSpPr>
            <a:spLocks noGrp="1"/>
          </p:cNvSpPr>
          <p:nvPr>
            <p:ph type="subTitle" idx="1"/>
          </p:nvPr>
        </p:nvSpPr>
        <p:spPr>
          <a:xfrm>
            <a:off x="4869084" y="3551228"/>
            <a:ext cx="5705856" cy="996696"/>
          </a:xfrm>
        </p:spPr>
        <p:txBody>
          <a:bodyPr/>
          <a:lstStyle/>
          <a:p>
            <a:r>
              <a:rPr lang="fi-FI" b="1" dirty="0"/>
              <a:t>7.luokalla</a:t>
            </a:r>
          </a:p>
        </p:txBody>
      </p:sp>
      <p:sp>
        <p:nvSpPr>
          <p:cNvPr id="4" name="Tekstiruutu 3">
            <a:extLst>
              <a:ext uri="{FF2B5EF4-FFF2-40B4-BE49-F238E27FC236}">
                <a16:creationId xmlns:a16="http://schemas.microsoft.com/office/drawing/2014/main" id="{004F12F0-D265-F4A1-D702-57C7048E332A}"/>
              </a:ext>
            </a:extLst>
          </p:cNvPr>
          <p:cNvSpPr txBox="1"/>
          <p:nvPr/>
        </p:nvSpPr>
        <p:spPr>
          <a:xfrm>
            <a:off x="985777" y="5126658"/>
            <a:ext cx="10220445" cy="2000548"/>
          </a:xfrm>
          <a:prstGeom prst="rect">
            <a:avLst/>
          </a:prstGeom>
          <a:noFill/>
        </p:spPr>
        <p:txBody>
          <a:bodyPr wrap="square" rtlCol="0">
            <a:spAutoFit/>
          </a:bodyPr>
          <a:lstStyle/>
          <a:p>
            <a:r>
              <a:rPr lang="fi-FI" sz="2400" b="1" dirty="0"/>
              <a:t>Opinto-ohjaajat:</a:t>
            </a:r>
          </a:p>
          <a:p>
            <a:endParaRPr lang="fi-FI" sz="2400" b="1" dirty="0"/>
          </a:p>
          <a:p>
            <a:r>
              <a:rPr lang="fi-FI" sz="2400" b="1" dirty="0"/>
              <a:t>Kati Marttila: 7C, 7D ja 7E        Jonna Keinänen: 7A, 7B, 7F, 7H ja 7I</a:t>
            </a:r>
          </a:p>
          <a:p>
            <a:endParaRPr lang="fi-FI" sz="2000" b="1" dirty="0"/>
          </a:p>
          <a:p>
            <a:endParaRPr lang="fi-FI" sz="1400" dirty="0"/>
          </a:p>
          <a:p>
            <a:endParaRPr lang="fi-FI" dirty="0"/>
          </a:p>
        </p:txBody>
      </p:sp>
    </p:spTree>
    <p:extLst>
      <p:ext uri="{BB962C8B-B14F-4D97-AF65-F5344CB8AC3E}">
        <p14:creationId xmlns:p14="http://schemas.microsoft.com/office/powerpoint/2010/main" val="14024758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37CC1BC-4DFE-5F22-A9B7-0724078633F8}"/>
              </a:ext>
            </a:extLst>
          </p:cNvPr>
          <p:cNvSpPr>
            <a:spLocks noGrp="1"/>
          </p:cNvSpPr>
          <p:nvPr>
            <p:ph type="title"/>
          </p:nvPr>
        </p:nvSpPr>
        <p:spPr/>
        <p:txBody>
          <a:bodyPr/>
          <a:lstStyle/>
          <a:p>
            <a:r>
              <a:rPr lang="fi-FI" dirty="0"/>
              <a:t>7.luokan sisällöt:</a:t>
            </a:r>
          </a:p>
        </p:txBody>
      </p:sp>
      <p:graphicFrame>
        <p:nvGraphicFramePr>
          <p:cNvPr id="8" name="Sisällön paikkamerkki 2">
            <a:extLst>
              <a:ext uri="{FF2B5EF4-FFF2-40B4-BE49-F238E27FC236}">
                <a16:creationId xmlns:a16="http://schemas.microsoft.com/office/drawing/2014/main" id="{97F40C52-7EA1-45BB-FF42-22F634C4FC65}"/>
              </a:ext>
            </a:extLst>
          </p:cNvPr>
          <p:cNvGraphicFramePr>
            <a:graphicFrameLocks noGrp="1"/>
          </p:cNvGraphicFramePr>
          <p:nvPr>
            <p:ph sz="half" idx="1"/>
          </p:nvPr>
        </p:nvGraphicFramePr>
        <p:xfrm>
          <a:off x="838200" y="2011680"/>
          <a:ext cx="5257800" cy="416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isällön paikkamerkki 3">
            <a:extLst>
              <a:ext uri="{FF2B5EF4-FFF2-40B4-BE49-F238E27FC236}">
                <a16:creationId xmlns:a16="http://schemas.microsoft.com/office/drawing/2014/main" id="{C04B3447-8E85-E1BF-B973-4C2C4A7903DA}"/>
              </a:ext>
            </a:extLst>
          </p:cNvPr>
          <p:cNvSpPr>
            <a:spLocks noGrp="1"/>
          </p:cNvSpPr>
          <p:nvPr>
            <p:ph sz="half" idx="2"/>
          </p:nvPr>
        </p:nvSpPr>
        <p:spPr>
          <a:xfrm>
            <a:off x="6916800" y="2902931"/>
            <a:ext cx="4937760" cy="4160520"/>
          </a:xfrm>
        </p:spPr>
        <p:txBody>
          <a:bodyPr/>
          <a:lstStyle/>
          <a:p>
            <a:r>
              <a:rPr lang="fi-FI" b="1" dirty="0"/>
              <a:t>Opotunnit 1. ja 3.jaksossa</a:t>
            </a:r>
          </a:p>
          <a:p>
            <a:r>
              <a:rPr lang="fi-FI" b="1" dirty="0"/>
              <a:t>Yksilöohjaus</a:t>
            </a:r>
          </a:p>
          <a:p>
            <a:pPr marL="0" indent="0">
              <a:buNone/>
            </a:pPr>
            <a:endParaRPr lang="fi-FI" b="1" dirty="0"/>
          </a:p>
        </p:txBody>
      </p:sp>
    </p:spTree>
    <p:extLst>
      <p:ext uri="{BB962C8B-B14F-4D97-AF65-F5344CB8AC3E}">
        <p14:creationId xmlns:p14="http://schemas.microsoft.com/office/powerpoint/2010/main" val="26183678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458432"/>
        </a:solidFill>
        <a:effectLst/>
      </p:bgPr>
    </p:bg>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E55B61E3-4CEC-834E-AA90-241EE159F5C8}"/>
              </a:ext>
            </a:extLst>
          </p:cNvPr>
          <p:cNvSpPr>
            <a:spLocks noGrp="1"/>
          </p:cNvSpPr>
          <p:nvPr>
            <p:ph type="ctrTitle"/>
          </p:nvPr>
        </p:nvSpPr>
        <p:spPr/>
        <p:txBody>
          <a:bodyPr/>
          <a:lstStyle/>
          <a:p>
            <a:r>
              <a:rPr lang="fi-FI" dirty="0"/>
              <a:t>Laaja-alainen erityisopetus</a:t>
            </a:r>
          </a:p>
        </p:txBody>
      </p:sp>
    </p:spTree>
    <p:extLst>
      <p:ext uri="{BB962C8B-B14F-4D97-AF65-F5344CB8AC3E}">
        <p14:creationId xmlns:p14="http://schemas.microsoft.com/office/powerpoint/2010/main" val="29615509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6F7767-95CC-0EF9-6C7C-BC585301467B}"/>
              </a:ext>
            </a:extLst>
          </p:cNvPr>
          <p:cNvSpPr>
            <a:spLocks noGrp="1"/>
          </p:cNvSpPr>
          <p:nvPr>
            <p:ph type="title"/>
          </p:nvPr>
        </p:nvSpPr>
        <p:spPr>
          <a:xfrm>
            <a:off x="838200" y="141605"/>
            <a:ext cx="10515600" cy="1325563"/>
          </a:xfrm>
        </p:spPr>
        <p:txBody>
          <a:bodyPr/>
          <a:lstStyle/>
          <a:p>
            <a:r>
              <a:rPr lang="fi-FI" b="1"/>
              <a:t>Erityisopetus</a:t>
            </a:r>
            <a:endParaRPr lang="fi-FI" b="1">
              <a:ea typeface="Calibri Light"/>
              <a:cs typeface="Calibri Light"/>
            </a:endParaRPr>
          </a:p>
        </p:txBody>
      </p:sp>
      <p:sp>
        <p:nvSpPr>
          <p:cNvPr id="3" name="Sisällön paikkamerkki 2">
            <a:extLst>
              <a:ext uri="{FF2B5EF4-FFF2-40B4-BE49-F238E27FC236}">
                <a16:creationId xmlns:a16="http://schemas.microsoft.com/office/drawing/2014/main" id="{5C58AB65-9BF6-DC7C-CA13-FC53F83669AE}"/>
              </a:ext>
            </a:extLst>
          </p:cNvPr>
          <p:cNvSpPr>
            <a:spLocks noGrp="1"/>
          </p:cNvSpPr>
          <p:nvPr>
            <p:ph idx="1"/>
          </p:nvPr>
        </p:nvSpPr>
        <p:spPr>
          <a:xfrm>
            <a:off x="786808" y="1716852"/>
            <a:ext cx="6044725" cy="2429987"/>
          </a:xfrm>
        </p:spPr>
        <p:txBody>
          <a:bodyPr vert="horz" lIns="91440" tIns="45720" rIns="91440" bIns="45720" rtlCol="0" anchor="t">
            <a:normAutofit/>
          </a:bodyPr>
          <a:lstStyle/>
          <a:p>
            <a:pPr>
              <a:buFont typeface="Calibri" panose="020B0604020202020204" pitchFamily="34" charset="0"/>
              <a:buChar char="-"/>
            </a:pPr>
            <a:r>
              <a:rPr lang="fi-FI" sz="2400"/>
              <a:t>7ACD &amp; 7E ma: Timo Kukkonen</a:t>
            </a:r>
            <a:endParaRPr lang="en-US">
              <a:ea typeface="Calibri" panose="020F0502020204030204"/>
              <a:cs typeface="Calibri" panose="020F0502020204030204"/>
            </a:endParaRPr>
          </a:p>
          <a:p>
            <a:pPr marL="0" indent="0">
              <a:buNone/>
            </a:pPr>
            <a:r>
              <a:rPr lang="fi-FI" sz="2400"/>
              <a:t> (050-4765830)</a:t>
            </a:r>
            <a:endParaRPr lang="fi-FI">
              <a:ea typeface="Calibri" panose="020F0502020204030204"/>
              <a:cs typeface="Calibri" panose="020F0502020204030204"/>
            </a:endParaRPr>
          </a:p>
          <a:p>
            <a:pPr>
              <a:buFont typeface="Calibri" panose="020B0604020202020204" pitchFamily="34" charset="0"/>
              <a:buChar char="-"/>
            </a:pPr>
            <a:r>
              <a:rPr lang="fi-FI" sz="2400"/>
              <a:t>7B: Heli Luoto (050-4718385)</a:t>
            </a:r>
            <a:endParaRPr lang="fi-FI" sz="2400">
              <a:ea typeface="Calibri"/>
              <a:cs typeface="Calibri"/>
            </a:endParaRPr>
          </a:p>
          <a:p>
            <a:pPr>
              <a:buFont typeface="Calibri" panose="020B0604020202020204" pitchFamily="34" charset="0"/>
              <a:buChar char="-"/>
            </a:pPr>
            <a:r>
              <a:rPr lang="fi-FI" sz="2400"/>
              <a:t>7E &amp; 7BC ma : Pekka Hämäläinen </a:t>
            </a:r>
            <a:endParaRPr lang="fi-FI" sz="2400">
              <a:ea typeface="Calibri" panose="020F0502020204030204"/>
              <a:cs typeface="Calibri" panose="020F0502020204030204"/>
            </a:endParaRPr>
          </a:p>
          <a:p>
            <a:pPr marL="0" indent="0">
              <a:buNone/>
            </a:pPr>
            <a:r>
              <a:rPr lang="fi-FI" sz="2400"/>
              <a:t>(</a:t>
            </a:r>
            <a:r>
              <a:rPr lang="fi-FI" sz="2400">
                <a:solidFill>
                  <a:srgbClr val="000000"/>
                </a:solidFill>
                <a:latin typeface="Calibri" panose="020F0502020204030204"/>
                <a:ea typeface="Calibri" panose="020F0502020204030204"/>
                <a:cs typeface="Calibri" panose="020F0502020204030204"/>
              </a:rPr>
              <a:t>0400-268850</a:t>
            </a:r>
            <a:r>
              <a:rPr lang="fi-FI" sz="2400"/>
              <a:t>)</a:t>
            </a:r>
          </a:p>
          <a:p>
            <a:pPr marL="0" indent="0">
              <a:buNone/>
            </a:pPr>
            <a:endParaRPr lang="fi-FI" sz="2400">
              <a:ea typeface="Calibri" panose="020F0502020204030204"/>
              <a:cs typeface="Calibri" panose="020F0502020204030204"/>
            </a:endParaRPr>
          </a:p>
          <a:p>
            <a:pPr marL="0" indent="0">
              <a:buNone/>
            </a:pPr>
            <a:endParaRPr lang="fi-FI" sz="2400">
              <a:ea typeface="Calibri" panose="020F0502020204030204"/>
              <a:cs typeface="Calibri" panose="020F0502020204030204"/>
            </a:endParaRPr>
          </a:p>
        </p:txBody>
      </p:sp>
      <p:sp>
        <p:nvSpPr>
          <p:cNvPr id="4" name="Tekstiruutu 3">
            <a:extLst>
              <a:ext uri="{FF2B5EF4-FFF2-40B4-BE49-F238E27FC236}">
                <a16:creationId xmlns:a16="http://schemas.microsoft.com/office/drawing/2014/main" id="{EC6FE031-CFD0-58A4-D1C7-E1FA4CC30F8B}"/>
              </a:ext>
            </a:extLst>
          </p:cNvPr>
          <p:cNvSpPr txBox="1"/>
          <p:nvPr/>
        </p:nvSpPr>
        <p:spPr>
          <a:xfrm>
            <a:off x="7205980" y="3163034"/>
            <a:ext cx="4175760" cy="3600986"/>
          </a:xfrm>
          <a:prstGeom prst="rect">
            <a:avLst/>
          </a:prstGeom>
          <a:noFill/>
        </p:spPr>
        <p:txBody>
          <a:bodyPr wrap="square" rtlCol="0">
            <a:spAutoFit/>
          </a:bodyPr>
          <a:lstStyle/>
          <a:p>
            <a:r>
              <a:rPr lang="fi-FI" sz="2400" b="1"/>
              <a:t>Työskentely</a:t>
            </a:r>
          </a:p>
          <a:p>
            <a:pPr marL="285750" indent="-285750">
              <a:buFont typeface="Arial" panose="020B0604020202020204" pitchFamily="34" charset="0"/>
              <a:buChar char="•"/>
            </a:pPr>
            <a:r>
              <a:rPr lang="fi-FI" sz="2400"/>
              <a:t>Samanaikaisopetus</a:t>
            </a:r>
          </a:p>
          <a:p>
            <a:pPr marL="285750" indent="-285750">
              <a:buFont typeface="Arial" panose="020B0604020202020204" pitchFamily="34" charset="0"/>
              <a:buChar char="•"/>
            </a:pPr>
            <a:r>
              <a:rPr lang="fi-FI" sz="2400"/>
              <a:t>Pienryhmätyöskentely (tila luokan yhteydessä)</a:t>
            </a:r>
          </a:p>
          <a:p>
            <a:pPr marL="285750" indent="-285750">
              <a:buFont typeface="Arial" panose="020B0604020202020204" pitchFamily="34" charset="0"/>
              <a:buChar char="•"/>
            </a:pPr>
            <a:r>
              <a:rPr lang="fi-FI" sz="2400"/>
              <a:t>Oppilashuollolliset asiat (moniammatillisuus)</a:t>
            </a:r>
          </a:p>
          <a:p>
            <a:pPr marL="285750" indent="-285750">
              <a:buFont typeface="Arial" panose="020B0604020202020204" pitchFamily="34" charset="0"/>
              <a:buChar char="•"/>
            </a:pPr>
            <a:r>
              <a:rPr lang="fi-FI" sz="2400"/>
              <a:t>Yksilölliset ratkaisut</a:t>
            </a:r>
          </a:p>
          <a:p>
            <a:pPr marL="285750" indent="-285750">
              <a:buFont typeface="Arial" panose="020B0604020202020204" pitchFamily="34" charset="0"/>
              <a:buChar char="•"/>
            </a:pPr>
            <a:r>
              <a:rPr lang="fi-FI" sz="2400"/>
              <a:t>Vinkkejä ja tukea opiskeluun</a:t>
            </a:r>
          </a:p>
          <a:p>
            <a:endParaRPr lang="fi-FI"/>
          </a:p>
          <a:p>
            <a:endParaRPr lang="fi-FI"/>
          </a:p>
        </p:txBody>
      </p:sp>
      <p:sp>
        <p:nvSpPr>
          <p:cNvPr id="6" name="Tekstiruutu 5">
            <a:extLst>
              <a:ext uri="{FF2B5EF4-FFF2-40B4-BE49-F238E27FC236}">
                <a16:creationId xmlns:a16="http://schemas.microsoft.com/office/drawing/2014/main" id="{06E6CE96-AFFF-4728-EA5C-9E6645EF5A3C}"/>
              </a:ext>
            </a:extLst>
          </p:cNvPr>
          <p:cNvSpPr txBox="1"/>
          <p:nvPr/>
        </p:nvSpPr>
        <p:spPr>
          <a:xfrm>
            <a:off x="1034023" y="6488668"/>
            <a:ext cx="6096000" cy="307777"/>
          </a:xfrm>
          <a:prstGeom prst="rect">
            <a:avLst/>
          </a:prstGeom>
          <a:noFill/>
        </p:spPr>
        <p:txBody>
          <a:bodyPr wrap="square">
            <a:spAutoFit/>
          </a:bodyPr>
          <a:lstStyle/>
          <a:p>
            <a:r>
              <a:rPr lang="fi-FI" sz="1400" b="0" i="1">
                <a:solidFill>
                  <a:srgbClr val="333333"/>
                </a:solidFill>
                <a:effectLst/>
                <a:latin typeface="Lato" panose="020B0604020202020204" pitchFamily="34" charset="0"/>
              </a:rPr>
              <a:t>Copyright: Suomalainen Lääkäriseura Duodecim</a:t>
            </a:r>
            <a:endParaRPr lang="fi-FI" sz="1400"/>
          </a:p>
        </p:txBody>
      </p:sp>
      <p:pic>
        <p:nvPicPr>
          <p:cNvPr id="1028" name="Picture 4">
            <a:extLst>
              <a:ext uri="{FF2B5EF4-FFF2-40B4-BE49-F238E27FC236}">
                <a16:creationId xmlns:a16="http://schemas.microsoft.com/office/drawing/2014/main" id="{DF47628F-6887-946D-D16E-696E394FCB7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2653"/>
          <a:stretch/>
        </p:blipFill>
        <p:spPr bwMode="auto">
          <a:xfrm>
            <a:off x="6214988" y="428133"/>
            <a:ext cx="2829518" cy="207806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3060CE61-0205-C2D2-51E6-1FFE43D69B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8317"/>
          <a:stretch/>
        </p:blipFill>
        <p:spPr bwMode="auto">
          <a:xfrm>
            <a:off x="9044506" y="986887"/>
            <a:ext cx="2829517" cy="227422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3AB1033-524C-4A8D-C2C8-A8E745A95D85}"/>
              </a:ext>
            </a:extLst>
          </p:cNvPr>
          <p:cNvSpPr txBox="1"/>
          <p:nvPr/>
        </p:nvSpPr>
        <p:spPr>
          <a:xfrm>
            <a:off x="785810" y="4200019"/>
            <a:ext cx="6060285"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lvl="0" indent="-228600" algn="l" rtl="0">
              <a:buFont typeface=""/>
              <a:buChar char="•"/>
            </a:pPr>
            <a:r>
              <a:rPr lang="en-US" sz="2400" err="1">
                <a:solidFill>
                  <a:srgbClr val="000000"/>
                </a:solidFill>
                <a:latin typeface="Calibri"/>
                <a:ea typeface="Arial"/>
                <a:cs typeface="Arial"/>
              </a:rPr>
              <a:t>Oppimisen</a:t>
            </a:r>
            <a:r>
              <a:rPr lang="en-US" sz="2400" b="0" i="0" u="none" strike="noStrike" baseline="0">
                <a:solidFill>
                  <a:srgbClr val="000000"/>
                </a:solidFill>
                <a:latin typeface="Calibri"/>
                <a:ea typeface="Arial"/>
                <a:cs typeface="Arial"/>
              </a:rPr>
              <a:t> </a:t>
            </a:r>
            <a:r>
              <a:rPr lang="en-US" sz="2400" b="0" i="0" u="none" strike="noStrike" baseline="0" err="1">
                <a:solidFill>
                  <a:srgbClr val="000000"/>
                </a:solidFill>
                <a:latin typeface="Calibri"/>
                <a:ea typeface="Arial"/>
                <a:cs typeface="Arial"/>
              </a:rPr>
              <a:t>edellytyksiä</a:t>
            </a:r>
            <a:r>
              <a:rPr lang="en-US" sz="2400" b="0" i="0" u="none" strike="noStrike" baseline="0">
                <a:solidFill>
                  <a:srgbClr val="000000"/>
                </a:solidFill>
                <a:latin typeface="Calibri"/>
                <a:ea typeface="Arial"/>
                <a:cs typeface="Arial"/>
              </a:rPr>
              <a:t> </a:t>
            </a:r>
            <a:r>
              <a:rPr lang="en-US" sz="2400" b="0" i="0" u="none" strike="noStrike" baseline="0" err="1">
                <a:solidFill>
                  <a:srgbClr val="000000"/>
                </a:solidFill>
                <a:latin typeface="Calibri"/>
                <a:ea typeface="Arial"/>
                <a:cs typeface="Arial"/>
              </a:rPr>
              <a:t>tukevat</a:t>
            </a:r>
            <a:r>
              <a:rPr lang="en-US" sz="2400" b="0" i="0" u="none" strike="noStrike" baseline="0">
                <a:solidFill>
                  <a:srgbClr val="000000"/>
                </a:solidFill>
                <a:latin typeface="Calibri"/>
                <a:ea typeface="Arial"/>
                <a:cs typeface="Arial"/>
              </a:rPr>
              <a:t> </a:t>
            </a:r>
            <a:r>
              <a:rPr lang="en-US" sz="2400" err="1">
                <a:solidFill>
                  <a:srgbClr val="000000"/>
                </a:solidFill>
                <a:latin typeface="Calibri"/>
                <a:ea typeface="Arial"/>
                <a:cs typeface="Arial"/>
              </a:rPr>
              <a:t>opetus-järjestelyt</a:t>
            </a:r>
            <a:r>
              <a:rPr lang="en-US" sz="2400" b="0" i="0">
                <a:solidFill>
                  <a:srgbClr val="000000"/>
                </a:solidFill>
                <a:latin typeface="Calibri"/>
                <a:ea typeface="Arial"/>
                <a:cs typeface="Arial"/>
              </a:rPr>
              <a:t>​</a:t>
            </a:r>
          </a:p>
          <a:p>
            <a:pPr marL="228600" lvl="0" indent="-228600" algn="l" rtl="0">
              <a:buFont typeface=""/>
              <a:buChar char="•"/>
            </a:pPr>
            <a:r>
              <a:rPr lang="en-US" sz="2400" b="0" i="0" u="none" strike="noStrike" baseline="0" err="1">
                <a:solidFill>
                  <a:srgbClr val="000000"/>
                </a:solidFill>
                <a:latin typeface="Calibri"/>
                <a:ea typeface="Arial"/>
                <a:cs typeface="Arial"/>
              </a:rPr>
              <a:t>Ryhmäkohtainen</a:t>
            </a:r>
            <a:r>
              <a:rPr lang="en-US" sz="2400" b="0" i="0" u="none" strike="noStrike" baseline="0">
                <a:solidFill>
                  <a:srgbClr val="000000"/>
                </a:solidFill>
                <a:latin typeface="Calibri"/>
                <a:ea typeface="Arial"/>
                <a:cs typeface="Arial"/>
              </a:rPr>
              <a:t> </a:t>
            </a:r>
            <a:r>
              <a:rPr lang="en-US" sz="2400" b="0" i="0" u="none" strike="noStrike" baseline="0" err="1">
                <a:solidFill>
                  <a:srgbClr val="000000"/>
                </a:solidFill>
                <a:latin typeface="Calibri"/>
                <a:ea typeface="Arial"/>
                <a:cs typeface="Arial"/>
              </a:rPr>
              <a:t>tuki</a:t>
            </a:r>
            <a:r>
              <a:rPr lang="en-US" sz="2400" b="0" i="0">
                <a:solidFill>
                  <a:srgbClr val="000000"/>
                </a:solidFill>
                <a:latin typeface="Calibri"/>
                <a:ea typeface="Arial"/>
                <a:cs typeface="Arial"/>
              </a:rPr>
              <a:t>​</a:t>
            </a:r>
          </a:p>
          <a:p>
            <a:pPr marL="228600" lvl="0" indent="-228600" algn="l" rtl="0">
              <a:buFont typeface=""/>
              <a:buChar char="•"/>
            </a:pPr>
            <a:r>
              <a:rPr lang="en-US" sz="2400" b="0" i="0" u="none" strike="noStrike" baseline="0" err="1">
                <a:solidFill>
                  <a:srgbClr val="000000"/>
                </a:solidFill>
                <a:latin typeface="Calibri"/>
                <a:ea typeface="Arial"/>
                <a:cs typeface="Arial"/>
              </a:rPr>
              <a:t>Oppilaskohtainen</a:t>
            </a:r>
            <a:r>
              <a:rPr lang="en-US" sz="2400" b="0" i="0" u="none" strike="noStrike" baseline="0">
                <a:solidFill>
                  <a:srgbClr val="000000"/>
                </a:solidFill>
                <a:latin typeface="Calibri"/>
                <a:ea typeface="Arial"/>
                <a:cs typeface="Arial"/>
              </a:rPr>
              <a:t> </a:t>
            </a:r>
            <a:r>
              <a:rPr lang="en-US" sz="2400" b="0" i="0" u="none" strike="noStrike" baseline="0" err="1">
                <a:solidFill>
                  <a:srgbClr val="000000"/>
                </a:solidFill>
                <a:latin typeface="Calibri"/>
                <a:ea typeface="Arial"/>
                <a:cs typeface="Arial"/>
              </a:rPr>
              <a:t>tuki</a:t>
            </a:r>
            <a:r>
              <a:rPr lang="en-US" sz="2400" b="0" i="0">
                <a:solidFill>
                  <a:srgbClr val="000000"/>
                </a:solidFill>
                <a:latin typeface="Calibri"/>
                <a:ea typeface="Arial"/>
                <a:cs typeface="Arial"/>
              </a:rPr>
              <a:t>​</a:t>
            </a:r>
          </a:p>
          <a:p>
            <a:pPr algn="ctr"/>
            <a:endParaRPr lang="en-US"/>
          </a:p>
        </p:txBody>
      </p:sp>
    </p:spTree>
    <p:extLst>
      <p:ext uri="{BB962C8B-B14F-4D97-AF65-F5344CB8AC3E}">
        <p14:creationId xmlns:p14="http://schemas.microsoft.com/office/powerpoint/2010/main" val="966400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B8293D-739A-6AC1-A020-A26838AB55A6}"/>
              </a:ext>
            </a:extLst>
          </p:cNvPr>
          <p:cNvSpPr>
            <a:spLocks noGrp="1"/>
          </p:cNvSpPr>
          <p:nvPr>
            <p:ph type="title"/>
          </p:nvPr>
        </p:nvSpPr>
        <p:spPr/>
        <p:txBody>
          <a:bodyPr/>
          <a:lstStyle/>
          <a:p>
            <a:r>
              <a:rPr lang="fi-FI" dirty="0"/>
              <a:t>Luokanohjaajien tuokiot</a:t>
            </a:r>
          </a:p>
        </p:txBody>
      </p:sp>
      <p:sp>
        <p:nvSpPr>
          <p:cNvPr id="3" name="Tekstin paikkamerkki 2">
            <a:extLst>
              <a:ext uri="{FF2B5EF4-FFF2-40B4-BE49-F238E27FC236}">
                <a16:creationId xmlns:a16="http://schemas.microsoft.com/office/drawing/2014/main" id="{C3A5E935-B4B7-6F43-5D79-B523128E0974}"/>
              </a:ext>
            </a:extLst>
          </p:cNvPr>
          <p:cNvSpPr>
            <a:spLocks noGrp="1"/>
          </p:cNvSpPr>
          <p:nvPr>
            <p:ph type="body" sz="quarter" idx="10"/>
          </p:nvPr>
        </p:nvSpPr>
        <p:spPr/>
        <p:txBody>
          <a:bodyPr>
            <a:normAutofit/>
          </a:bodyPr>
          <a:lstStyle/>
          <a:p>
            <a:pPr marL="0" indent="0">
              <a:buNone/>
            </a:pPr>
            <a:r>
              <a:rPr lang="fi-FI" sz="3200" dirty="0"/>
              <a:t>7A Vesa Leppänen A222</a:t>
            </a:r>
          </a:p>
          <a:p>
            <a:pPr marL="0" indent="0">
              <a:buNone/>
            </a:pPr>
            <a:r>
              <a:rPr lang="fi-FI" sz="3200" dirty="0"/>
              <a:t>7B Riikka-Leena Suhonen A261</a:t>
            </a:r>
          </a:p>
          <a:p>
            <a:pPr marL="0" indent="0">
              <a:buNone/>
            </a:pPr>
            <a:r>
              <a:rPr lang="fi-FI" sz="3200" dirty="0"/>
              <a:t>7C Iida-Lotta Koponen A260</a:t>
            </a:r>
          </a:p>
          <a:p>
            <a:pPr marL="0" indent="0">
              <a:buNone/>
            </a:pPr>
            <a:r>
              <a:rPr lang="fi-FI" sz="3200" dirty="0"/>
              <a:t>7D Satu </a:t>
            </a:r>
            <a:r>
              <a:rPr lang="fi-FI" sz="3200" dirty="0" err="1"/>
              <a:t>Juurikainen</a:t>
            </a:r>
            <a:r>
              <a:rPr lang="fi-FI" sz="3200" dirty="0"/>
              <a:t> A224</a:t>
            </a:r>
          </a:p>
          <a:p>
            <a:pPr marL="0" indent="0">
              <a:buNone/>
            </a:pPr>
            <a:r>
              <a:rPr lang="fi-FI" sz="3200" dirty="0"/>
              <a:t>7E Riitta Hara A204</a:t>
            </a:r>
          </a:p>
          <a:p>
            <a:pPr marL="0" indent="0">
              <a:buNone/>
            </a:pPr>
            <a:r>
              <a:rPr lang="fi-FI" sz="3200" dirty="0"/>
              <a:t>7H Hanna Pihlainen A221</a:t>
            </a:r>
          </a:p>
          <a:p>
            <a:pPr marL="0" indent="0">
              <a:buNone/>
            </a:pPr>
            <a:r>
              <a:rPr lang="fi-FI" sz="3200" dirty="0"/>
              <a:t>7F Miia Lund A180</a:t>
            </a:r>
          </a:p>
        </p:txBody>
      </p:sp>
    </p:spTree>
    <p:extLst>
      <p:ext uri="{BB962C8B-B14F-4D97-AF65-F5344CB8AC3E}">
        <p14:creationId xmlns:p14="http://schemas.microsoft.com/office/powerpoint/2010/main" val="25560660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45843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5046876"/>
      </p:ext>
    </p:extLst>
  </p:cSld>
  <p:clrMapOvr>
    <a:masterClrMapping/>
  </p:clrMapOvr>
</p:sld>
</file>

<file path=ppt/theme/theme1.xml><?xml version="1.0" encoding="utf-8"?>
<a:theme xmlns:a="http://schemas.openxmlformats.org/drawingml/2006/main" name="Office-teema">
  <a:themeElements>
    <a:clrScheme name="Kontiolahti">
      <a:dk1>
        <a:srgbClr val="000000"/>
      </a:dk1>
      <a:lt1>
        <a:srgbClr val="FFFFFF"/>
      </a:lt1>
      <a:dk2>
        <a:srgbClr val="333333"/>
      </a:dk2>
      <a:lt2>
        <a:srgbClr val="FFFFFF"/>
      </a:lt2>
      <a:accent1>
        <a:srgbClr val="E52F30"/>
      </a:accent1>
      <a:accent2>
        <a:srgbClr val="F39212"/>
      </a:accent2>
      <a:accent3>
        <a:srgbClr val="FFDC15"/>
      </a:accent3>
      <a:accent4>
        <a:srgbClr val="4B2F87"/>
      </a:accent4>
      <a:accent5>
        <a:srgbClr val="38ACE3"/>
      </a:accent5>
      <a:accent6>
        <a:srgbClr val="5DB033"/>
      </a:accent6>
      <a:hlink>
        <a:srgbClr val="E52F30"/>
      </a:hlink>
      <a:folHlink>
        <a:srgbClr val="AC242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DEDEC2F77A0734096BE95BAD02A965E" ma:contentTypeVersion="13" ma:contentTypeDescription="Create a new document." ma:contentTypeScope="" ma:versionID="d36fe3525bf648c33622b33ac7709d52">
  <xsd:schema xmlns:xsd="http://www.w3.org/2001/XMLSchema" xmlns:xs="http://www.w3.org/2001/XMLSchema" xmlns:p="http://schemas.microsoft.com/office/2006/metadata/properties" xmlns:ns2="714924f9-9f20-4a87-86e6-67919ad50878" xmlns:ns3="59ae9d1f-fa98-44be-b66c-f2a62271323d" targetNamespace="http://schemas.microsoft.com/office/2006/metadata/properties" ma:root="true" ma:fieldsID="605c63b20bf4629777ac14f3c785e9e6" ns2:_="" ns3:_="">
    <xsd:import namespace="714924f9-9f20-4a87-86e6-67919ad50878"/>
    <xsd:import namespace="59ae9d1f-fa98-44be-b66c-f2a62271323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4924f9-9f20-4a87-86e6-67919ad508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18d89d9-971e-4e60-b33e-6ab2e1682087"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9ae9d1f-fa98-44be-b66c-f2a62271323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da832feb-dcea-447e-ab1c-fbc8aad48ae6}" ma:internalName="TaxCatchAll" ma:showField="CatchAllData" ma:web="59ae9d1f-fa98-44be-b66c-f2a62271323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14924f9-9f20-4a87-86e6-67919ad50878">
      <Terms xmlns="http://schemas.microsoft.com/office/infopath/2007/PartnerControls"/>
    </lcf76f155ced4ddcb4097134ff3c332f>
    <TaxCatchAll xmlns="59ae9d1f-fa98-44be-b66c-f2a62271323d" xsi:nil="true"/>
  </documentManagement>
</p:properties>
</file>

<file path=customXml/itemProps1.xml><?xml version="1.0" encoding="utf-8"?>
<ds:datastoreItem xmlns:ds="http://schemas.openxmlformats.org/officeDocument/2006/customXml" ds:itemID="{819C21D0-0D3F-4DE6-A225-42307820953A}">
  <ds:schemaRefs>
    <ds:schemaRef ds:uri="http://schemas.microsoft.com/sharepoint/v3/contenttype/forms"/>
  </ds:schemaRefs>
</ds:datastoreItem>
</file>

<file path=customXml/itemProps2.xml><?xml version="1.0" encoding="utf-8"?>
<ds:datastoreItem xmlns:ds="http://schemas.openxmlformats.org/officeDocument/2006/customXml" ds:itemID="{612E105F-AA9C-45E1-8AFA-4F9C81A380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4924f9-9f20-4a87-86e6-67919ad50878"/>
    <ds:schemaRef ds:uri="59ae9d1f-fa98-44be-b66c-f2a6227132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245A677-426B-4807-823E-FB18F786CDBD}">
  <ds:schemaRefs>
    <ds:schemaRef ds:uri="http://schemas.microsoft.com/office/infopath/2007/PartnerControls"/>
    <ds:schemaRef ds:uri="http://www.w3.org/XML/1998/namespace"/>
    <ds:schemaRef ds:uri="http://purl.org/dc/dcmitype/"/>
    <ds:schemaRef ds:uri="http://schemas.microsoft.com/office/2006/metadata/properties"/>
    <ds:schemaRef ds:uri="http://schemas.microsoft.com/office/2006/documentManagement/types"/>
    <ds:schemaRef ds:uri="http://purl.org/dc/terms/"/>
    <ds:schemaRef ds:uri="714924f9-9f20-4a87-86e6-67919ad50878"/>
    <ds:schemaRef ds:uri="http://schemas.openxmlformats.org/package/2006/metadata/core-properties"/>
    <ds:schemaRef ds:uri="59ae9d1f-fa98-44be-b66c-f2a62271323d"/>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442</TotalTime>
  <Words>1162</Words>
  <Application>Microsoft Office PowerPoint</Application>
  <PresentationFormat>Laajakuva</PresentationFormat>
  <Paragraphs>229</Paragraphs>
  <Slides>31</Slides>
  <Notes>2</Notes>
  <HiddenSlides>0</HiddenSlides>
  <MMClips>0</MMClips>
  <ScaleCrop>false</ScaleCrop>
  <HeadingPairs>
    <vt:vector size="4" baseType="variant">
      <vt:variant>
        <vt:lpstr>Teema</vt:lpstr>
      </vt:variant>
      <vt:variant>
        <vt:i4>1</vt:i4>
      </vt:variant>
      <vt:variant>
        <vt:lpstr>Dian otsikot</vt:lpstr>
      </vt:variant>
      <vt:variant>
        <vt:i4>31</vt:i4>
      </vt:variant>
    </vt:vector>
  </HeadingPairs>
  <TitlesOfParts>
    <vt:vector size="32" baseType="lpstr">
      <vt:lpstr>Office-teema</vt:lpstr>
      <vt:lpstr>Huoltajailta 7. lk</vt:lpstr>
      <vt:lpstr>Turvallisemman tilan periaatteet</vt:lpstr>
      <vt:lpstr>Illan ohjelma</vt:lpstr>
      <vt:lpstr>Oletko kuullut  MOVE! Kontiolahti- hankkeesta?</vt:lpstr>
      <vt:lpstr>MOVE Kontiolahti II-hanke</vt:lpstr>
      <vt:lpstr>Onko lapsenne maininnut KouluPT tai välituntitoiminnan?</vt:lpstr>
      <vt:lpstr>MOVE Kontiolahti II-hanke</vt:lpstr>
      <vt:lpstr>PowerPoint-esitys</vt:lpstr>
      <vt:lpstr>PowerPoint-esitys</vt:lpstr>
      <vt:lpstr>Harrasteaamu</vt:lpstr>
      <vt:lpstr>Nuorten kuntosalivuoro</vt:lpstr>
      <vt:lpstr>Liikuntaneuvonnan yhteydenottolomake:</vt:lpstr>
      <vt:lpstr>Liikuntaneuvoja/ KouluPT Tiia Suvela 050 592 2736 tiia.suvela@kontiolahti.fi  </vt:lpstr>
      <vt:lpstr>PowerPoint-esitys</vt:lpstr>
      <vt:lpstr>Koulupäivän turvallisuus</vt:lpstr>
      <vt:lpstr>Kontiolahden suunnitelma oppilaiden suojaamiseksi väkivallalta,  kiusaamiselta ja häirinnältä  Kasvatus- ja koulutuslautakunta, kesäkuu 2026</vt:lpstr>
      <vt:lpstr>Turvallinen koulu kaikille</vt:lpstr>
      <vt:lpstr>Ennaltaehkäisy osana koulun arkea</vt:lpstr>
      <vt:lpstr>Toimintamalli kiusaamis-, väkivalta- ja häirintätilanteissa</vt:lpstr>
      <vt:lpstr>Koulupsykologi  ja  koulukuraattori</vt:lpstr>
      <vt:lpstr>PowerPoint-esitys</vt:lpstr>
      <vt:lpstr>PowerPoint-esitys</vt:lpstr>
      <vt:lpstr>PowerPoint-esitys</vt:lpstr>
      <vt:lpstr>PowerPoint-esitys</vt:lpstr>
      <vt:lpstr>PowerPoint-esitys</vt:lpstr>
      <vt:lpstr>Oppilaanohjaus </vt:lpstr>
      <vt:lpstr>7.luokan sisällöt:</vt:lpstr>
      <vt:lpstr>Laaja-alainen erityisopetus</vt:lpstr>
      <vt:lpstr>Erityisopetus</vt:lpstr>
      <vt:lpstr>Luokanohjaajien tuokiot</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Niko Immonen</dc:creator>
  <cp:lastModifiedBy>Pulkki Auli</cp:lastModifiedBy>
  <cp:revision>135</cp:revision>
  <dcterms:created xsi:type="dcterms:W3CDTF">2018-02-23T14:01:45Z</dcterms:created>
  <dcterms:modified xsi:type="dcterms:W3CDTF">2026-09-07T07:15:46Z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0x010100ADEDEC2F77A0734096BE95BAD02A965E</vt:lpwstr>
  </property>
  <property fmtid="{D5CDD505-2E9C-101B-9397-08002B2CF9AE}" pid="3" name="MediaServiceImageTags">
    <vt:lpwstr/>
  </property>
</Properties>
</file>