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8" r:id="rId5"/>
  </p:sldMasterIdLst>
  <p:notesMasterIdLst>
    <p:notesMasterId r:id="rId23"/>
  </p:notesMasterIdLst>
  <p:sldIdLst>
    <p:sldId id="257" r:id="rId6"/>
    <p:sldId id="291" r:id="rId7"/>
    <p:sldId id="295" r:id="rId8"/>
    <p:sldId id="262" r:id="rId9"/>
    <p:sldId id="270" r:id="rId10"/>
    <p:sldId id="302" r:id="rId11"/>
    <p:sldId id="292" r:id="rId12"/>
    <p:sldId id="297" r:id="rId13"/>
    <p:sldId id="390" r:id="rId14"/>
    <p:sldId id="286" r:id="rId15"/>
    <p:sldId id="301" r:id="rId16"/>
    <p:sldId id="289" r:id="rId17"/>
    <p:sldId id="391" r:id="rId18"/>
    <p:sldId id="294" r:id="rId19"/>
    <p:sldId id="269" r:id="rId20"/>
    <p:sldId id="272" r:id="rId21"/>
    <p:sldId id="278" r:id="rId22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E562B-8157-4B5B-BC33-4C0E6DE238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12EE858-FF0D-4DDC-8979-FAA3FCBA76C2}" type="pres">
      <dgm:prSet presAssocID="{7B1E562B-8157-4B5B-BC33-4C0E6DE238C9}" presName="diagram" presStyleCnt="0">
        <dgm:presLayoutVars>
          <dgm:dir/>
          <dgm:resizeHandles val="exact"/>
        </dgm:presLayoutVars>
      </dgm:prSet>
      <dgm:spPr/>
    </dgm:pt>
  </dgm:ptLst>
  <dgm:cxnLst>
    <dgm:cxn modelId="{BC759EC9-EA0C-4AB3-A3D4-0C2C394CE5E9}" type="presOf" srcId="{7B1E562B-8157-4B5B-BC33-4C0E6DE238C9}" destId="{D12EE858-FF0D-4DDC-8979-FAA3FCBA76C2}" srcOrd="0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F991F-5277-45EA-9323-68638D6F31AE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03696-8295-479C-A0A9-65DB8AF2C5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11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3696-8295-479C-A0A9-65DB8AF2C59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76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3696-8295-479C-A0A9-65DB8AF2C59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33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ain otsikko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166938"/>
            <a:ext cx="5905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6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43FB-F511-4709-B28E-9D7C259E6993}" type="datetime1">
              <a:rPr lang="fi-FI" smtClean="0"/>
              <a:t>19.11.2025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952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0E82-47B3-48E3-800B-D1CFFF2226AB}" type="datetime1">
              <a:rPr lang="fi-FI" smtClean="0"/>
              <a:t>19.11.2025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3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ain otsikko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79" y="4254910"/>
            <a:ext cx="2755042" cy="1177558"/>
          </a:xfrm>
          <a:prstGeom prst="rect">
            <a:avLst/>
          </a:prstGeom>
        </p:spPr>
      </p:pic>
      <p:sp>
        <p:nvSpPr>
          <p:cNvPr id="3" name="Tekstiruutu 2"/>
          <p:cNvSpPr txBox="1"/>
          <p:nvPr userDrawn="1"/>
        </p:nvSpPr>
        <p:spPr>
          <a:xfrm>
            <a:off x="4103571" y="5507396"/>
            <a:ext cx="398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chemeClr val="bg1"/>
                </a:solidFill>
                <a:latin typeface="Franklin Gothic Heavy" panose="020B0903020102020204" pitchFamily="34" charset="0"/>
              </a:rPr>
              <a:t>RIVERIA.FI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95662" y="2297665"/>
            <a:ext cx="9958138" cy="1158059"/>
          </a:xfrm>
        </p:spPr>
        <p:txBody>
          <a:bodyPr/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666599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ain otsikko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>
            <a:extLst>
              <a:ext uri="{FF2B5EF4-FFF2-40B4-BE49-F238E27FC236}">
                <a16:creationId xmlns:a16="http://schemas.microsoft.com/office/drawing/2014/main" id="{8BC20705-C9A1-42AE-AAB6-79663BD04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66938"/>
            <a:ext cx="5905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5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FFCC07AC-5C74-4552-84C8-CBAE78D0F9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00038"/>
            <a:ext cx="15494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7">
            <a:extLst>
              <a:ext uri="{FF2B5EF4-FFF2-40B4-BE49-F238E27FC236}">
                <a16:creationId xmlns:a16="http://schemas.microsoft.com/office/drawing/2014/main" id="{B5725011-3367-454E-A5CA-0C2135A36D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96200" y="6338888"/>
            <a:ext cx="398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altLang="fi-FI">
                <a:solidFill>
                  <a:schemeClr val="bg1"/>
                </a:solidFill>
                <a:latin typeface="Franklin Gothic Heavy" panose="020B0903020102020204" pitchFamily="34" charset="0"/>
              </a:rPr>
              <a:t>RIVERIA.FI</a:t>
            </a: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740202"/>
            <a:ext cx="9144000" cy="2387600"/>
          </a:xfrm>
        </p:spPr>
        <p:txBody>
          <a:bodyPr anchor="b"/>
          <a:lstStyle>
            <a:lvl1pPr algn="ctr">
              <a:defRPr lang="fi-FI" sz="7200" i="1" kern="1200" baseline="0" dirty="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21987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54318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62" y="897227"/>
            <a:ext cx="9958138" cy="115805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662" y="2094198"/>
            <a:ext cx="9958138" cy="4121676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4D746-EC5D-4EA0-9084-6E578D1E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4C02-FD6E-487F-95AB-9309EE82C157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BE5BA2-18A3-4219-8FEE-53DE88880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997AF1-DB1F-4E39-B14C-A0BE229690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190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30" y="795219"/>
            <a:ext cx="10313070" cy="134661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730" y="2138669"/>
            <a:ext cx="4979069" cy="4351338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38669"/>
            <a:ext cx="5181600" cy="4351338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8F8BCD-D44D-4C36-9442-6ABB4448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45CB-F068-43B1-8CE0-A1CC4A13B047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59CD0-D7C3-45C8-9038-D13C9165D3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089EAE-5FE6-4F32-86B8-D03A5F3326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5694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08" y="983815"/>
            <a:ext cx="10359960" cy="85410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708" y="1837924"/>
            <a:ext cx="4904867" cy="667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708" y="2505075"/>
            <a:ext cx="4904867" cy="3684588"/>
          </a:xfrm>
        </p:spPr>
        <p:txBody>
          <a:bodyPr/>
          <a:lstStyle>
            <a:lvl2pPr marL="685800" indent="-228600">
              <a:buClr>
                <a:srgbClr val="E30613"/>
              </a:buClr>
              <a:buFont typeface="Franklin Gothic Book" panose="020B0503020102020204" pitchFamily="34" charset="0"/>
              <a:buChar char="&gt;"/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480" y="1837923"/>
            <a:ext cx="5183188" cy="667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480" y="2505075"/>
            <a:ext cx="5183188" cy="3684588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57E1C0-491B-49F2-9755-E28B7B47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2F8A-2FA8-4A88-968B-00F5848D3646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657FD6-E531-410B-97BB-52C94429E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44A0A0-9C7B-461D-92BB-558186FFFD1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030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ED22-3A3D-41B6-BD41-59D5A3D0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ADCE-7601-4608-9BD0-B3948FD92CFC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F2B661-53AE-4F43-BBDA-6DC073A6A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C04C8F-3E11-47A6-B2D9-B02E109BEEE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6971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AC89A-4CA3-4DBF-BBBF-634962F6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C1CAB-EC56-4213-AE6A-48B16C4067B4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7283599-E76B-47AA-B914-2952B43C2F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F23D0D-CA91-4C6D-A5C8-B117BEB39A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605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BFD7F5-2AA6-42C4-98C3-D1E077E8E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0202"/>
            <a:ext cx="9144000" cy="2387600"/>
          </a:xfrm>
        </p:spPr>
        <p:txBody>
          <a:bodyPr anchor="b"/>
          <a:lstStyle>
            <a:lvl1pPr algn="ctr">
              <a:defRPr lang="fi-FI" sz="7200" i="1" kern="1200" baseline="0" dirty="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8308674-A569-4F95-804A-CF3B44842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987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6BAA08-1199-4811-90D3-C4C410F75E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1" y="300147"/>
            <a:ext cx="1549719" cy="66238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8E624D8-B84B-4337-97F0-9C220689FA02}"/>
              </a:ext>
            </a:extLst>
          </p:cNvPr>
          <p:cNvSpPr txBox="1"/>
          <p:nvPr userDrawn="1"/>
        </p:nvSpPr>
        <p:spPr>
          <a:xfrm>
            <a:off x="7696524" y="6339421"/>
            <a:ext cx="398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>
                <a:solidFill>
                  <a:schemeClr val="bg1"/>
                </a:solidFill>
                <a:latin typeface="Franklin Gothic Heavy" panose="020B0903020102020204" pitchFamily="34" charset="0"/>
              </a:rPr>
              <a:t>RIVERIA.FI</a:t>
            </a:r>
          </a:p>
        </p:txBody>
      </p:sp>
    </p:spTree>
    <p:extLst>
      <p:ext uri="{BB962C8B-B14F-4D97-AF65-F5344CB8AC3E}">
        <p14:creationId xmlns:p14="http://schemas.microsoft.com/office/powerpoint/2010/main" val="242855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3848"/>
            <a:ext cx="3932237" cy="10735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C57ECA-5FFE-49D2-B517-6F3D36CE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C8BF-44A6-4B47-83BC-03322345F576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9EE31-1BCD-4581-BC16-51E5F1038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F23A4C-88D8-4626-A0D5-8DBB91B75C4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340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2B3C8-112A-484D-BCC0-F6BDE124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3593C-6ED0-47E0-84AA-F1B1628187E1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7C8C4-0BAB-4920-9A02-5D325C48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FFB43-51EF-41A5-A464-C1840049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97F5-03DF-4626-972E-813DD271EBA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1588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F758E-B322-442C-B9F3-C387B896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EE56-C330-4BDF-8E78-6ACA9E57D683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A09D71-2DCC-418F-AE47-0B4AA922C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992401-B2FE-40C8-85D4-216B6E966A3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2407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B750C-61C9-484E-9795-8F9FF36F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C4E5-7A18-4F34-B6D6-422807EB0E02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21D821-BEAE-486C-B4C8-218F34D57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8BA718-261C-445A-956C-ED46FA0D5B3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72723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ain otsikko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>
            <a:extLst>
              <a:ext uri="{FF2B5EF4-FFF2-40B4-BE49-F238E27FC236}">
                <a16:creationId xmlns:a16="http://schemas.microsoft.com/office/drawing/2014/main" id="{ABD79729-4C80-49AE-8AEE-F71B19E7C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254500"/>
            <a:ext cx="27559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2">
            <a:extLst>
              <a:ext uri="{FF2B5EF4-FFF2-40B4-BE49-F238E27FC236}">
                <a16:creationId xmlns:a16="http://schemas.microsoft.com/office/drawing/2014/main" id="{D075C3C2-AFF1-41F5-BCE6-E4896DFA79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03688" y="5507038"/>
            <a:ext cx="398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i-FI" altLang="fi-FI">
                <a:solidFill>
                  <a:schemeClr val="bg1"/>
                </a:solidFill>
                <a:latin typeface="Franklin Gothic Heavy" panose="020B0903020102020204" pitchFamily="34" charset="0"/>
              </a:rPr>
              <a:t>RIVERIA.FI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5662" y="2297665"/>
            <a:ext cx="9958138" cy="1158059"/>
          </a:xfrm>
        </p:spPr>
        <p:txBody>
          <a:bodyPr/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87694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08C601-8E3A-4736-9AEC-2747CFC0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7018-F390-44E4-BEA9-E691BB37172C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B9C9DD-73BF-43D5-89AD-564EAE36A9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D5A7FC-E2E5-4920-8D6B-BD0275ED10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3399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62" y="897227"/>
            <a:ext cx="9958138" cy="115805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662" y="2094198"/>
            <a:ext cx="9958138" cy="4121676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53CB-0F4C-49BE-98FD-E6937FF807BE}" type="datetime1">
              <a:rPr lang="fi-FI" smtClean="0"/>
              <a:t>19.11.2025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81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30" y="795219"/>
            <a:ext cx="10313070" cy="134661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730" y="2138669"/>
            <a:ext cx="4979069" cy="4351338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38669"/>
            <a:ext cx="5181600" cy="4351338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6F68-E84E-4887-A250-7020F1498FF8}" type="datetime1">
              <a:rPr lang="fi-FI" smtClean="0"/>
              <a:t>19.11.2025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11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08" y="983815"/>
            <a:ext cx="10359960" cy="85410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708" y="1837924"/>
            <a:ext cx="4904867" cy="667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708" y="2505075"/>
            <a:ext cx="4904867" cy="3684588"/>
          </a:xfrm>
        </p:spPr>
        <p:txBody>
          <a:bodyPr/>
          <a:lstStyle>
            <a:lvl2pPr marL="685800" indent="-228600">
              <a:buClr>
                <a:srgbClr val="E30613"/>
              </a:buClr>
              <a:buFont typeface="Franklin Gothic Book" panose="020B0503020102020204" pitchFamily="34" charset="0"/>
              <a:buChar char="&gt;"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480" y="1837923"/>
            <a:ext cx="5183188" cy="667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480" y="2505075"/>
            <a:ext cx="5183188" cy="3684588"/>
          </a:xfr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625-60EE-4F17-BECC-57A9F9B95567}" type="datetime1">
              <a:rPr lang="fi-FI" smtClean="0"/>
              <a:t>19.11.2025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53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B712EB3-D27C-4701-9AC5-59BFFCC0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FD3D09-353E-4C9E-B159-2C462169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C9FE-2918-4C39-BDF0-445522371044}" type="datetime1">
              <a:rPr lang="fi-FI" smtClean="0"/>
              <a:t>19.11.2025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C5C8E2B-4739-40A5-B857-4C4C26EF0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61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3A3DB9-E4F9-4ECB-B8FE-D7A5D190C5E1}" type="datetime1">
              <a:rPr lang="fi-FI" smtClean="0"/>
              <a:t>19.11.2025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136E5-8D26-4E72-AA70-3DBFF7C6B3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98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3848"/>
            <a:ext cx="3932237" cy="10735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99DD-A873-4AC3-978E-80E66F6A3083}" type="datetime1">
              <a:rPr lang="fi-FI" smtClean="0"/>
              <a:t>19.11.2025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51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8320-8363-4D9A-B5B8-911F7CF1688F}" type="datetime1">
              <a:rPr lang="fi-FI" smtClean="0"/>
              <a:t>19.11.2025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6E5-8D26-4E72-AA70-3DBFF7C6B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47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4896" cy="271881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4998"/>
            <a:ext cx="12192000" cy="643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5662" y="897227"/>
            <a:ext cx="9958138" cy="1158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Tekstidia, otsikko 1- tai 2-rivinen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5662" y="2140084"/>
            <a:ext cx="9958138" cy="4036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Franklin Gothic Book" panose="020B0503020102020204" pitchFamily="34" charset="0"/>
              <a:buChar char="&gt;"/>
            </a:pPr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49232" y="221833"/>
            <a:ext cx="903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A36F5C5-A9F8-421F-BAE3-BA20C5EA1BAE}" type="datetime1">
              <a:rPr lang="fi-FI" smtClean="0"/>
              <a:t>19.11.2025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6514" y="2218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63136E5-8D26-4E72-AA70-3DBFF7C6B399}" type="slidenum">
              <a:rPr lang="fi-FI" smtClean="0"/>
              <a:pPr/>
              <a:t>‹#›</a:t>
            </a:fld>
            <a:r>
              <a:rPr lang="fi-FI"/>
              <a:t> </a:t>
            </a:r>
            <a:r>
              <a:rPr lang="fi-FI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7696524" y="6368296"/>
            <a:ext cx="398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>
                <a:solidFill>
                  <a:schemeClr val="bg1"/>
                </a:solidFill>
                <a:latin typeface="Franklin Gothic Heavy" panose="020B0903020102020204" pitchFamily="34" charset="0"/>
              </a:rPr>
              <a:t>RIVERIA.FI</a:t>
            </a:r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4026377" y="6447231"/>
            <a:ext cx="6408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100">
                <a:solidFill>
                  <a:schemeClr val="bg1"/>
                </a:solidFill>
                <a:latin typeface="Franklin Gothic Demi" panose="020B0703020102020204" pitchFamily="34" charset="0"/>
              </a:rPr>
              <a:t>Joensuu // Kitee // Lieksa // Nurmes // Outokumpu // Valtimo //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14195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baseline="0">
          <a:solidFill>
            <a:schemeClr val="tx1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Franklin Gothic Book" panose="020B0503020102020204" pitchFamily="34" charset="0"/>
        <a:buChar char="&gt;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240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8">
            <a:extLst>
              <a:ext uri="{FF2B5EF4-FFF2-40B4-BE49-F238E27FC236}">
                <a16:creationId xmlns:a16="http://schemas.microsoft.com/office/drawing/2014/main" id="{97614C53-192E-4F69-B988-24F636A7027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Kuva 10">
            <a:extLst>
              <a:ext uri="{FF2B5EF4-FFF2-40B4-BE49-F238E27FC236}">
                <a16:creationId xmlns:a16="http://schemas.microsoft.com/office/drawing/2014/main" id="{59798F70-2416-4786-94C5-44AE94F211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12192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D2EC54DB-76E8-4E3C-91A2-48EBE12AE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95413" y="896938"/>
            <a:ext cx="99583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Tekstidia, otsikko 1- tai 2-rivinen</a:t>
            </a:r>
            <a:endParaRPr lang="en-US" altLang="fi-FI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C884C760-60C1-4370-98F5-296A8A94F4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95413" y="2139950"/>
            <a:ext cx="9958387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A989-2D89-4432-84A0-2C1EDE072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0363" y="222250"/>
            <a:ext cx="2501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50500-195B-4E2C-A02A-225A60D2B838}" type="datetimeFigureOut">
              <a:rPr lang="fi-FI"/>
              <a:pPr>
                <a:defRPr/>
              </a:pPr>
              <a:t>19.11.2025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AADB6-1805-4B39-A483-7ED9F00A9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79963" y="63849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B8C34849-01AD-4E94-8F8E-A1F52FE10686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1032" name="Tekstiruutu 9">
            <a:extLst>
              <a:ext uri="{FF2B5EF4-FFF2-40B4-BE49-F238E27FC236}">
                <a16:creationId xmlns:a16="http://schemas.microsoft.com/office/drawing/2014/main" id="{04D17A5E-F65F-4525-9754-35FF46309C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96200" y="6369050"/>
            <a:ext cx="3984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altLang="fi-FI">
                <a:solidFill>
                  <a:schemeClr val="bg1"/>
                </a:solidFill>
                <a:latin typeface="Franklin Gothic Heavy" panose="020B0903020102020204" pitchFamily="34" charset="0"/>
              </a:rPr>
              <a:t>RIVERIA.FI</a:t>
            </a:r>
          </a:p>
        </p:txBody>
      </p:sp>
    </p:spTree>
    <p:extLst>
      <p:ext uri="{BB962C8B-B14F-4D97-AF65-F5344CB8AC3E}">
        <p14:creationId xmlns:p14="http://schemas.microsoft.com/office/powerpoint/2010/main" val="36711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 kern="1200">
          <a:solidFill>
            <a:schemeClr val="tx1"/>
          </a:solidFill>
          <a:latin typeface="Franklin Gothic Heavy" panose="020B0903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Franklin Gothic Heavy" panose="020B0903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Franklin Gothic Heavy" panose="020B0903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Franklin Gothic Heavy" panose="020B0903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Franklin Gothic Heavy" panose="020B0903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Franklin Gothic Heavy" panose="020B0903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Franklin Gothic Heavy" panose="020B0903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Franklin Gothic Heavy" panose="020B0903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Franklin Gothic Heavy" panose="020B0903020102020204" pitchFamily="34" charset="0"/>
        </a:defRPr>
      </a:lvl9pPr>
    </p:titleStyle>
    <p:bodyStyle>
      <a:lvl1pPr marL="358775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E30613"/>
        </a:buClr>
        <a:buFont typeface="Franklin Gothic Book" panose="020B0503020102020204" pitchFamily="34" charset="0"/>
        <a:buChar char="&gt;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fi-FI" sz="240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pintopolku.fi/konfo/fi/sivu/hakijan-terveys-ja-toimintakyk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ia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issuu.com/pkky/docs/riveria_hakijan_opas_20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95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6D4FD42-B18E-407B-AE57-2270995E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949" y="237757"/>
            <a:ext cx="7666145" cy="1158059"/>
          </a:xfrm>
        </p:spPr>
        <p:txBody>
          <a:bodyPr/>
          <a:lstStyle/>
          <a:p>
            <a:r>
              <a:rPr lang="fi-FI" sz="3200"/>
              <a:t>Pääsy- ja soveltuvuuskokeet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B48559-2D02-4657-B617-A7FD64FB9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84" y="1592494"/>
            <a:ext cx="10552416" cy="475693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b="1" u="sng" dirty="0">
                <a:latin typeface="Franklin Gothic Book"/>
              </a:rPr>
              <a:t>Alalle soveltuvuutta ja motivaatiota mittaavia </a:t>
            </a:r>
          </a:p>
          <a:p>
            <a:pPr marL="0" indent="0">
              <a:buNone/>
            </a:pPr>
            <a:r>
              <a:rPr lang="fi-FI" dirty="0">
                <a:latin typeface="Franklin Gothic Book"/>
              </a:rPr>
              <a:t>pääsy- ja soveltuvuuskokeita seuraavilla aloilla:</a:t>
            </a:r>
          </a:p>
          <a:p>
            <a:pPr marL="0" indent="0">
              <a:buNone/>
            </a:pPr>
            <a:r>
              <a:rPr lang="fi-FI" dirty="0">
                <a:latin typeface="Franklin Gothic Book"/>
              </a:rPr>
              <a:t>	</a:t>
            </a:r>
          </a:p>
          <a:p>
            <a:pPr lvl="1"/>
            <a:r>
              <a:rPr lang="fi-FI" sz="2600" dirty="0">
                <a:solidFill>
                  <a:srgbClr val="FF0000"/>
                </a:solidFill>
                <a:latin typeface="Franklin Gothic Book"/>
              </a:rPr>
              <a:t>Kasvatus- ja ohjaus</a:t>
            </a:r>
          </a:p>
          <a:p>
            <a:pPr lvl="1"/>
            <a:r>
              <a:rPr lang="fi-FI" sz="2600" dirty="0">
                <a:solidFill>
                  <a:srgbClr val="FF0000"/>
                </a:solidFill>
                <a:latin typeface="Franklin Gothic Book"/>
              </a:rPr>
              <a:t>Logistiikka</a:t>
            </a:r>
          </a:p>
          <a:p>
            <a:pPr lvl="1"/>
            <a:r>
              <a:rPr lang="fi-FI" sz="2600" dirty="0">
                <a:solidFill>
                  <a:srgbClr val="FF0000"/>
                </a:solidFill>
                <a:latin typeface="Franklin Gothic Book"/>
              </a:rPr>
              <a:t>Media- ja kuvallinen ilmaisu</a:t>
            </a:r>
          </a:p>
          <a:p>
            <a:pPr lvl="1"/>
            <a:r>
              <a:rPr lang="fi-FI" sz="2600" dirty="0">
                <a:solidFill>
                  <a:srgbClr val="FF0000"/>
                </a:solidFill>
                <a:latin typeface="Franklin Gothic Book"/>
              </a:rPr>
              <a:t>Metsä</a:t>
            </a:r>
          </a:p>
          <a:p>
            <a:pPr lvl="1"/>
            <a:r>
              <a:rPr lang="fi-FI" sz="2600" dirty="0">
                <a:solidFill>
                  <a:srgbClr val="FF0000"/>
                </a:solidFill>
                <a:latin typeface="Franklin Gothic Book"/>
              </a:rPr>
              <a:t>Sosiaali- ja terveys</a:t>
            </a:r>
          </a:p>
          <a:p>
            <a:pPr lvl="1"/>
            <a:r>
              <a:rPr lang="fi-FI" sz="2600" dirty="0">
                <a:solidFill>
                  <a:srgbClr val="FF0000"/>
                </a:solidFill>
                <a:latin typeface="Franklin Gothic Book"/>
              </a:rPr>
              <a:t>Turvallisuus</a:t>
            </a:r>
          </a:p>
          <a:p>
            <a:pPr marL="457200" lvl="1" indent="0">
              <a:buNone/>
            </a:pPr>
            <a:endParaRPr lang="fi-FI" dirty="0"/>
          </a:p>
          <a:p>
            <a:pPr marL="130175" indent="0">
              <a:buNone/>
            </a:pPr>
            <a:r>
              <a:rPr lang="fi-FI" b="1" dirty="0"/>
              <a:t>Hakija ei voi tulla valituksi koulutukseen, mikäli hän ei osallistu pääsy- tai soveltuvuuskokeeseen.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>
                <a:latin typeface="Franklin Gothic Book"/>
              </a:rPr>
              <a:t>Lue lisää riveria.fi </a:t>
            </a:r>
            <a:r>
              <a:rPr lang="fi-FI" dirty="0">
                <a:latin typeface="Franklin Gothic Book"/>
                <a:sym typeface="Wingdings" panose="05000000000000000000" pitchFamily="2" charset="2"/>
              </a:rPr>
              <a:t> pääsy- ja soveltuvuuskokeet</a:t>
            </a:r>
            <a:endParaRPr lang="fi-FI" dirty="0">
              <a:latin typeface="Franklin Gothic Book"/>
            </a:endParaRPr>
          </a:p>
          <a:p>
            <a:r>
              <a:rPr lang="fi-FI" dirty="0">
                <a:latin typeface="Franklin Gothic Book"/>
                <a:sym typeface="Wingdings" panose="05000000000000000000" pitchFamily="2" charset="2"/>
              </a:rPr>
              <a:t>www.riveria.fi/hakijoille/yhteishaku/paasy-ja-soveltuvuuskokeet/</a:t>
            </a:r>
            <a:endParaRPr lang="fi-FI" dirty="0">
              <a:latin typeface="Franklin Gothic Book"/>
            </a:endParaRPr>
          </a:p>
        </p:txBody>
      </p:sp>
      <p:pic>
        <p:nvPicPr>
          <p:cNvPr id="3" name="Kuva 2" descr="Kuva, joka sisältää kohteen henkilö, rakennus, ulko, seisominen&#10;&#10;Kuvaus luotu automaattisesti">
            <a:extLst>
              <a:ext uri="{FF2B5EF4-FFF2-40B4-BE49-F238E27FC236}">
                <a16:creationId xmlns:a16="http://schemas.microsoft.com/office/drawing/2014/main" id="{FE7A1D1D-7D81-473A-96A0-2F003DFD1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76" y="1395817"/>
            <a:ext cx="4459224" cy="29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03824D-FECA-4AEC-9FC3-F04CAAD0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59" y="63096"/>
            <a:ext cx="9958138" cy="1158059"/>
          </a:xfrm>
        </p:spPr>
        <p:txBody>
          <a:bodyPr/>
          <a:lstStyle/>
          <a:p>
            <a:r>
              <a:rPr lang="fi-FI" sz="3200"/>
              <a:t>Terveydentila ja toimintakyky (SORA)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2F5F18-C25D-4E19-B4A9-4F245EAE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33" y="1315618"/>
            <a:ext cx="8654143" cy="499472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fi-FI" sz="3300">
                <a:solidFill>
                  <a:srgbClr val="333333"/>
                </a:solidFill>
                <a:latin typeface="Franklin Gothic Book"/>
              </a:rPr>
              <a:t>koulutukseen hakeutumisen vaiheessa huomioitava mahdolliset </a:t>
            </a:r>
            <a:r>
              <a:rPr lang="fi-FI" sz="3300" b="1">
                <a:solidFill>
                  <a:srgbClr val="333333"/>
                </a:solidFill>
                <a:latin typeface="Franklin Gothic Book"/>
              </a:rPr>
              <a:t>alakohtaiset terveydentilaan tai toimintakykyyn liittyvät vaatimukset</a:t>
            </a:r>
          </a:p>
          <a:p>
            <a:pPr algn="l"/>
            <a:r>
              <a:rPr lang="fi-FI" sz="3300" b="0" i="0">
                <a:solidFill>
                  <a:srgbClr val="333333"/>
                </a:solidFill>
                <a:effectLst/>
              </a:rPr>
              <a:t>alalle hakeutuvan opiskelijan tulee olla terveydentilaltaan ja toimintakyvyltään kykenevä alan opintoihin sekä työpaikalla oppimiseen </a:t>
            </a:r>
          </a:p>
          <a:p>
            <a:pPr algn="l"/>
            <a:r>
              <a:rPr lang="fi-FI" sz="3300" b="1" i="0">
                <a:solidFill>
                  <a:srgbClr val="333333"/>
                </a:solidFill>
                <a:effectLst/>
              </a:rPr>
              <a:t>varmistetaan, että asiakkaiden, potilaiden, muiden opiskelijoiden tai työntekijöiden turvallisuus ei vaarannu </a:t>
            </a:r>
          </a:p>
          <a:p>
            <a:pPr algn="l"/>
            <a:r>
              <a:rPr lang="fi-FI" sz="3300" b="0" i="0">
                <a:solidFill>
                  <a:srgbClr val="333333"/>
                </a:solidFill>
                <a:effectLst/>
              </a:rPr>
              <a:t>mahdollisista ammatinvalintaan vaikuttavista terveydentilan ja toimintakyvyn pulmista tulee keskustella nuoren kanssa kotona sekä oman opinto-ohjaajan kanssa. </a:t>
            </a:r>
          </a:p>
          <a:p>
            <a:pPr algn="l"/>
            <a:r>
              <a:rPr lang="fi-FI" sz="3300">
                <a:latin typeface="Franklin Gothic Book"/>
              </a:rPr>
              <a:t>Tutkintokohtaiset terveydentilavaatimukset ammatillisessa koulutuksessa löytyvät </a:t>
            </a:r>
            <a:r>
              <a:rPr lang="fi-FI" sz="2400">
                <a:hlinkClick r:id="rId2"/>
              </a:rPr>
              <a:t>Hakijan terveys ja toimintakyky – Opintopolku</a:t>
            </a:r>
            <a:endParaRPr lang="fi-FI" sz="2400"/>
          </a:p>
          <a:p>
            <a:pPr algn="l"/>
            <a:r>
              <a:rPr lang="fi-FI" sz="3300">
                <a:latin typeface="Franklin Gothic Book"/>
              </a:rPr>
              <a:t>Riverian opiskeluhuollon henkilöstö vastaa myös alakohtaisiin kysymyksiin. </a:t>
            </a:r>
            <a:endParaRPr lang="fi-FI" sz="3300">
              <a:solidFill>
                <a:srgbClr val="000000"/>
              </a:solidFill>
              <a:latin typeface="Franklin Gothic Book"/>
            </a:endParaRPr>
          </a:p>
          <a:p>
            <a:pPr marL="0" indent="0">
              <a:buNone/>
            </a:pPr>
            <a:endParaRPr lang="fi-FI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i-FI" altLang="fi-FI" sz="2800" b="1"/>
              <a:t>Riverian aloista vaatimuksia seuraavissa:</a:t>
            </a:r>
          </a:p>
          <a:p>
            <a:r>
              <a:rPr lang="fi-FI" altLang="fi-FI" sz="2800" b="1"/>
              <a:t>Logistiikka; </a:t>
            </a:r>
            <a:r>
              <a:rPr lang="fi-FI" altLang="fi-FI" sz="2800"/>
              <a:t>kuljetuspalveluiden </a:t>
            </a:r>
            <a:r>
              <a:rPr lang="fi-FI" altLang="fi-FI" sz="2800" b="1"/>
              <a:t>osaamisala</a:t>
            </a:r>
          </a:p>
          <a:p>
            <a:r>
              <a:rPr lang="fi-FI" altLang="fi-FI" sz="2800" b="1"/>
              <a:t>Rakennusala; </a:t>
            </a:r>
            <a:r>
              <a:rPr lang="fi-FI" altLang="fi-FI" sz="2800"/>
              <a:t>maanrakennuskoneenkuljetuksen osaamisala</a:t>
            </a:r>
          </a:p>
          <a:p>
            <a:r>
              <a:rPr lang="fi-FI" altLang="fi-FI" sz="2800" b="1">
                <a:latin typeface="Franklin Gothic Book"/>
              </a:rPr>
              <a:t>Metsäala; </a:t>
            </a:r>
            <a:r>
              <a:rPr lang="fi-FI" altLang="fi-FI" sz="2800">
                <a:latin typeface="Franklin Gothic Book"/>
              </a:rPr>
              <a:t>metsäkoneenkuljetuksen</a:t>
            </a:r>
            <a:r>
              <a:rPr lang="fi-FI" altLang="fi-FI">
                <a:latin typeface="Franklin Gothic Book"/>
              </a:rPr>
              <a:t> ja puutavara-autokuljetuksen</a:t>
            </a:r>
            <a:r>
              <a:rPr lang="fi-FI" altLang="fi-FI" sz="2800">
                <a:latin typeface="Franklin Gothic Book"/>
              </a:rPr>
              <a:t> osaamisala</a:t>
            </a:r>
          </a:p>
          <a:p>
            <a:r>
              <a:rPr lang="fi-FI" altLang="fi-FI" sz="2800" b="1"/>
              <a:t>Kasvatus- ja ohjausalan perustutkinto</a:t>
            </a:r>
          </a:p>
          <a:p>
            <a:r>
              <a:rPr lang="fi-FI" altLang="fi-FI" sz="2800" b="1"/>
              <a:t>Sosiaali- ja terveysalan perustutkinto</a:t>
            </a:r>
          </a:p>
          <a:p>
            <a:r>
              <a:rPr lang="fi-FI" altLang="fi-FI" sz="2800" b="1"/>
              <a:t>Turvallisuusalan perustutkinto</a:t>
            </a:r>
          </a:p>
          <a:p>
            <a:endParaRPr lang="fi-FI"/>
          </a:p>
        </p:txBody>
      </p:sp>
      <p:pic>
        <p:nvPicPr>
          <p:cNvPr id="9" name="Kuva 8" descr="Kuva, joka sisältää kohteen bussi, rekka, ulko, kuljetus&#10;&#10;Kuvaus luotu automaattisesti">
            <a:extLst>
              <a:ext uri="{FF2B5EF4-FFF2-40B4-BE49-F238E27FC236}">
                <a16:creationId xmlns:a16="http://schemas.microsoft.com/office/drawing/2014/main" id="{DC05485F-1154-4123-8A20-9F26787F7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30" y="854614"/>
            <a:ext cx="2144225" cy="3224398"/>
          </a:xfrm>
          <a:prstGeom prst="rect">
            <a:avLst/>
          </a:prstGeom>
        </p:spPr>
      </p:pic>
      <p:pic>
        <p:nvPicPr>
          <p:cNvPr id="8" name="Kuva 7" descr="Kuva, joka sisältää kohteen henkilö, istuminen, nainen, pöytä&#10;&#10;Kuvaus luotu automaattisesti">
            <a:extLst>
              <a:ext uri="{FF2B5EF4-FFF2-40B4-BE49-F238E27FC236}">
                <a16:creationId xmlns:a16="http://schemas.microsoft.com/office/drawing/2014/main" id="{F1FA5253-A4D4-4A6E-AEF5-87965446C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16" y="4268697"/>
            <a:ext cx="2552202" cy="1703595"/>
          </a:xfrm>
          <a:prstGeom prst="rect">
            <a:avLst/>
          </a:prstGeom>
        </p:spPr>
      </p:pic>
      <p:pic>
        <p:nvPicPr>
          <p:cNvPr id="7" name="Kuva 6" descr="Kuva, joka sisältää kohteen henkilö, rakennus, ulko, seisominen&#10;&#10;Kuvaus luotu automaattisesti">
            <a:extLst>
              <a:ext uri="{FF2B5EF4-FFF2-40B4-BE49-F238E27FC236}">
                <a16:creationId xmlns:a16="http://schemas.microsoft.com/office/drawing/2014/main" id="{D55FC775-EE25-4D67-A984-508BC33D1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30" y="4484088"/>
            <a:ext cx="2417521" cy="16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5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2AF47A4-B090-4AAF-A008-3B02783C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367993"/>
            <a:ext cx="8348472" cy="1323647"/>
          </a:xfrm>
        </p:spPr>
        <p:txBody>
          <a:bodyPr/>
          <a:lstStyle/>
          <a:p>
            <a:r>
              <a:rPr lang="fi-FI" sz="3200"/>
              <a:t>TUVA –tutkintokoulutukseen valmentava koulutus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A8D26D9-D08E-4671-A20E-C5F054407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017" y="1838632"/>
            <a:ext cx="6088415" cy="4046186"/>
          </a:xfrm>
        </p:spPr>
        <p:txBody>
          <a:bodyPr>
            <a:normAutofit/>
          </a:bodyPr>
          <a:lstStyle/>
          <a:p>
            <a:r>
              <a:rPr lang="fi-FI" sz="2000" dirty="0"/>
              <a:t>TUVA-koulutusta järjestävät alueellamme Riverian lisäksi Joensuun kaupunki ja Luovi</a:t>
            </a:r>
          </a:p>
          <a:p>
            <a:r>
              <a:rPr lang="fi-FI" sz="2000" dirty="0"/>
              <a:t>Koulutuksen aikana opiskelija</a:t>
            </a:r>
          </a:p>
          <a:p>
            <a:pPr lvl="1"/>
            <a:r>
              <a:rPr lang="fi-FI" sz="2000" dirty="0"/>
              <a:t>tarkentaa suunnitelmiaan jatko-opinnoista</a:t>
            </a:r>
          </a:p>
          <a:p>
            <a:pPr lvl="1"/>
            <a:r>
              <a:rPr lang="fi-FI" sz="2000" dirty="0"/>
              <a:t>tutustuu eri aloihin</a:t>
            </a:r>
          </a:p>
          <a:p>
            <a:pPr lvl="1"/>
            <a:r>
              <a:rPr lang="fi-FI" sz="2000" dirty="0"/>
              <a:t>parantaa opiskeluvalmiuksiaan</a:t>
            </a:r>
          </a:p>
          <a:p>
            <a:pPr lvl="1"/>
            <a:r>
              <a:rPr lang="fi-FI" sz="2000" dirty="0"/>
              <a:t>korottaa peruskoulun arvosanoja (</a:t>
            </a:r>
            <a:r>
              <a:rPr lang="fi-FI" sz="2000" dirty="0" err="1"/>
              <a:t>Jns</a:t>
            </a:r>
            <a:r>
              <a:rPr lang="fi-FI" sz="2000" dirty="0"/>
              <a:t> TUVA)</a:t>
            </a:r>
          </a:p>
          <a:p>
            <a:pPr lvl="1"/>
            <a:r>
              <a:rPr lang="fi-FI" sz="2000" dirty="0"/>
              <a:t>suorittaa lukiokursseja tai </a:t>
            </a:r>
            <a:r>
              <a:rPr lang="fi-FI" sz="2000" dirty="0" err="1"/>
              <a:t>amiksen</a:t>
            </a:r>
            <a:r>
              <a:rPr lang="fi-FI" sz="2000" dirty="0"/>
              <a:t> Y-aineita ”jo etukäteen”</a:t>
            </a:r>
          </a:p>
          <a:p>
            <a:pPr lvl="1"/>
            <a:r>
              <a:rPr lang="fi-FI" sz="2000" dirty="0"/>
              <a:t>tarvittaessa myös parantaa suomenkielentaitoa (maahanmuuttajat)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4DE1B2A-05E6-D356-29BB-215B3E2D87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5721" y="1838155"/>
            <a:ext cx="4656827" cy="3101312"/>
          </a:xfrm>
        </p:spPr>
      </p:pic>
    </p:spTree>
    <p:extLst>
      <p:ext uri="{BB962C8B-B14F-4D97-AF65-F5344CB8AC3E}">
        <p14:creationId xmlns:p14="http://schemas.microsoft.com/office/powerpoint/2010/main" val="262517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E715-B6B5-3719-B936-AB30B634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/>
              </a:rPr>
              <a:t>Opistovuosi </a:t>
            </a:r>
            <a:r>
              <a:rPr lang="en-US" dirty="0" err="1">
                <a:latin typeface="Franklin Gothic Heavy"/>
              </a:rPr>
              <a:t>oppivelvollisille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82858-FD63-7CE7-76E3-665C3CCE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>
                <a:latin typeface="Franklin Gothic Book"/>
              </a:rPr>
              <a:t>Yhteisöllinen</a:t>
            </a:r>
            <a:r>
              <a:rPr lang="en-US" dirty="0">
                <a:latin typeface="Franklin Gothic Book"/>
              </a:rPr>
              <a:t> ja </a:t>
            </a:r>
            <a:r>
              <a:rPr lang="en-US" dirty="0" err="1">
                <a:latin typeface="Franklin Gothic Book"/>
              </a:rPr>
              <a:t>toiminnallinen</a:t>
            </a:r>
            <a:r>
              <a:rPr lang="en-US" dirty="0">
                <a:latin typeface="Franklin Gothic Book"/>
              </a:rPr>
              <a:t> </a:t>
            </a:r>
            <a:r>
              <a:rPr lang="en-US" dirty="0" err="1">
                <a:latin typeface="Franklin Gothic Book"/>
              </a:rPr>
              <a:t>koulutus</a:t>
            </a:r>
            <a:r>
              <a:rPr lang="en-US" dirty="0">
                <a:latin typeface="Franklin Gothic Book"/>
              </a:rPr>
              <a:t> </a:t>
            </a:r>
            <a:r>
              <a:rPr lang="en-US" dirty="0" err="1">
                <a:latin typeface="Franklin Gothic Book"/>
              </a:rPr>
              <a:t>oppivelvollisille</a:t>
            </a:r>
            <a:r>
              <a:rPr lang="en-US" dirty="0">
                <a:latin typeface="Franklin Gothic Book"/>
              </a:rPr>
              <a:t> </a:t>
            </a:r>
            <a:r>
              <a:rPr lang="en-US" b="1" dirty="0" err="1">
                <a:latin typeface="Franklin Gothic Book"/>
              </a:rPr>
              <a:t>Niittylahdessa</a:t>
            </a:r>
            <a:endParaRPr lang="en-US" b="1" dirty="0">
              <a:latin typeface="Franklin Gothic Book"/>
            </a:endParaRPr>
          </a:p>
          <a:p>
            <a:r>
              <a:rPr lang="en-US" dirty="0" err="1">
                <a:latin typeface="Franklin Gothic Book"/>
              </a:rPr>
              <a:t>Opiskelu</a:t>
            </a:r>
            <a:r>
              <a:rPr lang="en-US" dirty="0">
                <a:latin typeface="Franklin Gothic Book"/>
              </a:rPr>
              <a:t> </a:t>
            </a:r>
            <a:r>
              <a:rPr lang="en-US" dirty="0" err="1">
                <a:latin typeface="Franklin Gothic Book"/>
              </a:rPr>
              <a:t>tapahtuu</a:t>
            </a:r>
            <a:r>
              <a:rPr lang="en-US" dirty="0">
                <a:latin typeface="Franklin Gothic Book"/>
              </a:rPr>
              <a:t> </a:t>
            </a:r>
            <a:r>
              <a:rPr lang="en-US" dirty="0" err="1">
                <a:latin typeface="Franklin Gothic Book"/>
              </a:rPr>
              <a:t>oppilaitoksessa</a:t>
            </a:r>
            <a:r>
              <a:rPr lang="en-US" dirty="0">
                <a:latin typeface="Franklin Gothic Book"/>
              </a:rPr>
              <a:t>, </a:t>
            </a:r>
            <a:r>
              <a:rPr lang="en-US" dirty="0" err="1">
                <a:latin typeface="Franklin Gothic Book"/>
              </a:rPr>
              <a:t>työelämässä</a:t>
            </a:r>
            <a:r>
              <a:rPr lang="en-US" dirty="0">
                <a:latin typeface="Franklin Gothic Book"/>
              </a:rPr>
              <a:t> ja </a:t>
            </a:r>
            <a:r>
              <a:rPr lang="en-US" dirty="0" err="1">
                <a:latin typeface="Franklin Gothic Book"/>
              </a:rPr>
              <a:t>erilaisissa</a:t>
            </a:r>
            <a:r>
              <a:rPr lang="en-US" dirty="0">
                <a:latin typeface="Franklin Gothic Book"/>
              </a:rPr>
              <a:t> </a:t>
            </a:r>
            <a:r>
              <a:rPr lang="en-US" dirty="0" err="1">
                <a:latin typeface="Franklin Gothic Book"/>
              </a:rPr>
              <a:t>projekteissa</a:t>
            </a:r>
          </a:p>
          <a:p>
            <a:r>
              <a:rPr lang="en-US" dirty="0" err="1">
                <a:latin typeface="Franklin Gothic Book"/>
              </a:rPr>
              <a:t>Opinnot</a:t>
            </a:r>
            <a:r>
              <a:rPr lang="en-US" dirty="0">
                <a:latin typeface="Franklin Gothic Book"/>
              </a:rPr>
              <a:t> </a:t>
            </a:r>
            <a:r>
              <a:rPr lang="en-US" dirty="0" err="1">
                <a:latin typeface="Franklin Gothic Book"/>
              </a:rPr>
              <a:t>sisältävät</a:t>
            </a:r>
            <a:r>
              <a:rPr lang="en-US" dirty="0">
                <a:latin typeface="Franklin Gothic Book"/>
              </a:rPr>
              <a:t>:</a:t>
            </a:r>
            <a:endParaRPr lang="en-US" dirty="0"/>
          </a:p>
          <a:p>
            <a:pPr lvl="1">
              <a:buFont typeface="Courier New" panose="020B0503020102020204" pitchFamily="34" charset="0"/>
              <a:buChar char="o"/>
            </a:pPr>
            <a:r>
              <a:rPr lang="en-US" dirty="0">
                <a:solidFill>
                  <a:srgbClr val="000000"/>
                </a:solidFill>
                <a:latin typeface="Franklin Gothic Book"/>
                <a:ea typeface="Verdana"/>
              </a:rPr>
              <a:t>Arjen </a:t>
            </a:r>
            <a:r>
              <a:rPr lang="en-US" dirty="0" err="1">
                <a:solidFill>
                  <a:srgbClr val="000000"/>
                </a:solidFill>
                <a:latin typeface="Franklin Gothic Book"/>
                <a:ea typeface="Verdana"/>
              </a:rPr>
              <a:t>taidot</a:t>
            </a:r>
            <a:r>
              <a:rPr lang="en-US" dirty="0">
                <a:solidFill>
                  <a:srgbClr val="000000"/>
                </a:solidFill>
                <a:latin typeface="Franklin Gothic Book"/>
                <a:ea typeface="Verdana"/>
              </a:rPr>
              <a:t> ja </a:t>
            </a:r>
            <a:r>
              <a:rPr lang="en-US" dirty="0" err="1">
                <a:solidFill>
                  <a:srgbClr val="000000"/>
                </a:solidFill>
                <a:latin typeface="Franklin Gothic Book"/>
                <a:ea typeface="Verdana"/>
              </a:rPr>
              <a:t>elämänhallinta</a:t>
            </a:r>
            <a:endParaRPr lang="en-US" dirty="0">
              <a:solidFill>
                <a:srgbClr val="000000"/>
              </a:solidFill>
              <a:ea typeface="Verdana"/>
            </a:endParaRPr>
          </a:p>
          <a:p>
            <a:pPr lvl="1">
              <a:buFont typeface="Courier New" panose="020B0503020102020204" pitchFamily="34" charset="0"/>
              <a:buChar char="o"/>
            </a:pPr>
            <a:r>
              <a:rPr lang="en-US" dirty="0" err="1">
                <a:solidFill>
                  <a:srgbClr val="000000"/>
                </a:solidFill>
                <a:latin typeface="Franklin Gothic Book"/>
                <a:ea typeface="Verdana"/>
              </a:rPr>
              <a:t>Opiskelutaitoja</a:t>
            </a:r>
            <a:r>
              <a:rPr lang="en-US" dirty="0">
                <a:solidFill>
                  <a:srgbClr val="000000"/>
                </a:solidFill>
                <a:latin typeface="Franklin Gothic Book"/>
                <a:ea typeface="Verdana"/>
              </a:rPr>
              <a:t> ja </a:t>
            </a:r>
            <a:r>
              <a:rPr lang="en-US" dirty="0" err="1">
                <a:solidFill>
                  <a:srgbClr val="000000"/>
                </a:solidFill>
                <a:latin typeface="Franklin Gothic Book"/>
                <a:ea typeface="Verdana"/>
              </a:rPr>
              <a:t>tulevaisuuden</a:t>
            </a:r>
            <a:r>
              <a:rPr lang="en-US" dirty="0">
                <a:solidFill>
                  <a:srgbClr val="000000"/>
                </a:solidFill>
                <a:latin typeface="Franklin Gothic Book"/>
                <a:ea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ranklin Gothic Book"/>
                <a:ea typeface="Verdana"/>
              </a:rPr>
              <a:t>suunnittelua</a:t>
            </a:r>
            <a:endParaRPr lang="en-US" dirty="0">
              <a:solidFill>
                <a:srgbClr val="000000"/>
              </a:solidFill>
              <a:latin typeface="Franklin Gothic Book"/>
              <a:ea typeface="Verdana"/>
            </a:endParaRPr>
          </a:p>
          <a:p>
            <a:pPr lvl="1">
              <a:buFont typeface="Courier New" panose="020B0503020102020204" pitchFamily="34" charset="0"/>
              <a:buChar char="o"/>
            </a:pPr>
            <a:r>
              <a:rPr lang="en-US" dirty="0" err="1">
                <a:latin typeface="Franklin Gothic Book"/>
                <a:ea typeface="Verdana"/>
              </a:rPr>
              <a:t>Vuorovaikutusta</a:t>
            </a:r>
            <a:r>
              <a:rPr lang="en-US" dirty="0">
                <a:latin typeface="Franklin Gothic Book"/>
                <a:ea typeface="Verdana"/>
              </a:rPr>
              <a:t> ja </a:t>
            </a:r>
            <a:r>
              <a:rPr lang="en-US" dirty="0" err="1">
                <a:latin typeface="Franklin Gothic Book"/>
                <a:ea typeface="Verdana"/>
              </a:rPr>
              <a:t>viestintää</a:t>
            </a:r>
            <a:endParaRPr lang="en-US" dirty="0">
              <a:ea typeface="Verdana"/>
            </a:endParaRPr>
          </a:p>
          <a:p>
            <a:pPr lvl="1">
              <a:buFont typeface="Courier New" panose="020B0503020102020204" pitchFamily="34" charset="0"/>
              <a:buChar char="o"/>
            </a:pPr>
            <a:r>
              <a:rPr lang="en-US" dirty="0" err="1">
                <a:latin typeface="Franklin Gothic Book"/>
                <a:ea typeface="Verdana"/>
              </a:rPr>
              <a:t>Matemaattisia</a:t>
            </a:r>
            <a:r>
              <a:rPr lang="en-US" dirty="0">
                <a:latin typeface="Franklin Gothic Book"/>
                <a:ea typeface="Verdana"/>
              </a:rPr>
              <a:t> </a:t>
            </a:r>
            <a:r>
              <a:rPr lang="en-US" dirty="0" err="1">
                <a:latin typeface="Franklin Gothic Book"/>
                <a:ea typeface="Verdana"/>
              </a:rPr>
              <a:t>perustaitoja</a:t>
            </a:r>
            <a:endParaRPr lang="en-US" dirty="0">
              <a:latin typeface="Franklin Gothic Book"/>
              <a:ea typeface="Verdana"/>
            </a:endParaRPr>
          </a:p>
          <a:p>
            <a:pPr lvl="1">
              <a:buFont typeface="Courier New" panose="020B0503020102020204" pitchFamily="34" charset="0"/>
              <a:buChar char="o"/>
            </a:pPr>
            <a:r>
              <a:rPr lang="en-US" dirty="0" err="1">
                <a:latin typeface="Franklin Gothic Book"/>
                <a:ea typeface="Verdana"/>
              </a:rPr>
              <a:t>Aktiivista</a:t>
            </a:r>
            <a:r>
              <a:rPr lang="en-US" dirty="0">
                <a:latin typeface="Franklin Gothic Book"/>
                <a:ea typeface="Verdana"/>
              </a:rPr>
              <a:t> </a:t>
            </a:r>
            <a:r>
              <a:rPr lang="en-US" dirty="0" err="1">
                <a:latin typeface="Franklin Gothic Book"/>
                <a:ea typeface="Verdana"/>
              </a:rPr>
              <a:t>kansalaisuutta</a:t>
            </a:r>
            <a:endParaRPr lang="en-US" dirty="0">
              <a:latin typeface="Franklin Gothic Book"/>
              <a:ea typeface="Verdana"/>
            </a:endParaRPr>
          </a:p>
          <a:p>
            <a:pPr lvl="1">
              <a:buFont typeface="Courier New" panose="020B0503020102020204" pitchFamily="34" charset="0"/>
              <a:buChar char="o"/>
            </a:pPr>
            <a:r>
              <a:rPr lang="en-US" dirty="0" err="1">
                <a:latin typeface="Franklin Gothic Book"/>
                <a:ea typeface="Verdana"/>
              </a:rPr>
              <a:t>Urasuunnittelua</a:t>
            </a:r>
            <a:endParaRPr lang="en-US" dirty="0">
              <a:ea typeface="Verdana"/>
            </a:endParaRPr>
          </a:p>
          <a:p>
            <a:pPr lvl="1">
              <a:buFont typeface="Courier New" panose="020B0503020102020204" pitchFamily="34" charset="0"/>
              <a:buChar char="o"/>
            </a:pPr>
            <a:r>
              <a:rPr lang="en-US" dirty="0">
                <a:latin typeface="Franklin Gothic Book"/>
                <a:ea typeface="Verdana"/>
              </a:rPr>
              <a:t>Huom! Ei </a:t>
            </a:r>
            <a:r>
              <a:rPr lang="en-US" dirty="0" err="1">
                <a:latin typeface="Franklin Gothic Book"/>
                <a:ea typeface="Verdana"/>
              </a:rPr>
              <a:t>opiskella</a:t>
            </a:r>
            <a:r>
              <a:rPr lang="en-US" dirty="0">
                <a:latin typeface="Franklin Gothic Book"/>
                <a:ea typeface="Verdana"/>
              </a:rPr>
              <a:t> y-</a:t>
            </a:r>
            <a:r>
              <a:rPr lang="en-US" dirty="0" err="1">
                <a:latin typeface="Franklin Gothic Book"/>
                <a:ea typeface="Verdana"/>
              </a:rPr>
              <a:t>aineita</a:t>
            </a:r>
            <a:endParaRPr lang="en-US" dirty="0">
              <a:ea typeface="Verdana"/>
            </a:endParaRPr>
          </a:p>
          <a:p>
            <a:pPr lvl="1">
              <a:buFont typeface="Courier New" panose="020B0503020102020204" pitchFamily="34" charset="0"/>
              <a:buChar char="o"/>
            </a:pPr>
            <a:endParaRPr lang="en-US" dirty="0"/>
          </a:p>
          <a:p>
            <a:pPr lvl="1">
              <a:buFont typeface="Courier New" panose="020B0503020102020204" pitchFamily="34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7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EA27DA9-CC95-4494-9010-14A30A62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246637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ulko, tie, mies&#10;&#10;Kuvaus luotu automaattisesti">
            <a:extLst>
              <a:ext uri="{FF2B5EF4-FFF2-40B4-BE49-F238E27FC236}">
                <a16:creationId xmlns:a16="http://schemas.microsoft.com/office/drawing/2014/main" id="{DD5F2D61-03D9-4821-A6D1-33B50EE51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8172386" y="125301"/>
            <a:ext cx="3717126" cy="2753964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80B47771-7D6F-4FDC-B537-93C9B355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333" y="-88579"/>
            <a:ext cx="4856637" cy="1346619"/>
          </a:xfrm>
        </p:spPr>
        <p:txBody>
          <a:bodyPr anchor="ctr">
            <a:normAutofit/>
          </a:bodyPr>
          <a:lstStyle/>
          <a:p>
            <a:r>
              <a:rPr lang="fi-FI" sz="3200"/>
              <a:t>Unelmat todeksi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E69D44E-7924-4FA2-9DAB-8707840DC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611" y="1143390"/>
            <a:ext cx="8098130" cy="49133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2200" dirty="0">
                <a:latin typeface="Franklin Gothic Book"/>
              </a:rPr>
              <a:t>Taitajapolku</a:t>
            </a:r>
          </a:p>
          <a:p>
            <a:pPr lvl="1"/>
            <a:r>
              <a:rPr lang="fi-FI" sz="2200" dirty="0">
                <a:latin typeface="Franklin Gothic Book"/>
              </a:rPr>
              <a:t>Opintojen aikana tavoitteena Taitaja SM-kilpailut</a:t>
            </a:r>
          </a:p>
          <a:p>
            <a:r>
              <a:rPr lang="fi-FI" sz="2200" dirty="0">
                <a:latin typeface="Franklin Gothic Book"/>
              </a:rPr>
              <a:t>Yrittäjyyspolku</a:t>
            </a:r>
          </a:p>
          <a:p>
            <a:pPr lvl="1"/>
            <a:r>
              <a:rPr lang="fi-FI" sz="2200" dirty="0">
                <a:latin typeface="Franklin Gothic Book"/>
              </a:rPr>
              <a:t>Yrittäjyyteen tähtääville </a:t>
            </a:r>
          </a:p>
          <a:p>
            <a:pPr lvl="1"/>
            <a:r>
              <a:rPr lang="fi-FI" sz="2200" dirty="0">
                <a:latin typeface="Franklin Gothic Book"/>
              </a:rPr>
              <a:t>Nuori Yrittäjä-toimintaa ja </a:t>
            </a:r>
            <a:r>
              <a:rPr lang="fi-FI" sz="2200" dirty="0" err="1">
                <a:latin typeface="Franklin Gothic Book"/>
              </a:rPr>
              <a:t>ProRiveria</a:t>
            </a:r>
            <a:r>
              <a:rPr lang="fi-FI" sz="2200" dirty="0">
                <a:latin typeface="Franklin Gothic Book"/>
              </a:rPr>
              <a:t>-vaihtoehto</a:t>
            </a:r>
          </a:p>
          <a:p>
            <a:r>
              <a:rPr lang="fi-FI" sz="2200" dirty="0">
                <a:latin typeface="Franklin Gothic Book"/>
              </a:rPr>
              <a:t>Kansainvälisyyspolku</a:t>
            </a:r>
          </a:p>
          <a:p>
            <a:pPr lvl="1"/>
            <a:r>
              <a:rPr lang="fi-FI" sz="2200" dirty="0">
                <a:latin typeface="Franklin Gothic Book"/>
              </a:rPr>
              <a:t>Kieliopinnot ja mahdollisuus kansainväliseen työssäoppimiseen</a:t>
            </a:r>
          </a:p>
          <a:p>
            <a:r>
              <a:rPr lang="fi-FI" sz="2200" dirty="0">
                <a:latin typeface="Franklin Gothic Book"/>
              </a:rPr>
              <a:t>Joensuun Urheiluakatemia</a:t>
            </a:r>
          </a:p>
          <a:p>
            <a:pPr lvl="1">
              <a:buFont typeface="Arial" panose="020B0503020102020204" pitchFamily="34" charset="0"/>
              <a:buChar char="•"/>
            </a:pPr>
            <a:r>
              <a:rPr lang="fi-FI" sz="2200">
                <a:latin typeface="Franklin Gothic Book"/>
              </a:rPr>
              <a:t>Urheiluoppilaitoksen opiskelijoille tarjotaan mahdollisuus suorittaa osa ammatillisista ja yhteisistä opinnoista urheiluvalmennusta hyödyntäen</a:t>
            </a:r>
          </a:p>
          <a:p>
            <a:r>
              <a:rPr lang="fi-FI" sz="2200" dirty="0">
                <a:latin typeface="Franklin Gothic Book"/>
              </a:rPr>
              <a:t>Väyläopintopolku</a:t>
            </a:r>
          </a:p>
          <a:p>
            <a:pPr lvl="1"/>
            <a:r>
              <a:rPr lang="fi-FI" sz="1800" dirty="0">
                <a:latin typeface="Franklin Gothic Book"/>
              </a:rPr>
              <a:t>Ammattikorkeakoulu- ja yliopisto-opintoja ammatillisen tutkinnon aikana</a:t>
            </a:r>
            <a:endParaRPr lang="fi-FI" sz="1800" dirty="0"/>
          </a:p>
          <a:p>
            <a:r>
              <a:rPr lang="fi-FI" sz="2200" dirty="0">
                <a:latin typeface="Franklin Gothic Book"/>
              </a:rPr>
              <a:t>Kaksoistutkintopolku</a:t>
            </a:r>
          </a:p>
          <a:p>
            <a:pPr lvl="1"/>
            <a:r>
              <a:rPr lang="en-US" sz="2200" dirty="0" err="1"/>
              <a:t>Ammatillisen</a:t>
            </a:r>
            <a:r>
              <a:rPr lang="en-US" sz="2200" dirty="0"/>
              <a:t> </a:t>
            </a:r>
            <a:r>
              <a:rPr lang="en-US" sz="2200" dirty="0" err="1"/>
              <a:t>tutkinnon</a:t>
            </a:r>
            <a:r>
              <a:rPr lang="en-US" sz="2200" dirty="0"/>
              <a:t> </a:t>
            </a:r>
            <a:r>
              <a:rPr lang="en-US" sz="2200" dirty="0" err="1"/>
              <a:t>ohessa</a:t>
            </a:r>
            <a:r>
              <a:rPr lang="en-US" sz="2200" dirty="0"/>
              <a:t> </a:t>
            </a:r>
            <a:r>
              <a:rPr lang="en-US" sz="2200" dirty="0" err="1"/>
              <a:t>opiskellaan</a:t>
            </a:r>
            <a:r>
              <a:rPr lang="en-US" sz="2200" dirty="0"/>
              <a:t> </a:t>
            </a:r>
            <a:r>
              <a:rPr lang="en-US" sz="2200" dirty="0" err="1"/>
              <a:t>yo-tutkintoon</a:t>
            </a:r>
            <a:r>
              <a:rPr lang="en-US" sz="2200" dirty="0"/>
              <a:t> </a:t>
            </a:r>
            <a:r>
              <a:rPr lang="en-US" sz="2200" dirty="0" err="1"/>
              <a:t>tähtääviä</a:t>
            </a:r>
            <a:r>
              <a:rPr lang="en-US" sz="2200" dirty="0"/>
              <a:t> </a:t>
            </a:r>
            <a:r>
              <a:rPr lang="en-US" sz="2200" dirty="0" err="1"/>
              <a:t>lukio-opintoja</a:t>
            </a:r>
            <a:endParaRPr lang="en-US" sz="2200" dirty="0"/>
          </a:p>
          <a:p>
            <a:pPr marL="457200" lvl="1" indent="0">
              <a:buNone/>
            </a:pPr>
            <a:endParaRPr lang="fi-FI" sz="1100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94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5E41CD2-C86B-44E2-92B9-E1E2EEE58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168" y="2408010"/>
            <a:ext cx="3705975" cy="264980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456753E-4952-4C4D-A620-ED35CFAA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24" y="178395"/>
            <a:ext cx="9958138" cy="1158059"/>
          </a:xfrm>
        </p:spPr>
        <p:txBody>
          <a:bodyPr/>
          <a:lstStyle/>
          <a:p>
            <a:r>
              <a:rPr lang="fi-FI" sz="3200"/>
              <a:t>HOKS – henkilökohtainen osaamisen </a:t>
            </a:r>
            <a:br>
              <a:rPr lang="fi-FI" sz="3200"/>
            </a:br>
            <a:r>
              <a:rPr lang="fi-FI" sz="3200"/>
              <a:t>kehittämissuunnitelma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130D80-51C3-469F-A78A-6FFFF9BA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73" y="1649047"/>
            <a:ext cx="8600758" cy="45668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>
                <a:latin typeface="Franklin Gothic Book"/>
              </a:rPr>
              <a:t>Laaditaan opintojen alkuvaiheessa jokaiselle opiskelijalle yhdessä nimetyn omavalmentajan kanssa</a:t>
            </a:r>
          </a:p>
          <a:p>
            <a:pPr lvl="1"/>
            <a:r>
              <a:rPr lang="fi-FI" sz="2000">
                <a:latin typeface="Franklin Gothic Book"/>
              </a:rPr>
              <a:t>Kirjallisena opiskelijan Wilmassa, josta se on opiskelijan ja huoltajan luettavissa</a:t>
            </a:r>
          </a:p>
          <a:p>
            <a:pPr lvl="1"/>
            <a:r>
              <a:rPr lang="fi-FI" sz="2000">
                <a:latin typeface="Franklin Gothic Book"/>
              </a:rPr>
              <a:t>Laatimassa myös erityisopettaja ja/tai opinto-ohjaaja tarpeen mukaan</a:t>
            </a:r>
          </a:p>
          <a:p>
            <a:pPr lvl="1"/>
            <a:r>
              <a:rPr lang="fi-FI" sz="2000" b="1">
                <a:latin typeface="Franklin Gothic Book"/>
              </a:rPr>
              <a:t>HOKS auttaa:</a:t>
            </a:r>
            <a:endParaRPr lang="fi-FI" sz="2000" b="1"/>
          </a:p>
          <a:p>
            <a:pPr lvl="2"/>
            <a:r>
              <a:rPr lang="fi-FI" b="1">
                <a:latin typeface="Franklin Gothic Book"/>
              </a:rPr>
              <a:t>hahmottamaan tutkinnon rakennetta</a:t>
            </a:r>
          </a:p>
          <a:p>
            <a:pPr lvl="2"/>
            <a:r>
              <a:rPr lang="fi-FI" b="1">
                <a:latin typeface="Franklin Gothic Book"/>
              </a:rPr>
              <a:t>opintojen suunnittelussa</a:t>
            </a:r>
            <a:r>
              <a:rPr lang="fi-FI">
                <a:latin typeface="Franklin Gothic Book"/>
              </a:rPr>
              <a:t>, </a:t>
            </a:r>
            <a:r>
              <a:rPr lang="fi-FI" b="1">
                <a:latin typeface="Franklin Gothic Book"/>
              </a:rPr>
              <a:t>valintojen tekemisessä sekä </a:t>
            </a:r>
            <a:endParaRPr lang="fi-FI" b="1"/>
          </a:p>
          <a:p>
            <a:pPr lvl="2"/>
            <a:r>
              <a:rPr lang="fi-FI" b="1">
                <a:latin typeface="Franklin Gothic Book"/>
              </a:rPr>
              <a:t>opintojen etenemisen seurannassa</a:t>
            </a:r>
            <a:endParaRPr lang="fi-FI"/>
          </a:p>
          <a:p>
            <a:pPr lvl="1"/>
            <a:r>
              <a:rPr lang="fi-FI" sz="2000">
                <a:latin typeface="Franklin Gothic Book"/>
              </a:rPr>
              <a:t>Alaikäisen </a:t>
            </a:r>
            <a:r>
              <a:rPr lang="fi-FI" sz="2000" b="1">
                <a:latin typeface="Franklin Gothic Book"/>
              </a:rPr>
              <a:t>huoltajalla on mahdollisuus osallistua</a:t>
            </a:r>
            <a:r>
              <a:rPr lang="fi-FI" sz="2000">
                <a:latin typeface="Franklin Gothic Book"/>
              </a:rPr>
              <a:t> </a:t>
            </a:r>
            <a:r>
              <a:rPr lang="fi-FI" sz="2000" err="1">
                <a:latin typeface="Franklin Gothic Book"/>
              </a:rPr>
              <a:t>HOKSin</a:t>
            </a:r>
            <a:r>
              <a:rPr lang="fi-FI" sz="2000">
                <a:latin typeface="Franklin Gothic Book"/>
              </a:rPr>
              <a:t> laadintaan ja päivittämiseen.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E05FDD-3CBF-4EA4-8151-254E62C4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77" y="475488"/>
            <a:ext cx="9637776" cy="1069848"/>
          </a:xfrm>
        </p:spPr>
        <p:txBody>
          <a:bodyPr/>
          <a:lstStyle/>
          <a:p>
            <a:r>
              <a:rPr lang="fi-FI" sz="3200"/>
              <a:t>Ohjaus ja  opiskeluhuolto tukenasi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7AE24-D80D-49A9-A9ED-B3DE3E0E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29" y="1877666"/>
            <a:ext cx="6291902" cy="4504846"/>
          </a:xfrm>
        </p:spPr>
        <p:txBody>
          <a:bodyPr>
            <a:normAutofit/>
          </a:bodyPr>
          <a:lstStyle/>
          <a:p>
            <a:r>
              <a:rPr lang="fi-FI" sz="2000" b="1"/>
              <a:t>Nimetty omavalmentaja</a:t>
            </a:r>
          </a:p>
          <a:p>
            <a:r>
              <a:rPr lang="fi-FI" sz="2000" b="1"/>
              <a:t>Opinto-ohjaaja</a:t>
            </a:r>
          </a:p>
          <a:p>
            <a:r>
              <a:rPr lang="fi-FI" sz="2000" b="1"/>
              <a:t>Opettajat </a:t>
            </a:r>
          </a:p>
          <a:p>
            <a:r>
              <a:rPr lang="fi-FI" sz="2000" b="1"/>
              <a:t>Erityisopettaja</a:t>
            </a:r>
          </a:p>
          <a:p>
            <a:r>
              <a:rPr lang="fi-FI" sz="2000" b="1"/>
              <a:t>Ammatillinen ohjaaja</a:t>
            </a:r>
          </a:p>
          <a:p>
            <a:r>
              <a:rPr lang="fi-FI" sz="2000" b="1"/>
              <a:t>Kuraattori</a:t>
            </a:r>
          </a:p>
          <a:p>
            <a:r>
              <a:rPr lang="fi-FI" sz="2000" b="1"/>
              <a:t>Koulupsykologi</a:t>
            </a:r>
          </a:p>
          <a:p>
            <a:r>
              <a:rPr lang="fi-FI" sz="2000" b="1"/>
              <a:t>Opiskeluterveydenhoito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CA4B01-6874-4FB2-A7D9-E8C15D3D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4" y="1181528"/>
            <a:ext cx="4511591" cy="45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8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F71B7F53-7865-48F7-B4D8-7D889E247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8603"/>
            <a:ext cx="9144000" cy="10170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Franklin Gothic Book"/>
              </a:rPr>
              <a:t> Kaisa Kaltiola, opinto-ohjaaja Riveria</a:t>
            </a:r>
          </a:p>
          <a:p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5CDD1C-89AD-C421-0562-05DEAF3E6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9397"/>
            <a:ext cx="9144000" cy="2387600"/>
          </a:xfrm>
        </p:spPr>
        <p:txBody>
          <a:bodyPr/>
          <a:lstStyle/>
          <a:p>
            <a:r>
              <a:rPr lang="fi-FI" sz="3600" dirty="0">
                <a:latin typeface="Franklin Gothic Heavy"/>
              </a:rPr>
              <a:t>Tervetuloa kuulemaan </a:t>
            </a:r>
            <a:br>
              <a:rPr lang="fi-FI" sz="3600" dirty="0"/>
            </a:br>
            <a:r>
              <a:rPr lang="fi-FI" sz="3600" dirty="0">
                <a:latin typeface="Franklin Gothic Heavy"/>
              </a:rPr>
              <a:t>toisen asteen </a:t>
            </a:r>
            <a:br>
              <a:rPr lang="fi-FI" sz="3600" dirty="0"/>
            </a:br>
            <a:r>
              <a:rPr lang="fi-FI" sz="3600" dirty="0">
                <a:latin typeface="Franklin Gothic Heavy"/>
              </a:rPr>
              <a:t>ammatillisesta koulutuksesta </a:t>
            </a:r>
            <a:br>
              <a:rPr lang="fi-FI" sz="3600" dirty="0"/>
            </a:br>
            <a:r>
              <a:rPr lang="fi-FI" sz="3600" dirty="0" err="1">
                <a:latin typeface="Franklin Gothic Heavy"/>
              </a:rPr>
              <a:t>Riveriassa</a:t>
            </a:r>
            <a:r>
              <a:rPr lang="fi-FI" sz="3600" dirty="0">
                <a:latin typeface="Franklin Gothic Heavy"/>
              </a:rPr>
              <a:t> </a:t>
            </a:r>
            <a:br>
              <a:rPr lang="fi-FI" sz="3600" dirty="0">
                <a:latin typeface="Franklin Gothic Heavy"/>
              </a:rPr>
            </a:br>
            <a:br>
              <a:rPr lang="fi-FI" sz="2400" dirty="0">
                <a:latin typeface="Franklin Gothic Heavy"/>
              </a:rPr>
            </a:br>
            <a:endParaRPr lang="en-US" sz="2400" i="0" dirty="0">
              <a:latin typeface="Franklin Gothic Heavy"/>
            </a:endParaRPr>
          </a:p>
          <a:p>
            <a:r>
              <a:rPr lang="en-US" sz="2800" dirty="0" err="1">
                <a:latin typeface="Franklin Gothic Heavy"/>
              </a:rPr>
              <a:t>Syksy</a:t>
            </a:r>
            <a:r>
              <a:rPr lang="en-US" sz="2800" dirty="0">
                <a:latin typeface="Franklin Gothic Heavy"/>
              </a:rPr>
              <a:t> 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246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D91CF2-C798-418F-ABC4-D0852CFD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13" y="226103"/>
            <a:ext cx="10313070" cy="409247"/>
          </a:xfrm>
        </p:spPr>
        <p:txBody>
          <a:bodyPr/>
          <a:lstStyle/>
          <a:p>
            <a:r>
              <a:rPr lang="fi-FI" sz="3200"/>
              <a:t>Alakohtaisia videoita ja lisätietoa </a:t>
            </a:r>
            <a:r>
              <a:rPr lang="fi-FI" sz="3200" err="1"/>
              <a:t>Riveriasta</a:t>
            </a:r>
            <a:endParaRPr lang="fi-FI" sz="32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B3C682-7571-4886-820F-409C16AC9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311" y="777240"/>
            <a:ext cx="7257450" cy="5577341"/>
          </a:xfrm>
        </p:spPr>
        <p:txBody>
          <a:bodyPr/>
          <a:lstStyle/>
          <a:p>
            <a:pPr marL="457200" lvl="1" indent="0">
              <a:buNone/>
            </a:pPr>
            <a:r>
              <a:rPr lang="fi-FI" sz="2000" dirty="0">
                <a:latin typeface="Franklin Gothic Book"/>
                <a:hlinkClick r:id="rId3"/>
              </a:rPr>
              <a:t>www.riveria.fi</a:t>
            </a:r>
            <a:endParaRPr lang="fi-FI" sz="2000" dirty="0">
              <a:latin typeface="Franklin Gothic Book"/>
            </a:endParaRPr>
          </a:p>
          <a:p>
            <a:pPr marL="457200" lvl="1" indent="0">
              <a:buNone/>
            </a:pPr>
            <a:endParaRPr lang="fi-FI" sz="2000" b="1">
              <a:latin typeface="Franklin Gothic Book"/>
            </a:endParaRPr>
          </a:p>
          <a:p>
            <a:pPr marL="457200" lvl="1" indent="0">
              <a:buNone/>
            </a:pPr>
            <a:r>
              <a:rPr lang="fi-FI" sz="2000" b="1" dirty="0" err="1">
                <a:latin typeface="Franklin Gothic Book"/>
              </a:rPr>
              <a:t>Riverian</a:t>
            </a:r>
            <a:r>
              <a:rPr lang="fi-FI" sz="2000" b="1" dirty="0">
                <a:latin typeface="Franklin Gothic Book"/>
              </a:rPr>
              <a:t> hakijan opas </a:t>
            </a:r>
            <a:r>
              <a:rPr lang="fi-FI" sz="2000" b="1">
                <a:latin typeface="Franklin Gothic Book"/>
              </a:rPr>
              <a:t>2026 </a:t>
            </a:r>
            <a:endParaRPr lang="fi-FI" sz="2000" b="1"/>
          </a:p>
          <a:p>
            <a:pPr marL="457200" lvl="1" indent="0">
              <a:buNone/>
            </a:pPr>
            <a:r>
              <a:rPr lang="fi-FI" sz="2000" dirty="0">
                <a:latin typeface="Franklin Gothic Book"/>
                <a:hlinkClick r:id="rId4"/>
              </a:rPr>
              <a:t>Riveria Hakijan opas 2026 by Riveria - Issuu</a:t>
            </a:r>
            <a:endParaRPr lang="fi-FI"/>
          </a:p>
          <a:p>
            <a:pPr marL="457200" lvl="1" indent="0">
              <a:buNone/>
            </a:pPr>
            <a:endParaRPr lang="fi-FI" sz="2000"/>
          </a:p>
          <a:p>
            <a:pPr marL="457200" lvl="1" indent="0">
              <a:buNone/>
            </a:pPr>
            <a:r>
              <a:rPr lang="fi-FI" sz="2000">
                <a:latin typeface="Franklin Gothic Book"/>
              </a:rPr>
              <a:t>Toisen asteen yhteys –tapahtuma eri kampuksilla 3</a:t>
            </a:r>
            <a:r>
              <a:rPr lang="fi-FI" sz="2000" dirty="0">
                <a:latin typeface="Franklin Gothic Book"/>
              </a:rPr>
              <a:t>.-</a:t>
            </a:r>
            <a:r>
              <a:rPr lang="fi-FI" sz="2000">
                <a:latin typeface="Franklin Gothic Book"/>
              </a:rPr>
              <a:t>7.11.2025</a:t>
            </a:r>
            <a:endParaRPr lang="fi-FI"/>
          </a:p>
          <a:p>
            <a:pPr marL="457200" lvl="1" indent="0">
              <a:buNone/>
            </a:pPr>
            <a:endParaRPr lang="fi-FI" sz="2000" dirty="0">
              <a:latin typeface="Franklin Gothic Book"/>
            </a:endParaRPr>
          </a:p>
          <a:p>
            <a:pPr marL="457200" lvl="1" indent="0">
              <a:buNone/>
            </a:pPr>
            <a:r>
              <a:rPr lang="fi-FI" sz="2000" dirty="0">
                <a:latin typeface="Franklin Gothic Book"/>
              </a:rPr>
              <a:t>Sosiaalisen median kanavat:</a:t>
            </a:r>
          </a:p>
          <a:p>
            <a:pPr lvl="1"/>
            <a:r>
              <a:rPr lang="fi-FI" sz="2000" dirty="0">
                <a:latin typeface="Franklin Gothic Book"/>
              </a:rPr>
              <a:t>Facebook</a:t>
            </a:r>
          </a:p>
          <a:p>
            <a:pPr lvl="1"/>
            <a:r>
              <a:rPr lang="fi-FI" sz="2000" dirty="0">
                <a:latin typeface="Franklin Gothic Book"/>
              </a:rPr>
              <a:t>Instagram</a:t>
            </a:r>
          </a:p>
          <a:p>
            <a:pPr lvl="1"/>
            <a:r>
              <a:rPr lang="fi-FI" sz="2000" dirty="0">
                <a:latin typeface="Franklin Gothic Book"/>
              </a:rPr>
              <a:t>Twitter</a:t>
            </a:r>
          </a:p>
          <a:p>
            <a:pPr lvl="1"/>
            <a:r>
              <a:rPr lang="fi-FI" sz="2000" dirty="0">
                <a:latin typeface="Franklin Gothic Book"/>
              </a:rPr>
              <a:t>Snapchat</a:t>
            </a:r>
          </a:p>
          <a:p>
            <a:pPr marL="457200" lvl="1" indent="0">
              <a:buNone/>
            </a:pPr>
            <a:r>
              <a:rPr lang="fi-FI" sz="2000" dirty="0">
                <a:latin typeface="Franklin Gothic Book"/>
              </a:rPr>
              <a:t>Viralliset </a:t>
            </a:r>
            <a:r>
              <a:rPr lang="fi-FI" sz="2000" dirty="0" err="1">
                <a:latin typeface="Franklin Gothic Book"/>
              </a:rPr>
              <a:t>hastagit</a:t>
            </a:r>
            <a:r>
              <a:rPr lang="fi-FI" sz="2000" dirty="0">
                <a:latin typeface="Franklin Gothic Book"/>
              </a:rPr>
              <a:t>: #riverialainen #ratkaisevattekijät</a:t>
            </a:r>
          </a:p>
          <a:p>
            <a:pPr lvl="1"/>
            <a:endParaRPr lang="fi-FI"/>
          </a:p>
          <a:p>
            <a:pPr marL="457200" lvl="1" indent="0">
              <a:buNone/>
            </a:pPr>
            <a:r>
              <a:rPr lang="fi-FI" sz="2000" dirty="0">
                <a:latin typeface="Franklin Gothic Book"/>
              </a:rPr>
              <a:t>Alatutustumiset oman opinto-ohjaajan kautta. </a:t>
            </a:r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6A69869-A8D2-4CB4-AA4E-E86E9F08C0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771013" y="924716"/>
            <a:ext cx="2604393" cy="1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C4E5A7-07E0-86E3-0763-5C4A697E3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149" y="2792662"/>
            <a:ext cx="2603334" cy="31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739279-1927-4474-B0A5-DF89128038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59" y="3099832"/>
            <a:ext cx="4076165" cy="27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61AFAA9-D375-4802-ACDE-F11C03F66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30852" y="2506662"/>
            <a:ext cx="5181600" cy="4351338"/>
          </a:xfrm>
        </p:spPr>
        <p:txBody>
          <a:bodyPr/>
          <a:lstStyle/>
          <a:p>
            <a:r>
              <a:rPr lang="fi-FI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41B328C-2A3F-4B84-9893-5B90F618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79" y="1554325"/>
            <a:ext cx="3070873" cy="45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FD787D-8679-4ECE-8B76-3C7A1785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256" y="207706"/>
            <a:ext cx="10313070" cy="1346619"/>
          </a:xfrm>
        </p:spPr>
        <p:txBody>
          <a:bodyPr/>
          <a:lstStyle/>
          <a:p>
            <a:r>
              <a:rPr lang="fi-FI" sz="3200"/>
              <a:t>Monialaista ammatillista koulutusta usealla eri paikkakunnalla 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8639117-CBE9-47FB-9182-05F6D0BC2B85}"/>
              </a:ext>
            </a:extLst>
          </p:cNvPr>
          <p:cNvSpPr/>
          <p:nvPr/>
        </p:nvSpPr>
        <p:spPr>
          <a:xfrm>
            <a:off x="552420" y="2111460"/>
            <a:ext cx="42978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>
                <a:solidFill>
                  <a:srgbClr val="FF0000"/>
                </a:solidFill>
              </a:rPr>
              <a:t>Yli 130 tutkintoa</a:t>
            </a:r>
          </a:p>
          <a:p>
            <a:pPr lvl="1"/>
            <a:r>
              <a:rPr lang="fi-FI" sz="2400"/>
              <a:t>Perustutkinnot</a:t>
            </a:r>
          </a:p>
          <a:p>
            <a:pPr lvl="1"/>
            <a:r>
              <a:rPr lang="fi-FI" sz="2400"/>
              <a:t>Ammattitutkinnot</a:t>
            </a:r>
          </a:p>
          <a:p>
            <a:pPr lvl="1"/>
            <a:r>
              <a:rPr lang="fi-FI" sz="2400"/>
              <a:t>Erikoisammattitutkinnot</a:t>
            </a:r>
          </a:p>
          <a:p>
            <a:pPr lvl="1"/>
            <a:endParaRPr lang="fi-FI" sz="2400"/>
          </a:p>
          <a:p>
            <a:r>
              <a:rPr lang="fi-FI" sz="2400" b="1">
                <a:solidFill>
                  <a:srgbClr val="FF0000"/>
                </a:solidFill>
              </a:rPr>
              <a:t>8710 tutkinto-opiskelijaa </a:t>
            </a:r>
          </a:p>
          <a:p>
            <a:r>
              <a:rPr lang="fi-FI" sz="2400" b="1">
                <a:solidFill>
                  <a:srgbClr val="FF0000"/>
                </a:solidFill>
              </a:rPr>
              <a:t>kahdella toimialalla </a:t>
            </a:r>
          </a:p>
          <a:p>
            <a:pPr lvl="1"/>
            <a:r>
              <a:rPr lang="fi-FI" sz="2400"/>
              <a:t>Palvelut- ja hyvinvointi</a:t>
            </a:r>
          </a:p>
          <a:p>
            <a:pPr lvl="1"/>
            <a:r>
              <a:rPr lang="fi-FI" sz="2400"/>
              <a:t>Teknologia</a:t>
            </a:r>
          </a:p>
        </p:txBody>
      </p:sp>
    </p:spTree>
    <p:extLst>
      <p:ext uri="{BB962C8B-B14F-4D97-AF65-F5344CB8AC3E}">
        <p14:creationId xmlns:p14="http://schemas.microsoft.com/office/powerpoint/2010/main" val="145835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EABECAA-4F9B-4F11-B219-7A71A58C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081" y="338328"/>
            <a:ext cx="9958138" cy="1014984"/>
          </a:xfrm>
        </p:spPr>
        <p:txBody>
          <a:bodyPr/>
          <a:lstStyle/>
          <a:p>
            <a:r>
              <a:rPr lang="fi-FI" sz="3200" dirty="0"/>
              <a:t>Ammatillisessa koulutuksessa opiskelu on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CE7DD1A-656B-466E-88BA-C4760AD9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17" y="1490472"/>
            <a:ext cx="10955894" cy="46634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latin typeface="Franklin Gothic Book"/>
              </a:rPr>
              <a:t>monipuolista ja käytännönläheistä</a:t>
            </a:r>
          </a:p>
          <a:p>
            <a:pPr lvl="1"/>
            <a:r>
              <a:rPr lang="fi-FI" b="1" dirty="0">
                <a:latin typeface="Franklin Gothic Book"/>
              </a:rPr>
              <a:t>teoria</a:t>
            </a:r>
            <a:r>
              <a:rPr lang="fi-FI" dirty="0">
                <a:latin typeface="Franklin Gothic Book"/>
              </a:rPr>
              <a:t>opetusta oppitunneilla</a:t>
            </a:r>
          </a:p>
          <a:p>
            <a:pPr lvl="1"/>
            <a:r>
              <a:rPr lang="fi-FI" b="1" dirty="0">
                <a:latin typeface="Franklin Gothic Book"/>
              </a:rPr>
              <a:t>käytännön</a:t>
            </a:r>
            <a:r>
              <a:rPr lang="fi-FI" dirty="0">
                <a:latin typeface="Franklin Gothic Book"/>
              </a:rPr>
              <a:t> harjoituksia oppilaitoksessa ja työsaleissa</a:t>
            </a:r>
          </a:p>
          <a:p>
            <a:pPr lvl="1"/>
            <a:r>
              <a:rPr lang="fi-FI" dirty="0">
                <a:latin typeface="Franklin Gothic Book"/>
              </a:rPr>
              <a:t>opitun soveltamista aidoissa </a:t>
            </a:r>
            <a:r>
              <a:rPr lang="fi-FI" b="1" dirty="0">
                <a:latin typeface="Franklin Gothic Book"/>
              </a:rPr>
              <a:t>työelämän</a:t>
            </a:r>
            <a:r>
              <a:rPr lang="fi-FI" dirty="0">
                <a:latin typeface="Franklin Gothic Book"/>
              </a:rPr>
              <a:t> tehtävissä työpaikoilla</a:t>
            </a:r>
          </a:p>
          <a:p>
            <a:pPr marL="457200" lvl="1" indent="0">
              <a:buNone/>
            </a:pPr>
            <a:endParaRPr lang="fi-FI" dirty="0">
              <a:latin typeface="Franklin Gothic Book"/>
            </a:endParaRPr>
          </a:p>
          <a:p>
            <a:r>
              <a:rPr lang="fi-FI" dirty="0">
                <a:latin typeface="Franklin Gothic Book"/>
              </a:rPr>
              <a:t>Opinnoissa vaihtelevat lähiopetus ja työelämässä tapahtuva oppiminen</a:t>
            </a:r>
          </a:p>
          <a:p>
            <a:pPr marL="0" indent="0">
              <a:buNone/>
            </a:pPr>
            <a:endParaRPr lang="fi-FI" dirty="0">
              <a:latin typeface="Franklin Gothic Book"/>
            </a:endParaRPr>
          </a:p>
          <a:p>
            <a:r>
              <a:rPr lang="fi-FI" dirty="0">
                <a:latin typeface="Franklin Gothic Book"/>
              </a:rPr>
              <a:t>Lähiopetusta Peltolan kampuksella voi olla myös ilta-aikaan klo 20:00 saakka, oppivelvolliset pääsääntöisesti koulussa 8-16 välillä</a:t>
            </a:r>
          </a:p>
          <a:p>
            <a:pPr lvl="1"/>
            <a:r>
              <a:rPr lang="fi-FI" dirty="0">
                <a:latin typeface="Franklin Gothic Book"/>
              </a:rPr>
              <a:t>Kesäkaudella mahdollista opiskella henkilökohtaisen suunnitelman (HOKS) mukaan</a:t>
            </a:r>
          </a:p>
        </p:txBody>
      </p:sp>
    </p:spTree>
    <p:extLst>
      <p:ext uri="{BB962C8B-B14F-4D97-AF65-F5344CB8AC3E}">
        <p14:creationId xmlns:p14="http://schemas.microsoft.com/office/powerpoint/2010/main" val="53326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1497D6BB-2E79-441D-A880-1F85F22DA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661665"/>
              </p:ext>
            </p:extLst>
          </p:nvPr>
        </p:nvGraphicFramePr>
        <p:xfrm>
          <a:off x="148492" y="890954"/>
          <a:ext cx="11941908" cy="556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194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8AE49B-A53E-4D9E-AA2A-441F311D07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r="12058" b="1"/>
          <a:stretch/>
        </p:blipFill>
        <p:spPr bwMode="auto">
          <a:xfrm>
            <a:off x="116744" y="2831067"/>
            <a:ext cx="4103564" cy="35862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81CC0B8-3D2A-4A14-92A6-567859E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20" y="440722"/>
            <a:ext cx="10313070" cy="1061036"/>
          </a:xfrm>
        </p:spPr>
        <p:txBody>
          <a:bodyPr anchor="ctr">
            <a:normAutofit fontScale="90000"/>
          </a:bodyPr>
          <a:lstStyle/>
          <a:p>
            <a:pPr fontAlgn="base"/>
            <a:r>
              <a:rPr lang="fi-FI" sz="3200" i="0" dirty="0"/>
              <a:t>Kaksoistutkinto</a:t>
            </a:r>
            <a:r>
              <a:rPr lang="en-US" sz="3200" i="0" dirty="0"/>
              <a:t>​</a:t>
            </a:r>
            <a:br>
              <a:rPr lang="en-US" sz="3200" i="0" dirty="0"/>
            </a:br>
            <a:r>
              <a:rPr lang="fi-FI" sz="3200" i="0" dirty="0"/>
              <a:t>ammatillinen tutkinto + ylioppilastutkinto</a:t>
            </a:r>
            <a:br>
              <a:rPr lang="en-US" sz="2800" i="0" dirty="0"/>
            </a:br>
            <a:endParaRPr lang="fi-FI" sz="2800" dirty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151D8AC1-3FC2-480B-A9E1-F7A770F1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0308" y="1567543"/>
            <a:ext cx="7548711" cy="4922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Franklin Gothic Book"/>
              </a:rPr>
              <a:t>Ammatillisen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tutkinnon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ohessa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opiskellaan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yo-tutkintoon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tähtääviä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lukio-opintoja</a:t>
            </a:r>
            <a:endParaRPr lang="en-US" sz="2000" dirty="0">
              <a:latin typeface="Franklin Gothic Book"/>
            </a:endParaRPr>
          </a:p>
          <a:p>
            <a:r>
              <a:rPr lang="en-US" sz="2000" dirty="0" err="1">
                <a:latin typeface="Franklin Gothic Book"/>
              </a:rPr>
              <a:t>Lukiokurssit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korvaavat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osan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perustutkintoon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kuuluvista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yhteisten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aineiden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opinnoista</a:t>
            </a:r>
            <a:endParaRPr lang="en-US" sz="2000" dirty="0">
              <a:latin typeface="Franklin Gothic Book"/>
            </a:endParaRPr>
          </a:p>
          <a:p>
            <a:r>
              <a:rPr lang="fi-FI" sz="2000" dirty="0">
                <a:latin typeface="Franklin Gothic Book"/>
              </a:rPr>
              <a:t>Kaksoistutkinnossa opiskellaan lukiotavoitteiden mukaisesti </a:t>
            </a:r>
            <a:r>
              <a:rPr lang="fi-FI" sz="2000" b="1" dirty="0">
                <a:latin typeface="Franklin Gothic Book"/>
              </a:rPr>
              <a:t>äidinkielen, ruotsin, englannin, matematiikan ja/tai reaaliaineen kursseja.</a:t>
            </a:r>
            <a:r>
              <a:rPr lang="fi-FI" sz="2000" dirty="0">
                <a:latin typeface="Franklin Gothic Book"/>
              </a:rPr>
              <a:t> </a:t>
            </a:r>
            <a:endParaRPr lang="fi-FI" sz="2000" dirty="0"/>
          </a:p>
          <a:p>
            <a:r>
              <a:rPr lang="en-US" sz="2000" dirty="0" err="1">
                <a:latin typeface="Franklin Gothic Book"/>
              </a:rPr>
              <a:t>Opiskeluaika</a:t>
            </a:r>
            <a:r>
              <a:rPr lang="en-US" sz="2000" dirty="0">
                <a:latin typeface="Franklin Gothic Book"/>
              </a:rPr>
              <a:t> 3 - 4 </a:t>
            </a:r>
            <a:r>
              <a:rPr lang="en-US" sz="2000" dirty="0" err="1">
                <a:latin typeface="Franklin Gothic Book"/>
              </a:rPr>
              <a:t>vuotta</a:t>
            </a:r>
            <a:endParaRPr lang="en-US" sz="2000" dirty="0">
              <a:latin typeface="Franklin Gothic Book"/>
            </a:endParaRPr>
          </a:p>
          <a:p>
            <a:r>
              <a:rPr lang="en-US" sz="2000" dirty="0">
                <a:latin typeface="Franklin Gothic Book"/>
              </a:rPr>
              <a:t>Lukio-</a:t>
            </a:r>
            <a:r>
              <a:rPr lang="en-US" sz="2000" dirty="0" err="1">
                <a:latin typeface="Franklin Gothic Book"/>
              </a:rPr>
              <a:t>opetus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järjestetään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yhteistyössä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Joensuun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Aikuislukion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sekä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maakuntien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lukioiden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kanssa</a:t>
            </a:r>
            <a:endParaRPr lang="en-US" sz="2000" dirty="0">
              <a:latin typeface="Franklin Gothic Book"/>
            </a:endParaRPr>
          </a:p>
          <a:p>
            <a:r>
              <a:rPr lang="en-US" sz="2000" dirty="0" err="1">
                <a:latin typeface="Franklin Gothic Book"/>
              </a:rPr>
              <a:t>Joensuussa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lukio-opetusjaksot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Niskalan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kampuksella</a:t>
            </a:r>
            <a:endParaRPr lang="en-US" sz="2000" dirty="0">
              <a:latin typeface="Franklin Gothic Book"/>
            </a:endParaRPr>
          </a:p>
          <a:p>
            <a:r>
              <a:rPr lang="en-US" sz="2000" dirty="0" err="1">
                <a:latin typeface="Franklin Gothic Book"/>
              </a:rPr>
              <a:t>Antaa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hyvän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pohjan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jatko-opinnoille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sekä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laajemman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osaamisen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yleissivistävissä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aineissa</a:t>
            </a:r>
            <a:endParaRPr lang="en-US" sz="2000" dirty="0">
              <a:latin typeface="Franklin Gothic Book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2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A25402-3B6F-481F-B977-9221B872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240" y="331008"/>
            <a:ext cx="4098553" cy="821932"/>
          </a:xfrm>
        </p:spPr>
        <p:txBody>
          <a:bodyPr/>
          <a:lstStyle/>
          <a:p>
            <a:r>
              <a:rPr lang="fi-FI"/>
              <a:t>Erityinen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1155EF-982B-4400-8BE6-9B0BE7FE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62" y="1357892"/>
            <a:ext cx="10918092" cy="48579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2200" dirty="0">
                <a:latin typeface="Franklin Gothic Book"/>
              </a:rPr>
              <a:t>Mikäli nuori tarvitsee erityistä tukea opintoihinsa, niin tukitoimet suunnitellaan osaksi </a:t>
            </a:r>
            <a:r>
              <a:rPr lang="fi-FI" sz="2200" dirty="0" err="1">
                <a:latin typeface="Franklin Gothic Book"/>
              </a:rPr>
              <a:t>HOKSia</a:t>
            </a:r>
            <a:r>
              <a:rPr lang="fi-FI" sz="2200" dirty="0">
                <a:latin typeface="Franklin Gothic Book"/>
              </a:rPr>
              <a:t> yhdessä erityisopettajan kanssa. </a:t>
            </a:r>
            <a:endParaRPr lang="fi-FI" sz="2200" dirty="0"/>
          </a:p>
          <a:p>
            <a:r>
              <a:rPr lang="fi-FI" sz="2200" dirty="0">
                <a:latin typeface="Franklin Gothic Book"/>
              </a:rPr>
              <a:t>Niveltiedot tärkeitä siirtymävaiheessa peruskoulusta toiselle asteelle</a:t>
            </a:r>
          </a:p>
          <a:p>
            <a:pPr lvl="1"/>
            <a:r>
              <a:rPr lang="fi-FI" sz="2200" b="1" dirty="0">
                <a:latin typeface="Franklin Gothic Book"/>
              </a:rPr>
              <a:t>Tuen tarpeen tunnistaminen </a:t>
            </a:r>
            <a:endParaRPr lang="fi-FI" sz="2200" b="1" dirty="0"/>
          </a:p>
          <a:p>
            <a:pPr marL="457200" lvl="1" indent="0">
              <a:buNone/>
            </a:pPr>
            <a:r>
              <a:rPr lang="fi-FI" sz="2200" dirty="0">
                <a:latin typeface="Franklin Gothic Book"/>
              </a:rPr>
              <a:t>(niveltiedot, </a:t>
            </a:r>
            <a:r>
              <a:rPr lang="fi-FI" sz="2200" dirty="0" err="1">
                <a:latin typeface="Franklin Gothic Book"/>
              </a:rPr>
              <a:t>lukitestaus</a:t>
            </a:r>
            <a:r>
              <a:rPr lang="fi-FI" sz="2200" dirty="0">
                <a:latin typeface="Franklin Gothic Book"/>
              </a:rPr>
              <a:t>, havainnot opintojen aikana)</a:t>
            </a:r>
          </a:p>
          <a:p>
            <a:pPr lvl="1"/>
            <a:r>
              <a:rPr lang="fi-FI" sz="2200" b="1" dirty="0">
                <a:latin typeface="Franklin Gothic Book"/>
              </a:rPr>
              <a:t>Tuen suunnittelu</a:t>
            </a:r>
          </a:p>
          <a:p>
            <a:pPr marL="457200" lvl="1" indent="0">
              <a:buNone/>
            </a:pPr>
            <a:r>
              <a:rPr lang="fi-FI" sz="2200" dirty="0">
                <a:latin typeface="Franklin Gothic Book"/>
              </a:rPr>
              <a:t>Opiskelija ja huoltaja sekä alan erityisopettaja, omavalmentaja, opettajat, </a:t>
            </a:r>
            <a:endParaRPr lang="fi-FI" sz="2200" dirty="0"/>
          </a:p>
          <a:p>
            <a:pPr marL="457200" lvl="1" indent="0">
              <a:buNone/>
            </a:pPr>
            <a:r>
              <a:rPr lang="fi-FI" sz="2200" dirty="0">
                <a:latin typeface="Franklin Gothic Book"/>
              </a:rPr>
              <a:t>Tuen suunnitelma laaditaan yksilöllisesti Wilman </a:t>
            </a:r>
            <a:r>
              <a:rPr lang="fi-FI" sz="2200" dirty="0" err="1">
                <a:latin typeface="Franklin Gothic Book"/>
              </a:rPr>
              <a:t>HOKS:iin</a:t>
            </a:r>
            <a:r>
              <a:rPr lang="fi-FI" sz="2200" dirty="0">
                <a:latin typeface="Franklin Gothic Book"/>
              </a:rPr>
              <a:t> tutkinnon osittain</a:t>
            </a:r>
          </a:p>
          <a:p>
            <a:r>
              <a:rPr lang="fi-FI" sz="2200" dirty="0">
                <a:latin typeface="Franklin Gothic Book"/>
              </a:rPr>
              <a:t>Huomioitavia seikkoja:</a:t>
            </a:r>
          </a:p>
          <a:p>
            <a:pPr lvl="2"/>
            <a:r>
              <a:rPr lang="fi-FI" sz="2200" dirty="0">
                <a:latin typeface="Franklin Gothic Book"/>
              </a:rPr>
              <a:t>Ei erillisiä pienryhmiä, tuki tarjotaan integroituna opetusryhmään (opettaja, </a:t>
            </a:r>
            <a:r>
              <a:rPr lang="fi-FI" sz="2200" dirty="0" err="1">
                <a:latin typeface="Franklin Gothic Book"/>
              </a:rPr>
              <a:t>amm.ohjaaja</a:t>
            </a:r>
            <a:r>
              <a:rPr lang="fi-FI" sz="2200" dirty="0">
                <a:latin typeface="Franklin Gothic Book"/>
              </a:rPr>
              <a:t>)</a:t>
            </a:r>
          </a:p>
          <a:p>
            <a:pPr lvl="2"/>
            <a:r>
              <a:rPr lang="fi-FI" sz="2200" dirty="0">
                <a:latin typeface="Franklin Gothic Book"/>
              </a:rPr>
              <a:t>Opiskeluryhmän kokoonpano vaihtuu jaksojen ja oman </a:t>
            </a:r>
            <a:r>
              <a:rPr lang="fi-FI" sz="2200" dirty="0" err="1">
                <a:latin typeface="Franklin Gothic Book"/>
              </a:rPr>
              <a:t>hoks</a:t>
            </a:r>
            <a:r>
              <a:rPr lang="fi-FI" sz="2200" dirty="0">
                <a:latin typeface="Franklin Gothic Book"/>
              </a:rPr>
              <a:t>-suunnitelman mukaan</a:t>
            </a:r>
          </a:p>
          <a:p>
            <a:pPr lvl="2"/>
            <a:r>
              <a:rPr lang="fi-FI" sz="2200" dirty="0">
                <a:latin typeface="Franklin Gothic Book"/>
              </a:rPr>
              <a:t>Opintoja voi olla myös toisella kampuksella, (Y-aineet Joensuussa)</a:t>
            </a:r>
          </a:p>
          <a:p>
            <a:pPr lvl="2"/>
            <a:r>
              <a:rPr lang="fi-FI" sz="2200" dirty="0">
                <a:latin typeface="Franklin Gothic Book"/>
              </a:rPr>
              <a:t>Tukimuotona tarvittaessa mukautus</a:t>
            </a:r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201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B7E35E-14A0-ACE5-02C4-5CC88AA5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408" y="521242"/>
            <a:ext cx="9232392" cy="944214"/>
          </a:xfrm>
        </p:spPr>
        <p:txBody>
          <a:bodyPr/>
          <a:lstStyle/>
          <a:p>
            <a:r>
              <a:rPr lang="fi-FI" dirty="0" err="1">
                <a:latin typeface="Franklin Gothic Heavy"/>
              </a:rPr>
              <a:t>Riveriaan</a:t>
            </a:r>
            <a:r>
              <a:rPr lang="fi-FI" dirty="0">
                <a:latin typeface="Franklin Gothic Heavy"/>
              </a:rPr>
              <a:t> vai Luoviin?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2E9AEC-FEB8-1682-2664-2687E2E23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730" y="1813322"/>
            <a:ext cx="4979069" cy="467668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>
                <a:highlight>
                  <a:srgbClr val="FF0000"/>
                </a:highlight>
                <a:latin typeface="Franklin Gothic Book"/>
              </a:rPr>
              <a:t>RIVERIA</a:t>
            </a:r>
            <a:endParaRPr lang="fi-FI" b="1" dirty="0">
              <a:highlight>
                <a:srgbClr val="FF0000"/>
              </a:highlight>
            </a:endParaRPr>
          </a:p>
          <a:p>
            <a:pPr>
              <a:buFont typeface="Arial" panose="020B0503020102020204" pitchFamily="34" charset="0"/>
              <a:buChar char="•"/>
            </a:pPr>
            <a:r>
              <a:rPr lang="fi-FI" dirty="0" err="1">
                <a:latin typeface="Franklin Gothic Book"/>
              </a:rPr>
              <a:t>Riveriassa</a:t>
            </a:r>
            <a:r>
              <a:rPr lang="fi-FI" dirty="0">
                <a:latin typeface="Franklin Gothic Book"/>
              </a:rPr>
              <a:t> opiskelu vaatii itseohjautuvuutta: siirtymiset kampusten välillä ja työssäoppimispaikkaan, lukujärjestyksen ja viestinnän seuraaminen, ajanhallinta</a:t>
            </a:r>
            <a:endParaRPr lang="fi-FI" dirty="0"/>
          </a:p>
          <a:p>
            <a:pPr>
              <a:buFont typeface="Arial" panose="020B0503020102020204" pitchFamily="34" charset="0"/>
              <a:buChar char="•"/>
            </a:pPr>
            <a:r>
              <a:rPr lang="fi-FI" dirty="0">
                <a:latin typeface="Franklin Gothic Book"/>
              </a:rPr>
              <a:t>(Y-aineet keskitetty yhdelle kampukselle, johon täytyy mennä itsenäisesti)</a:t>
            </a:r>
          </a:p>
          <a:p>
            <a:pPr>
              <a:buFont typeface="Arial" panose="020B0503020102020204" pitchFamily="34" charset="0"/>
              <a:buChar char="•"/>
            </a:pPr>
            <a:r>
              <a:rPr lang="fi-FI" dirty="0">
                <a:latin typeface="Franklin Gothic Book"/>
              </a:rPr>
              <a:t>Ryhmät yleensä isoja ja ne voivat vaihtua</a:t>
            </a:r>
          </a:p>
          <a:p>
            <a:pPr>
              <a:buFont typeface="Arial" panose="020B0503020102020204" pitchFamily="34" charset="0"/>
              <a:buChar char="•"/>
            </a:pPr>
            <a:r>
              <a:rPr lang="fi-FI" dirty="0">
                <a:latin typeface="Franklin Gothic Book"/>
              </a:rPr>
              <a:t>Opintoihin sisältyy jonkin verran verkko-opintoja ammatillisissa aineissa</a:t>
            </a:r>
          </a:p>
          <a:p>
            <a:pPr>
              <a:buFont typeface="Arial" panose="020B0503020102020204" pitchFamily="34" charset="0"/>
              <a:buChar char="•"/>
            </a:pPr>
            <a:r>
              <a:rPr lang="fi-FI" dirty="0">
                <a:latin typeface="Franklin Gothic Book"/>
              </a:rPr>
              <a:t>Jatkuvan haun kautta tuleville y-opinnot pääasiassa verkossa, tukea melko vähän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FB21721-FB2A-5FB6-8868-F0662F3F4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885" y="1839007"/>
            <a:ext cx="5155915" cy="46510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fi-FI" b="1">
                <a:highlight>
                  <a:srgbClr val="00FF00"/>
                </a:highlight>
                <a:latin typeface="Franklin Gothic Book"/>
              </a:rPr>
              <a:t>LUOVI</a:t>
            </a:r>
            <a:endParaRPr lang="fi-FI" b="1">
              <a:highlight>
                <a:srgbClr val="00FF00"/>
              </a:highlight>
            </a:endParaRPr>
          </a:p>
          <a:p>
            <a:pPr>
              <a:buFont typeface="Arial" panose="020B0503020102020204" pitchFamily="34" charset="0"/>
              <a:buChar char="•"/>
            </a:pPr>
            <a:r>
              <a:rPr lang="fi-FI">
                <a:latin typeface="Franklin Gothic Book"/>
              </a:rPr>
              <a:t>Oma ryhmäkohtainen luokkatila</a:t>
            </a:r>
            <a:endParaRPr lang="fi-FI"/>
          </a:p>
          <a:p>
            <a:pPr>
              <a:buFont typeface="Arial" panose="020B0503020102020204" pitchFamily="34" charset="0"/>
              <a:buChar char="•"/>
            </a:pPr>
            <a:r>
              <a:rPr lang="fi-FI">
                <a:latin typeface="Franklin Gothic Book"/>
              </a:rPr>
              <a:t>Pienet ryhmät, 12 opiskelijaa</a:t>
            </a:r>
          </a:p>
          <a:p>
            <a:pPr>
              <a:buFont typeface="Arial" panose="020B0503020102020204" pitchFamily="34" charset="0"/>
              <a:buChar char="•"/>
            </a:pPr>
            <a:r>
              <a:rPr lang="fi-FI">
                <a:latin typeface="Franklin Gothic Book"/>
              </a:rPr>
              <a:t>Ohjattu asuminen asuntolassa</a:t>
            </a:r>
          </a:p>
          <a:p>
            <a:pPr>
              <a:buFont typeface="Arial" panose="020B0503020102020204" pitchFamily="34" charset="0"/>
              <a:buChar char="•"/>
            </a:pPr>
            <a:r>
              <a:rPr lang="fi-FI">
                <a:latin typeface="Franklin Gothic Book"/>
              </a:rPr>
              <a:t>Ei pakollisia verkko-opintoja</a:t>
            </a:r>
          </a:p>
          <a:p>
            <a:pPr>
              <a:buFont typeface="Arial" panose="020B0503020102020204" pitchFamily="34" charset="0"/>
              <a:buChar char="•"/>
            </a:pPr>
            <a:r>
              <a:rPr lang="fi-FI">
                <a:latin typeface="Franklin Gothic Book"/>
              </a:rPr>
              <a:t>Y-aineet suurelta osin integroituna ammatillisiin aineisiin</a:t>
            </a:r>
          </a:p>
          <a:p>
            <a:pPr>
              <a:buFont typeface="Arial" panose="020B0503020102020204" pitchFamily="34" charset="0"/>
              <a:buChar char="•"/>
            </a:pPr>
            <a:r>
              <a:rPr lang="fi-FI">
                <a:latin typeface="Franklin Gothic Book"/>
              </a:rPr>
              <a:t>Yhteistyötapaamiset olemassa olevan palveluverkoston kanssa</a:t>
            </a:r>
          </a:p>
          <a:p>
            <a:pPr>
              <a:buFont typeface="Arial" panose="020B0503020102020204" pitchFamily="34" charset="0"/>
              <a:buChar char="•"/>
            </a:pPr>
            <a:r>
              <a:rPr lang="fi-FI">
                <a:latin typeface="Franklin Gothic Book"/>
              </a:rPr>
              <a:t>Ohjaaja tarvittaessa vastassa bussi-/juna-asemilla opintojen alussa ja ohjaa kotiinlähdössä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802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River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BA00"/>
      </a:accent1>
      <a:accent2>
        <a:srgbClr val="75C9DA"/>
      </a:accent2>
      <a:accent3>
        <a:srgbClr val="C6549A"/>
      </a:accent3>
      <a:accent4>
        <a:srgbClr val="95817B"/>
      </a:accent4>
      <a:accent5>
        <a:srgbClr val="EA5656"/>
      </a:accent5>
      <a:accent6>
        <a:srgbClr val="F5C15D"/>
      </a:accent6>
      <a:hlink>
        <a:srgbClr val="C00000"/>
      </a:hlink>
      <a:folHlink>
        <a:srgbClr val="005C66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veriaPPT.pptx" id="{E1659DD2-35AA-4651-ACCB-F9D77FB6CFB6}" vid="{E9E180A9-F52B-46E7-9FA2-1786E8EE264C}"/>
    </a:ext>
  </a:extLst>
</a:theme>
</file>

<file path=ppt/theme/theme2.xml><?xml version="1.0" encoding="utf-8"?>
<a:theme xmlns:a="http://schemas.openxmlformats.org/drawingml/2006/main" name="1_Office-teema">
  <a:themeElements>
    <a:clrScheme name="River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BA00"/>
      </a:accent1>
      <a:accent2>
        <a:srgbClr val="75C9DA"/>
      </a:accent2>
      <a:accent3>
        <a:srgbClr val="C6549A"/>
      </a:accent3>
      <a:accent4>
        <a:srgbClr val="95817B"/>
      </a:accent4>
      <a:accent5>
        <a:srgbClr val="EA5656"/>
      </a:accent5>
      <a:accent6>
        <a:srgbClr val="F5C15D"/>
      </a:accent6>
      <a:hlink>
        <a:srgbClr val="C00000"/>
      </a:hlink>
      <a:folHlink>
        <a:srgbClr val="005C66"/>
      </a:folHlink>
    </a:clrScheme>
    <a:fontScheme name="Office-te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veriaPPT.potx" id="{744BA024-1F98-47CD-9E6D-B998A98B2B3A}" vid="{7FA1F522-ABB6-4FD8-A2CC-231E4BE2B7A8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3628bd-adbb-4abc-a233-ee4a3ea7e6d1" xsi:nil="true"/>
    <lcf76f155ced4ddcb4097134ff3c332f xmlns="38d391e4-688f-42ef-9f70-eaf47ffe810b">
      <Terms xmlns="http://schemas.microsoft.com/office/infopath/2007/PartnerControls"/>
    </lcf76f155ced4ddcb4097134ff3c332f>
    <SharedWithUsers xmlns="a23628bd-adbb-4abc-a233-ee4a3ea7e6d1">
      <UserInfo>
        <DisplayName>Kaltiola Kaisa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B1AFA5572E644833A763E4E24F496" ma:contentTypeVersion="18" ma:contentTypeDescription="Create a new document." ma:contentTypeScope="" ma:versionID="60d9199bb476a5094fb30b3d78082066">
  <xsd:schema xmlns:xsd="http://www.w3.org/2001/XMLSchema" xmlns:xs="http://www.w3.org/2001/XMLSchema" xmlns:p="http://schemas.microsoft.com/office/2006/metadata/properties" xmlns:ns2="38d391e4-688f-42ef-9f70-eaf47ffe810b" xmlns:ns3="a23628bd-adbb-4abc-a233-ee4a3ea7e6d1" targetNamespace="http://schemas.microsoft.com/office/2006/metadata/properties" ma:root="true" ma:fieldsID="243dcdd0ae8329fb9c1c888043b237c4" ns2:_="" ns3:_="">
    <xsd:import namespace="38d391e4-688f-42ef-9f70-eaf47ffe810b"/>
    <xsd:import namespace="a23628bd-adbb-4abc-a233-ee4a3ea7e6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391e4-688f-42ef-9f70-eaf47ffe8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9808c7-93d9-450c-92de-afc22b3c51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628bd-adbb-4abc-a233-ee4a3ea7e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f0b8de-8672-4ac9-9bed-88470b77f421}" ma:internalName="TaxCatchAll" ma:showField="CatchAllData" ma:web="a23628bd-adbb-4abc-a233-ee4a3ea7e6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0F875-8D2E-4B2F-8806-5E057F7DB7C5}">
  <ds:schemaRefs>
    <ds:schemaRef ds:uri="http://purl.org/dc/terms/"/>
    <ds:schemaRef ds:uri="http://schemas.microsoft.com/office/2006/documentManagement/types"/>
    <ds:schemaRef ds:uri="a23628bd-adbb-4abc-a233-ee4a3ea7e6d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8d391e4-688f-42ef-9f70-eaf47ffe810b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7FD7A2-FDF0-45A6-B951-4285ADE00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d391e4-688f-42ef-9f70-eaf47ffe810b"/>
    <ds:schemaRef ds:uri="a23628bd-adbb-4abc-a233-ee4a3ea7e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2B2306-F74C-413A-8FA7-E1063810B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796</Words>
  <Application>Microsoft Office PowerPoint</Application>
  <PresentationFormat>Laajakuva</PresentationFormat>
  <Paragraphs>165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Franklin Gothic Book</vt:lpstr>
      <vt:lpstr>Franklin Gothic Demi</vt:lpstr>
      <vt:lpstr>Franklin Gothic Heavy</vt:lpstr>
      <vt:lpstr>Verdana</vt:lpstr>
      <vt:lpstr>Office-teema</vt:lpstr>
      <vt:lpstr>1_Office-teema</vt:lpstr>
      <vt:lpstr>PowerPoint-esitys</vt:lpstr>
      <vt:lpstr>Tervetuloa kuulemaan  toisen asteen  ammatillisesta koulutuksesta  Riveriassa    Syksy 2025</vt:lpstr>
      <vt:lpstr>Alakohtaisia videoita ja lisätietoa Riveriasta</vt:lpstr>
      <vt:lpstr>Monialaista ammatillista koulutusta usealla eri paikkakunnalla </vt:lpstr>
      <vt:lpstr>Ammatillisessa koulutuksessa opiskelu on</vt:lpstr>
      <vt:lpstr>PowerPoint-esitys</vt:lpstr>
      <vt:lpstr>Kaksoistutkinto​ ammatillinen tutkinto + ylioppilastutkinto </vt:lpstr>
      <vt:lpstr>Erityinen tuki</vt:lpstr>
      <vt:lpstr>Riveriaan vai Luoviin?</vt:lpstr>
      <vt:lpstr>Pääsy- ja soveltuvuuskokeet</vt:lpstr>
      <vt:lpstr>Terveydentila ja toimintakyky (SORA)</vt:lpstr>
      <vt:lpstr>TUVA –tutkintokoulutukseen valmentava koulutus</vt:lpstr>
      <vt:lpstr>Opistovuosi oppivelvollisille</vt:lpstr>
      <vt:lpstr>Kiitos</vt:lpstr>
      <vt:lpstr>Unelmat todeksi</vt:lpstr>
      <vt:lpstr>HOKS – henkilökohtainen osaamisen  kehittämissuunnitelma</vt:lpstr>
      <vt:lpstr>Ohjaus ja  opiskeluhuolto tukenasi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Kattelus Anu</dc:creator>
  <cp:lastModifiedBy>Oinonen Jouni</cp:lastModifiedBy>
  <cp:revision>121</cp:revision>
  <cp:lastPrinted>2021-11-09T14:45:38Z</cp:lastPrinted>
  <dcterms:created xsi:type="dcterms:W3CDTF">2020-10-21T14:23:42Z</dcterms:created>
  <dcterms:modified xsi:type="dcterms:W3CDTF">2025-11-19T12:08:03Z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0x0101003A6B1AFA5572E644833A763E4E24F496</vt:lpwstr>
  </property>
  <property fmtid="{D5CDD505-2E9C-101B-9397-08002B2CF9AE}" pid="3" name="MediaServiceImageTags">
    <vt:lpwstr/>
  </property>
</Properties>
</file>