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72" r:id="rId6"/>
    <p:sldId id="274" r:id="rId7"/>
    <p:sldId id="275" r:id="rId8"/>
    <p:sldId id="276" r:id="rId9"/>
    <p:sldId id="277" r:id="rId10"/>
    <p:sldId id="278" r:id="rId11"/>
    <p:sldId id="264" r:id="rId12"/>
    <p:sldId id="265" r:id="rId13"/>
    <p:sldId id="273" r:id="rId14"/>
    <p:sldId id="279" r:id="rId15"/>
    <p:sldId id="280" r:id="rId16"/>
    <p:sldId id="282" r:id="rId17"/>
    <p:sldId id="281" r:id="rId18"/>
    <p:sldId id="260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55840" autoAdjust="0"/>
  </p:normalViewPr>
  <p:slideViewPr>
    <p:cSldViewPr snapToGrid="0" snapToObjects="1">
      <p:cViewPr varScale="1">
        <p:scale>
          <a:sx n="67" d="100"/>
          <a:sy n="67" d="100"/>
        </p:scale>
        <p:origin x="1208" y="4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9E8F3-DADF-7943-BAB7-D3F8E08C00A8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CC91A-B997-E249-8EFE-AF8F5AC40D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671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30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Tavoitteena on tehdä jokaisesta tasapainoisia ja aktiivisia yhteiskunnan jäseniä, joilla on tarvittavat tiedot ja taidot osallistua yhteiskunnalliseen toimintaan</a:t>
            </a:r>
          </a:p>
          <a:p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Lukiokoulutus edistää opiskelijan itsenäisyyttä, elämänhallintaa ja persoonallisuuden monipuolista kehittämistä.</a:t>
            </a:r>
          </a:p>
          <a:p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Ihmisistä, kulttuureista, ympäristöstä ja yhteiskunnasta</a:t>
            </a:r>
          </a:p>
          <a:p>
            <a:endParaRPr lang="fi-FI" dirty="0"/>
          </a:p>
          <a:p>
            <a:r>
              <a:rPr lang="fi-FI" dirty="0"/>
              <a:t>Viestintä- ja vuorovaikutustaitoja, kriittistä ajattelua, tiedonhankintaa ja –käsittelyä sekä ongelmanratkaisutaitojen kehittämistä</a:t>
            </a:r>
          </a:p>
          <a:p>
            <a:endParaRPr lang="fi-FI" dirty="0"/>
          </a:p>
          <a:p>
            <a:r>
              <a:rPr lang="fi-FI" dirty="0"/>
              <a:t>Siirtyminen yliopisto- tai ammattikorkeakouluopintoihin</a:t>
            </a:r>
          </a:p>
          <a:p>
            <a:endParaRPr lang="fi-FI" dirty="0"/>
          </a:p>
          <a:p>
            <a:r>
              <a:rPr lang="fi-FI" dirty="0"/>
              <a:t>Vaikka lukio on yleissivistävä koulutus, se antaa myös työelämän edellyttämiä taitoja ja valmiuksia, jotka tukevat siirtymistä jatko-opintojen kautta työelämään.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57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51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5819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447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385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8ED2E-5E94-1A96-982B-33A865F8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87E3FCA-2248-3EAB-D5BE-9C5D03BE4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4326717-D5D4-2CFC-B402-9D6DBC794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57B98B1-746E-1AE2-3466-50415112D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0639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	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CC91A-B997-E249-8EFE-AF8F5AC40D80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141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452AA5F3-55C3-8849-B3CB-70BEA91F0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9913" y="1924924"/>
            <a:ext cx="8612174" cy="3008153"/>
          </a:xfrm>
          <a:prstGeom prst="rect">
            <a:avLst/>
          </a:prstGeom>
        </p:spPr>
      </p:pic>
      <p:sp>
        <p:nvSpPr>
          <p:cNvPr id="23" name="Otsikko 1">
            <a:extLst>
              <a:ext uri="{FF2B5EF4-FFF2-40B4-BE49-F238E27FC236}">
                <a16:creationId xmlns:a16="http://schemas.microsoft.com/office/drawing/2014/main" id="{597AC820-A2DF-6A42-BCE6-CBA65F962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38510"/>
            <a:ext cx="9144000" cy="1114346"/>
          </a:xfrm>
          <a:noFill/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6855572-C079-254E-9242-F8FEE44CC563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DD526996-E730-6C4F-8BF3-69A3B820E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2470"/>
            <a:ext cx="9144000" cy="522086"/>
          </a:xfrm>
        </p:spPr>
        <p:txBody>
          <a:bodyPr>
            <a:normAutofit/>
          </a:bodyPr>
          <a:lstStyle>
            <a:lvl1pPr marL="0" indent="0" algn="ctr">
              <a:buNone/>
              <a:defRPr sz="14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826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057390-0554-2E41-A426-C59A7C453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43728"/>
            <a:ext cx="9144000" cy="2170545"/>
          </a:xfrm>
          <a:noFill/>
        </p:spPr>
        <p:txBody>
          <a:bodyPr anchor="ctr" anchorCtr="0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52AA5F3-55C3-8849-B3CB-70BEA91F0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943" y="256253"/>
            <a:ext cx="1575816" cy="55041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5E0E0DD-DB4E-474C-939C-B79DB8828C69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8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tarkentee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057390-0554-2E41-A426-C59A7C453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0687"/>
            <a:ext cx="9144000" cy="2170545"/>
          </a:xfrm>
          <a:noFill/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5775F47-5504-3E4F-B837-2C12E0C09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4986"/>
            <a:ext cx="9144000" cy="863033"/>
          </a:xfrm>
        </p:spPr>
        <p:txBody>
          <a:bodyPr/>
          <a:lstStyle>
            <a:lvl1pPr marL="0" indent="0" algn="ctr">
              <a:buNone/>
              <a:defRPr sz="24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52AA5F3-55C3-8849-B3CB-70BEA91F0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943" y="256253"/>
            <a:ext cx="1575816" cy="55041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5130F78B-E9A3-794F-9FB7-12B94DF9404A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7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4D0426-6DB9-1A41-979C-785E6E66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62069" cy="1325563"/>
          </a:xfrm>
        </p:spPr>
        <p:txBody>
          <a:bodyPr anchor="ctr" anchorCtr="0">
            <a:normAutofit/>
          </a:bodyPr>
          <a:lstStyle>
            <a:lvl1pPr>
              <a:defRPr sz="3600" b="1">
                <a:solidFill>
                  <a:schemeClr val="accent6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4DAA9F8-FAE1-B34E-89ED-08D683515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42266"/>
            <a:ext cx="10515600" cy="42983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A40E9A9-B29F-B44E-B217-65C2D9549613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8C4BE87-3A48-DB4B-8C98-8EDDF9822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0270" y="250813"/>
            <a:ext cx="1591387" cy="5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pal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A77013-39C9-AC48-ACD7-03653043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620" y="1271910"/>
            <a:ext cx="2402829" cy="2071991"/>
          </a:xfrm>
        </p:spPr>
        <p:txBody>
          <a:bodyPr anchor="b">
            <a:noAutofit/>
          </a:bodyPr>
          <a:lstStyle>
            <a:lvl1pPr>
              <a:defRPr sz="2400" b="1">
                <a:solidFill>
                  <a:schemeClr val="accent6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D6C244-3667-4D44-9483-85868C38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620" y="3637577"/>
            <a:ext cx="2402829" cy="245207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2" name="Kuvan paikkamerkki 1">
            <a:extLst>
              <a:ext uri="{FF2B5EF4-FFF2-40B4-BE49-F238E27FC236}">
                <a16:creationId xmlns:a16="http://schemas.microsoft.com/office/drawing/2014/main" id="{07A491B9-A228-DB43-8BCC-501A2E40E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6674"/>
            <a:ext cx="8837829" cy="6864674"/>
          </a:xfrm>
          <a:custGeom>
            <a:avLst/>
            <a:gdLst>
              <a:gd name="connsiteX0" fmla="*/ 0 w 8944620"/>
              <a:gd name="connsiteY0" fmla="*/ 0 h 6858000"/>
              <a:gd name="connsiteX1" fmla="*/ 8944620 w 8944620"/>
              <a:gd name="connsiteY1" fmla="*/ 0 h 6858000"/>
              <a:gd name="connsiteX2" fmla="*/ 8944620 w 8944620"/>
              <a:gd name="connsiteY2" fmla="*/ 6858000 h 6858000"/>
              <a:gd name="connsiteX3" fmla="*/ 0 w 8944620"/>
              <a:gd name="connsiteY3" fmla="*/ 6858000 h 6858000"/>
              <a:gd name="connsiteX4" fmla="*/ 0 w 8944620"/>
              <a:gd name="connsiteY4" fmla="*/ 0 h 6858000"/>
              <a:gd name="connsiteX0" fmla="*/ 0 w 8944620"/>
              <a:gd name="connsiteY0" fmla="*/ 0 h 6858000"/>
              <a:gd name="connsiteX1" fmla="*/ 8944620 w 8944620"/>
              <a:gd name="connsiteY1" fmla="*/ 0 h 6858000"/>
              <a:gd name="connsiteX2" fmla="*/ 7870033 w 8944620"/>
              <a:gd name="connsiteY2" fmla="*/ 6858000 h 6858000"/>
              <a:gd name="connsiteX3" fmla="*/ 0 w 8944620"/>
              <a:gd name="connsiteY3" fmla="*/ 6858000 h 6858000"/>
              <a:gd name="connsiteX4" fmla="*/ 0 w 8944620"/>
              <a:gd name="connsiteY4" fmla="*/ 0 h 6858000"/>
              <a:gd name="connsiteX0" fmla="*/ 0 w 8837829"/>
              <a:gd name="connsiteY0" fmla="*/ 6674 h 6864674"/>
              <a:gd name="connsiteX1" fmla="*/ 8837829 w 8837829"/>
              <a:gd name="connsiteY1" fmla="*/ 0 h 6864674"/>
              <a:gd name="connsiteX2" fmla="*/ 7870033 w 8837829"/>
              <a:gd name="connsiteY2" fmla="*/ 6864674 h 6864674"/>
              <a:gd name="connsiteX3" fmla="*/ 0 w 8837829"/>
              <a:gd name="connsiteY3" fmla="*/ 6864674 h 6864674"/>
              <a:gd name="connsiteX4" fmla="*/ 0 w 8837829"/>
              <a:gd name="connsiteY4" fmla="*/ 6674 h 686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7829" h="6864674">
                <a:moveTo>
                  <a:pt x="0" y="6674"/>
                </a:moveTo>
                <a:lnTo>
                  <a:pt x="8837829" y="0"/>
                </a:lnTo>
                <a:lnTo>
                  <a:pt x="7870033" y="6864674"/>
                </a:lnTo>
                <a:lnTo>
                  <a:pt x="0" y="6864674"/>
                </a:lnTo>
                <a:lnTo>
                  <a:pt x="0" y="6674"/>
                </a:lnTo>
                <a:close/>
              </a:path>
            </a:pathLst>
          </a:custGeom>
          <a:solidFill>
            <a:schemeClr val="bg1">
              <a:lumMod val="95000"/>
              <a:alpha val="0"/>
            </a:schemeClr>
          </a:solidFill>
        </p:spPr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1AC79D9-EC76-CF4B-AC94-A7574EF52F05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6BA2307-5E51-6F4C-AE32-6AF49D4E5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0270" y="250813"/>
            <a:ext cx="1591387" cy="5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8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iso tekstipal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A77013-39C9-AC48-ACD7-03653043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881" y="1151190"/>
            <a:ext cx="6548568" cy="1271910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accent6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D6C244-3667-4D44-9483-85868C38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8881" y="2660699"/>
            <a:ext cx="6548567" cy="337087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8" name="Kuvan paikkamerkki 13">
            <a:extLst>
              <a:ext uri="{FF2B5EF4-FFF2-40B4-BE49-F238E27FC236}">
                <a16:creationId xmlns:a16="http://schemas.microsoft.com/office/drawing/2014/main" id="{E47F54D3-3908-1A43-A69B-16278052BB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876"/>
            <a:ext cx="4427490" cy="6864875"/>
          </a:xfrm>
          <a:custGeom>
            <a:avLst/>
            <a:gdLst>
              <a:gd name="connsiteX0" fmla="*/ 0 w 3430588"/>
              <a:gd name="connsiteY0" fmla="*/ 0 h 6858000"/>
              <a:gd name="connsiteX1" fmla="*/ 3430588 w 3430588"/>
              <a:gd name="connsiteY1" fmla="*/ 0 h 6858000"/>
              <a:gd name="connsiteX2" fmla="*/ 3430588 w 3430588"/>
              <a:gd name="connsiteY2" fmla="*/ 6858000 h 6858000"/>
              <a:gd name="connsiteX3" fmla="*/ 0 w 3430588"/>
              <a:gd name="connsiteY3" fmla="*/ 6858000 h 6858000"/>
              <a:gd name="connsiteX4" fmla="*/ 0 w 3430588"/>
              <a:gd name="connsiteY4" fmla="*/ 0 h 6858000"/>
              <a:gd name="connsiteX0" fmla="*/ 0 w 4427490"/>
              <a:gd name="connsiteY0" fmla="*/ 6875 h 6864875"/>
              <a:gd name="connsiteX1" fmla="*/ 4427490 w 4427490"/>
              <a:gd name="connsiteY1" fmla="*/ 0 h 6864875"/>
              <a:gd name="connsiteX2" fmla="*/ 3430588 w 4427490"/>
              <a:gd name="connsiteY2" fmla="*/ 6864875 h 6864875"/>
              <a:gd name="connsiteX3" fmla="*/ 0 w 4427490"/>
              <a:gd name="connsiteY3" fmla="*/ 6864875 h 6864875"/>
              <a:gd name="connsiteX4" fmla="*/ 0 w 4427490"/>
              <a:gd name="connsiteY4" fmla="*/ 6875 h 686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7490" h="6864875">
                <a:moveTo>
                  <a:pt x="0" y="6875"/>
                </a:moveTo>
                <a:lnTo>
                  <a:pt x="4427490" y="0"/>
                </a:lnTo>
                <a:lnTo>
                  <a:pt x="3430588" y="6864875"/>
                </a:lnTo>
                <a:lnTo>
                  <a:pt x="0" y="6864875"/>
                </a:lnTo>
                <a:lnTo>
                  <a:pt x="0" y="6875"/>
                </a:lnTo>
                <a:close/>
              </a:path>
            </a:pathLst>
          </a:custGeom>
        </p:spPr>
        <p:txBody>
          <a:bodyPr/>
          <a:lstStyle/>
          <a:p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00023DA-DF33-104A-BD99-2E02136F8CBE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2048074-4238-1E45-A018-8B3155C90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0270" y="250813"/>
            <a:ext cx="1591387" cy="5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7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0B30A6-E6BD-4046-9A27-3A0B09CE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62069" cy="1325563"/>
          </a:xfrm>
        </p:spPr>
        <p:txBody>
          <a:bodyPr anchor="ctr" anchorCtr="0"/>
          <a:lstStyle>
            <a:lvl1pPr>
              <a:defRPr b="1" i="0">
                <a:solidFill>
                  <a:schemeClr val="accent6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0AEA88-5EAB-ED4F-A530-8AFDC8C74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70498A3-6DA5-B046-A4CD-A90297D13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EFCF69A-AAC9-0244-A766-35B58DF786EA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75100B0-51AA-434A-8844-5E769C5DA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0270" y="250813"/>
            <a:ext cx="1591387" cy="5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0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2F3CDD-3477-274D-A04D-E2D93D7E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060481" cy="1325563"/>
          </a:xfrm>
        </p:spPr>
        <p:txBody>
          <a:bodyPr anchor="ctr" anchorCtr="0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B8CF1F-E2E9-F74D-8BB2-A1A529CE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CFA5CA0-B0FA-C148-928F-C51D293BE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E0225A1-567E-484F-B8F8-247C989C2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028E504-6474-3B41-842A-C791776C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E82B5DF-C022-B74F-860F-FE270DE96F1D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610C910-4AEC-5846-AB21-473173BFA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0270" y="250813"/>
            <a:ext cx="1591387" cy="5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5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itos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45A1637-D0E4-9A44-811E-CF9EB6685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6205" y="-920053"/>
            <a:ext cx="7899590" cy="7873082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DB306EF-5FAA-BA48-871F-0B7917CA68F6}"/>
              </a:ext>
            </a:extLst>
          </p:cNvPr>
          <p:cNvSpPr txBox="1"/>
          <p:nvPr userDrawn="1"/>
        </p:nvSpPr>
        <p:spPr>
          <a:xfrm>
            <a:off x="8944620" y="6434170"/>
            <a:ext cx="240282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www.kontiolahti.fi</a:t>
            </a:r>
            <a:endParaRPr lang="fi-FI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8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40A9335-7496-344E-8594-F9C36322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641A1F6-AF64-5946-85D1-1C4A68D5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7FC671-A143-EB42-A948-604813FE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ED40F99-A6D1-AD47-B4D8-5EF046E0D439}" type="datetimeFigureOut">
              <a:rPr lang="fi-FI" smtClean="0"/>
              <a:pPr/>
              <a:t>12.11.2025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E8B41C-6EAF-874B-B6E5-21A881647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0D8296-05C0-7A45-9FEB-AC33839ED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C3BE00A-7D24-F44C-93F4-B3F565FCA83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80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59" r:id="rId4"/>
    <p:sldLayoutId id="2147483651" r:id="rId5"/>
    <p:sldLayoutId id="2147483661" r:id="rId6"/>
    <p:sldLayoutId id="2147483652" r:id="rId7"/>
    <p:sldLayoutId id="2147483653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61CC8DE0-CBD9-7545-B2B0-1DFE037DC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Kontiolahden lukio</a:t>
            </a:r>
            <a:br>
              <a:rPr lang="fi-FI" dirty="0"/>
            </a:br>
            <a:endParaRPr lang="fi-FI" dirty="0"/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05D4E72E-7805-3F4F-9B6E-E41F310066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Arto Koskela, 12.11.2025</a:t>
            </a:r>
          </a:p>
        </p:txBody>
      </p:sp>
    </p:spTree>
    <p:extLst>
      <p:ext uri="{BB962C8B-B14F-4D97-AF65-F5344CB8AC3E}">
        <p14:creationId xmlns:p14="http://schemas.microsoft.com/office/powerpoint/2010/main" val="85329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11D476-3C47-7D3B-4B09-0742A1BB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Kontiolahden lukio tarjoaa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A8CC8E-5538-5E3A-C9C1-82AC5C200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i-FI" dirty="0"/>
              <a:t>Oppimisen tuki</a:t>
            </a:r>
          </a:p>
          <a:p>
            <a:pPr lvl="1">
              <a:lnSpc>
                <a:spcPct val="200000"/>
              </a:lnSpc>
            </a:pPr>
            <a:r>
              <a:rPr lang="fi-FI" dirty="0"/>
              <a:t>Pienet ryhmäkoot</a:t>
            </a:r>
          </a:p>
          <a:p>
            <a:pPr lvl="1">
              <a:lnSpc>
                <a:spcPct val="200000"/>
              </a:lnSpc>
            </a:pPr>
            <a:r>
              <a:rPr lang="fi-FI" dirty="0"/>
              <a:t>Tukiopetus</a:t>
            </a:r>
          </a:p>
          <a:p>
            <a:pPr lvl="1">
              <a:lnSpc>
                <a:spcPct val="200000"/>
              </a:lnSpc>
            </a:pPr>
            <a:r>
              <a:rPr lang="fi-FI" dirty="0"/>
              <a:t>Opinto-ohjaus</a:t>
            </a:r>
          </a:p>
          <a:p>
            <a:pPr lvl="1">
              <a:lnSpc>
                <a:spcPct val="200000"/>
              </a:lnSpc>
            </a:pPr>
            <a:r>
              <a:rPr lang="fi-FI" dirty="0"/>
              <a:t>Erityisopetus</a:t>
            </a:r>
          </a:p>
          <a:p>
            <a:pPr>
              <a:lnSpc>
                <a:spcPct val="200000"/>
              </a:lnSpc>
            </a:pPr>
            <a:r>
              <a:rPr lang="fi-FI" dirty="0"/>
              <a:t>Kirjat</a:t>
            </a:r>
          </a:p>
          <a:p>
            <a:endParaRPr lang="fi-FI" dirty="0"/>
          </a:p>
        </p:txBody>
      </p:sp>
      <p:pic>
        <p:nvPicPr>
          <p:cNvPr id="5" name="Kuva 4" descr="Kuva, joka sisältää kohteen piha-, rakennus, henkilö, lumi&#10;&#10;Tekoälyllä luotu sisältö voi olla virheellistä.">
            <a:extLst>
              <a:ext uri="{FF2B5EF4-FFF2-40B4-BE49-F238E27FC236}">
                <a16:creationId xmlns:a16="http://schemas.microsoft.com/office/drawing/2014/main" id="{4A737CDE-CCE1-216B-129B-1E9D5747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14" y="1990725"/>
            <a:ext cx="6465921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46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EA056-2517-230E-240B-3605866D1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8431ED-2BC1-FD1C-78D8-F76DB1BE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Kontiolahden lukio tarjoaa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C99521-7FB9-E744-876A-F010FB291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i-FI" dirty="0"/>
              <a:t>Opiskelijahuolto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Kouluterveydenhoitaja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Kuraattori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Psykologi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fi-FI" dirty="0"/>
          </a:p>
          <a:p>
            <a:pPr>
              <a:lnSpc>
                <a:spcPct val="150000"/>
              </a:lnSpc>
            </a:pPr>
            <a:r>
              <a:rPr lang="fi-FI" dirty="0"/>
              <a:t>Opintomatkat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Lapin leirikoulu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Euroopan leirikoulu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Kielimatkat</a:t>
            </a:r>
          </a:p>
          <a:p>
            <a:pPr lvl="1">
              <a:lnSpc>
                <a:spcPct val="150000"/>
              </a:lnSpc>
            </a:pPr>
            <a:r>
              <a:rPr lang="fi-FI" dirty="0"/>
              <a:t>Hankkeet Erasmus+ ja </a:t>
            </a:r>
            <a:r>
              <a:rPr lang="fi-FI" dirty="0" err="1"/>
              <a:t>Nordplus</a:t>
            </a:r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piha-, taivas, pilvi, ruoho&#10;&#10;Tekoälyllä luotu sisältö voi olla virheellistä.">
            <a:extLst>
              <a:ext uri="{FF2B5EF4-FFF2-40B4-BE49-F238E27FC236}">
                <a16:creationId xmlns:a16="http://schemas.microsoft.com/office/drawing/2014/main" id="{3865212B-9CCE-E5B0-F4A5-A92E474A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38237"/>
            <a:ext cx="6400800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045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18A3-402A-EACB-89FC-A521554F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huonekalu, hautajaiset, vaasi, kukka&#10;&#10;Tekoälyllä luotu sisältö voi olla virheellistä.">
            <a:extLst>
              <a:ext uri="{FF2B5EF4-FFF2-40B4-BE49-F238E27FC236}">
                <a16:creationId xmlns:a16="http://schemas.microsoft.com/office/drawing/2014/main" id="{AC2152D6-3DCD-6E50-3AB5-53A2FD12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365" y="1556923"/>
            <a:ext cx="6261101" cy="469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uva 7" descr="Kuva, joka sisältää kohteen vaate, henkilö, jalkineet, Ihmisen kasvot&#10;&#10;Tekoälyllä luotu sisältö voi olla virheellistä.">
            <a:extLst>
              <a:ext uri="{FF2B5EF4-FFF2-40B4-BE49-F238E27FC236}">
                <a16:creationId xmlns:a16="http://schemas.microsoft.com/office/drawing/2014/main" id="{2A21CB00-07F8-EF93-6362-4C0DE0064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101" y="2162174"/>
            <a:ext cx="6261101" cy="469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uva 9" descr="Kuva, joka sisältää kohteen kansa, luistelu, sisä-, rakennus&#10;&#10;Tekoälyllä luotu sisältö voi olla virheellistä.">
            <a:extLst>
              <a:ext uri="{FF2B5EF4-FFF2-40B4-BE49-F238E27FC236}">
                <a16:creationId xmlns:a16="http://schemas.microsoft.com/office/drawing/2014/main" id="{F725EA96-78B7-AAAE-6F0F-57B24829C8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6667" b="21805"/>
          <a:stretch>
            <a:fillRect/>
          </a:stretch>
        </p:blipFill>
        <p:spPr>
          <a:xfrm>
            <a:off x="400050" y="323850"/>
            <a:ext cx="91440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34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E62DA-E84D-2D24-D5E2-3D33D976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123E24E-B137-12F4-69A2-2822BF183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ontiolahden_lukio_lyhyt_YouTube">
            <a:hlinkClick r:id="" action="ppaction://media"/>
            <a:extLst>
              <a:ext uri="{FF2B5EF4-FFF2-40B4-BE49-F238E27FC236}">
                <a16:creationId xmlns:a16="http://schemas.microsoft.com/office/drawing/2014/main" id="{E54D8B10-774D-C609-9F1E-334F83355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FCB8212-A5A0-246E-26ED-35E623906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Kysymyksiä</a:t>
            </a:r>
          </a:p>
        </p:txBody>
      </p:sp>
    </p:spTree>
    <p:extLst>
      <p:ext uri="{BB962C8B-B14F-4D97-AF65-F5344CB8AC3E}">
        <p14:creationId xmlns:p14="http://schemas.microsoft.com/office/powerpoint/2010/main" val="196077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04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2D57BE-DDF0-BFD6-930D-8A031F33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Rehtori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161461-9295-0D1A-D320-06B614A67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Arto Koskela</a:t>
            </a:r>
          </a:p>
          <a:p>
            <a:r>
              <a:rPr lang="fi-FI" dirty="0"/>
              <a:t>050 5950 343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18CA505-E777-4A12-788E-AD394598EB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3778" y="1058290"/>
            <a:ext cx="4105848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3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F62C87-C12C-9D91-B949-0EB518D13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Lukio-opinnot</a:t>
            </a:r>
          </a:p>
        </p:txBody>
      </p:sp>
    </p:spTree>
    <p:extLst>
      <p:ext uri="{BB962C8B-B14F-4D97-AF65-F5344CB8AC3E}">
        <p14:creationId xmlns:p14="http://schemas.microsoft.com/office/powerpoint/2010/main" val="202946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2656B0-2166-AEBF-A535-A6CE5141E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Lukion tavoitteena on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BFB7B1-B719-5F78-95E8-41C41CD49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i-FI" dirty="0"/>
              <a:t>Tukea opiskelijoiden kasvua sivistyneeksi yhteiskunnan jäseneksi</a:t>
            </a:r>
          </a:p>
          <a:p>
            <a:pPr>
              <a:lnSpc>
                <a:spcPct val="200000"/>
              </a:lnSpc>
            </a:pPr>
            <a:r>
              <a:rPr lang="fi-FI" dirty="0"/>
              <a:t>Tukea persoonallisuuden ja elämänhallinnan kehittymistä</a:t>
            </a:r>
          </a:p>
          <a:p>
            <a:pPr>
              <a:lnSpc>
                <a:spcPct val="200000"/>
              </a:lnSpc>
            </a:pPr>
            <a:r>
              <a:rPr lang="fi-FI" dirty="0"/>
              <a:t>Syventää tietoa ja osaamista</a:t>
            </a:r>
          </a:p>
          <a:p>
            <a:pPr>
              <a:lnSpc>
                <a:spcPct val="200000"/>
              </a:lnSpc>
            </a:pPr>
            <a:r>
              <a:rPr lang="fi-FI" dirty="0"/>
              <a:t>Kehittää monipuolisia taitoja</a:t>
            </a:r>
          </a:p>
          <a:p>
            <a:pPr>
              <a:lnSpc>
                <a:spcPct val="200000"/>
              </a:lnSpc>
            </a:pPr>
            <a:r>
              <a:rPr lang="fi-FI" dirty="0"/>
              <a:t>Antaa monipuoliset valmiudet jatko-opintoihin</a:t>
            </a:r>
          </a:p>
          <a:p>
            <a:pPr>
              <a:lnSpc>
                <a:spcPct val="200000"/>
              </a:lnSpc>
            </a:pPr>
            <a:r>
              <a:rPr lang="fi-FI" dirty="0"/>
              <a:t>Antaa työelämävalmiuksia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666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2E55A1-A003-0705-5115-3C02C105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Opintojen rakenne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F07BB24-2875-F702-D7EE-930BA6F91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i-FI" dirty="0"/>
              <a:t>Valtakunnalliset pakolliset opinnot (94 – 102 op)</a:t>
            </a:r>
          </a:p>
          <a:p>
            <a:pPr>
              <a:lnSpc>
                <a:spcPct val="200000"/>
              </a:lnSpc>
            </a:pPr>
            <a:r>
              <a:rPr lang="fi-FI" dirty="0"/>
              <a:t>Valtakunnalliset valinnaiset opinnot (</a:t>
            </a:r>
            <a:r>
              <a:rPr lang="fi-FI" dirty="0" err="1"/>
              <a:t>väh</a:t>
            </a:r>
            <a:r>
              <a:rPr lang="fi-FI" dirty="0"/>
              <a:t>. 20 op)</a:t>
            </a:r>
          </a:p>
          <a:p>
            <a:pPr>
              <a:lnSpc>
                <a:spcPct val="200000"/>
              </a:lnSpc>
            </a:pPr>
            <a:r>
              <a:rPr lang="fi-FI" dirty="0"/>
              <a:t>Paikalliset valinnaiset opinnot</a:t>
            </a:r>
          </a:p>
          <a:p>
            <a:pPr>
              <a:lnSpc>
                <a:spcPct val="200000"/>
              </a:lnSpc>
            </a:pPr>
            <a:r>
              <a:rPr lang="fi-FI" dirty="0"/>
              <a:t>Muualla suoritetut opinnot (esim. väyläopinnot)</a:t>
            </a:r>
          </a:p>
          <a:p>
            <a:pPr>
              <a:lnSpc>
                <a:spcPct val="200000"/>
              </a:lnSpc>
            </a:pPr>
            <a:r>
              <a:rPr lang="fi-FI" dirty="0"/>
              <a:t>Yhteensä 150 op</a:t>
            </a:r>
          </a:p>
          <a:p>
            <a:pPr>
              <a:lnSpc>
                <a:spcPct val="200000"/>
              </a:lnSpc>
            </a:pPr>
            <a:r>
              <a:rPr lang="fi-FI" dirty="0"/>
              <a:t>Tavoiteaika 2 – 4 vuotta.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313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A1F65A-4391-BC53-8ECB-A0A19D5C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eroa lukio </a:t>
            </a:r>
            <a:r>
              <a:rPr lang="fi-FI" dirty="0" err="1"/>
              <a:t>vs</a:t>
            </a:r>
            <a:r>
              <a:rPr lang="fi-FI" dirty="0"/>
              <a:t> peruskoulu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679BDBE-2B3C-F8F4-5569-273056947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i-FI" dirty="0"/>
              <a:t>Oppituntien pituus / jaksotus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i-FI" dirty="0"/>
              <a:t>Kotitehtävät / kertaaminen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i-FI" dirty="0"/>
              <a:t>Koealueet</a:t>
            </a:r>
          </a:p>
          <a:p>
            <a:pPr>
              <a:lnSpc>
                <a:spcPct val="200000"/>
              </a:lnSpc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4189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3806-0EC3-7264-1A9B-CD7E7F784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AD2B67-C967-B755-99C0-684E0B155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Kontiolahden lukio</a:t>
            </a:r>
          </a:p>
        </p:txBody>
      </p:sp>
    </p:spTree>
    <p:extLst>
      <p:ext uri="{BB962C8B-B14F-4D97-AF65-F5344CB8AC3E}">
        <p14:creationId xmlns:p14="http://schemas.microsoft.com/office/powerpoint/2010/main" val="223991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55B61E3-4CEC-834E-AA90-241EE159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Loistava henkilökunta</a:t>
            </a:r>
          </a:p>
        </p:txBody>
      </p:sp>
      <p:pic>
        <p:nvPicPr>
          <p:cNvPr id="3" name="Kuva 2" descr="Kuva, joka sisältää kohteen vaate, henkilö, nainen, piha-&#10;&#10;Tekoälyllä luotu sisältö voi olla virheellistä.">
            <a:extLst>
              <a:ext uri="{FF2B5EF4-FFF2-40B4-BE49-F238E27FC236}">
                <a16:creationId xmlns:a16="http://schemas.microsoft.com/office/drawing/2014/main" id="{FE0BD888-9EA1-08BB-8098-96BB9E92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202" y="1343025"/>
            <a:ext cx="7350021" cy="4898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155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E1E012F-D337-57AE-7606-28352336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Kontiolahden lukio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8B42815-4D31-D3E3-AED3-FFF02BB64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i-FI" dirty="0"/>
              <a:t>Välittävä ja rento ilmapiiri</a:t>
            </a:r>
          </a:p>
          <a:p>
            <a:pPr>
              <a:lnSpc>
                <a:spcPct val="200000"/>
              </a:lnSpc>
            </a:pPr>
            <a:r>
              <a:rPr lang="fi-FI" dirty="0"/>
              <a:t>Hyvä yhteishenki </a:t>
            </a:r>
          </a:p>
          <a:p>
            <a:pPr>
              <a:lnSpc>
                <a:spcPct val="200000"/>
              </a:lnSpc>
            </a:pPr>
            <a:r>
              <a:rPr lang="fi-FI" dirty="0"/>
              <a:t>Opettajien ja opiskelijoiden kesken hyvät välit</a:t>
            </a:r>
          </a:p>
          <a:p>
            <a:pPr>
              <a:lnSpc>
                <a:spcPct val="200000"/>
              </a:lnSpc>
            </a:pPr>
            <a:r>
              <a:rPr lang="fi-FI" dirty="0"/>
              <a:t>Opettajalla on aina aikaa sinulle</a:t>
            </a:r>
          </a:p>
          <a:p>
            <a:pPr>
              <a:lnSpc>
                <a:spcPct val="200000"/>
              </a:lnSpc>
            </a:pPr>
            <a:r>
              <a:rPr lang="fi-FI" dirty="0"/>
              <a:t>Oppitunnit 9 – 15 välillä</a:t>
            </a:r>
          </a:p>
        </p:txBody>
      </p:sp>
      <p:pic>
        <p:nvPicPr>
          <p:cNvPr id="5" name="Kuva 4" descr="Kuva, joka sisältää kohteen piha-, puu, lumi, talvi&#10;&#10;Tekoälyllä luotu sisältö voi olla virheellistä.">
            <a:extLst>
              <a:ext uri="{FF2B5EF4-FFF2-40B4-BE49-F238E27FC236}">
                <a16:creationId xmlns:a16="http://schemas.microsoft.com/office/drawing/2014/main" id="{A7C531E1-F60D-A5AB-7C4D-76CC6E7D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85"/>
          <a:stretch>
            <a:fillRect/>
          </a:stretch>
        </p:blipFill>
        <p:spPr>
          <a:xfrm>
            <a:off x="6548153" y="1690688"/>
            <a:ext cx="5348572" cy="317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903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Kontiolahti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E52F30"/>
      </a:accent1>
      <a:accent2>
        <a:srgbClr val="F39212"/>
      </a:accent2>
      <a:accent3>
        <a:srgbClr val="FFDC15"/>
      </a:accent3>
      <a:accent4>
        <a:srgbClr val="4B2F87"/>
      </a:accent4>
      <a:accent5>
        <a:srgbClr val="38ACE3"/>
      </a:accent5>
      <a:accent6>
        <a:srgbClr val="5DB033"/>
      </a:accent6>
      <a:hlink>
        <a:srgbClr val="E52F30"/>
      </a:hlink>
      <a:folHlink>
        <a:srgbClr val="AC242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131A10C78617648896A55D926CC72E0" ma:contentTypeVersion="16" ma:contentTypeDescription="Luo uusi asiakirja." ma:contentTypeScope="" ma:versionID="9c29905aa007ac408b7057cf4a37d57f">
  <xsd:schema xmlns:xsd="http://www.w3.org/2001/XMLSchema" xmlns:xs="http://www.w3.org/2001/XMLSchema" xmlns:p="http://schemas.microsoft.com/office/2006/metadata/properties" xmlns:ns2="08611c47-be4c-4e9f-8bcd-9827c66502a6" xmlns:ns3="208f0482-9d20-4d11-9ec5-a4b128d59cca" targetNamespace="http://schemas.microsoft.com/office/2006/metadata/properties" ma:root="true" ma:fieldsID="331e29d2bacd5c417c6416231c7e549a" ns2:_="" ns3:_="">
    <xsd:import namespace="08611c47-be4c-4e9f-8bcd-9827c66502a6"/>
    <xsd:import namespace="208f0482-9d20-4d11-9ec5-a4b128d59cca"/>
    <xsd:element name="properties">
      <xsd:complexType>
        <xsd:sequence>
          <xsd:element name="documentManagement">
            <xsd:complexType>
              <xsd:all>
                <xsd:element ref="ns2:Asiakirjatyyppi"/>
                <xsd:element ref="ns2:Vastuuhenkil_x00f6_"/>
                <xsd:element ref="ns2:Vastuuyksikk_x00f6_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11c47-be4c-4e9f-8bcd-9827c66502a6" elementFormDefault="qualified">
    <xsd:import namespace="http://schemas.microsoft.com/office/2006/documentManagement/types"/>
    <xsd:import namespace="http://schemas.microsoft.com/office/infopath/2007/PartnerControls"/>
    <xsd:element name="Asiakirjatyyppi" ma:index="8" ma:displayName="Asiakirjatyyppi" ma:format="Dropdown" ma:indexed="true" ma:internalName="Asiakirjatyyppi">
      <xsd:simpleType>
        <xsd:restriction base="dms:Choice">
          <xsd:enumeration value="Lomake"/>
          <xsd:enumeration value="Muistio"/>
          <xsd:enumeration value="Ohje"/>
          <xsd:enumeration value="Päätös"/>
          <xsd:enumeration value="Pöytäkirja"/>
          <xsd:enumeration value="Raportti"/>
          <xsd:enumeration value="Sopimus"/>
          <xsd:enumeration value="Suunnitelma"/>
          <xsd:enumeration value="Sääntö"/>
          <xsd:enumeration value="Taulukko"/>
          <xsd:enumeration value="Tiedote"/>
          <xsd:enumeration value="Mallipohja"/>
        </xsd:restriction>
      </xsd:simpleType>
    </xsd:element>
    <xsd:element name="Vastuuhenkil_x00f6_" ma:index="9" ma:displayName="Vastuuhenkilö" ma:default="Henkilöstöpäällikkö" ma:format="Dropdown" ma:indexed="true" ma:internalName="Vastuuhenkil_x00f6_">
      <xsd:simpleType>
        <xsd:restriction base="dms:Choice">
          <xsd:enumeration value="Henkilöstöpäällikkö"/>
          <xsd:enumeration value="Hallintopäällikkö"/>
          <xsd:enumeration value="Talousjohtaja"/>
          <xsd:enumeration value="Tekninen johtaja"/>
          <xsd:enumeration value="Kasvatus- ja koulutusjohtaja"/>
          <xsd:enumeration value="Työllisyys- ja hyvinvointipäällikkö"/>
          <xsd:enumeration value="Kiinteistöpäällikkö"/>
          <xsd:enumeration value="Viestintäsuunnittelija"/>
          <xsd:enumeration value="Hallinnon suunnittelija"/>
          <xsd:enumeration value="Kuntatekniikan päällikkö"/>
          <xsd:enumeration value="Vapaa-aikapäällikkö"/>
          <xsd:enumeration value="Ruokapalvelupäällikkö"/>
          <xsd:enumeration value="Puhtauspalvelupäällikkö"/>
        </xsd:restriction>
      </xsd:simpleType>
    </xsd:element>
    <xsd:element name="Vastuuyksikk_x00f6_" ma:index="10" ma:displayName="Vastuuyksikkö" ma:format="Dropdown" ma:indexed="true" ma:internalName="Vastuuyksikk_x00f6_">
      <xsd:simpleType>
        <xsd:restriction base="dms:Choice">
          <xsd:enumeration value="Hallinto-osasto"/>
          <xsd:enumeration value="Tekninen osasto"/>
          <xsd:enumeration value="Kasvatus- ja koulutusosasto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ce9ac9fe-263a-439c-bea7-a4e6f97960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f0482-9d20-4d11-9ec5-a4b128d59cc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46f5e25-1652-4c41-8548-845a2255d4f5}" ma:internalName="TaxCatchAll" ma:showField="CatchAllData" ma:web="208f0482-9d20-4d11-9ec5-a4b128d59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08f0482-9d20-4d11-9ec5-a4b128d59cca" xsi:nil="true"/>
    <lcf76f155ced4ddcb4097134ff3c332f xmlns="08611c47-be4c-4e9f-8bcd-9827c66502a6">
      <Terms xmlns="http://schemas.microsoft.com/office/infopath/2007/PartnerControls"/>
    </lcf76f155ced4ddcb4097134ff3c332f>
    <Vastuuhenkil_x00f6_ xmlns="08611c47-be4c-4e9f-8bcd-9827c66502a6">Viestintäsuunnittelija</Vastuuhenkil_x00f6_>
    <Vastuuyksikk_x00f6_ xmlns="08611c47-be4c-4e9f-8bcd-9827c66502a6">Hallinto-osasto</Vastuuyksikk_x00f6_>
    <Asiakirjatyyppi xmlns="08611c47-be4c-4e9f-8bcd-9827c66502a6">Mallipohja</Asiakirjatyyppi>
  </documentManagement>
</p:properties>
</file>

<file path=customXml/itemProps1.xml><?xml version="1.0" encoding="utf-8"?>
<ds:datastoreItem xmlns:ds="http://schemas.openxmlformats.org/officeDocument/2006/customXml" ds:itemID="{E9AA55D0-E2C7-4C1D-8268-49C65262FD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611c47-be4c-4e9f-8bcd-9827c66502a6"/>
    <ds:schemaRef ds:uri="208f0482-9d20-4d11-9ec5-a4b128d59c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8167D1-CBAE-4357-A317-91E62D9792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9EE087-D558-40D9-9A8D-5F516A615DB3}">
  <ds:schemaRefs>
    <ds:schemaRef ds:uri="http://schemas.microsoft.com/office/2006/metadata/properties"/>
    <ds:schemaRef ds:uri="http://schemas.microsoft.com/office/infopath/2007/PartnerControls"/>
    <ds:schemaRef ds:uri="208f0482-9d20-4d11-9ec5-a4b128d59cca"/>
    <ds:schemaRef ds:uri="08611c47-be4c-4e9f-8bcd-9827c66502a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17029</TotalTime>
  <Words>242</Words>
  <Application>Microsoft Office PowerPoint</Application>
  <PresentationFormat>Laajakuva</PresentationFormat>
  <Paragraphs>72</Paragraphs>
  <Slides>15</Slides>
  <Notes>8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Office-teema</vt:lpstr>
      <vt:lpstr>Kontiolahden lukio </vt:lpstr>
      <vt:lpstr>Rehtori</vt:lpstr>
      <vt:lpstr>Lukio-opinnot</vt:lpstr>
      <vt:lpstr>Lukion tavoitteena on</vt:lpstr>
      <vt:lpstr>Opintojen rakenne</vt:lpstr>
      <vt:lpstr>Mitä eroa lukio vs peruskoulu</vt:lpstr>
      <vt:lpstr>Kontiolahden lukio</vt:lpstr>
      <vt:lpstr>Loistava henkilökunta</vt:lpstr>
      <vt:lpstr>Miksi Kontiolahden lukio</vt:lpstr>
      <vt:lpstr>Mitä Kontiolahden lukio tarjoaa</vt:lpstr>
      <vt:lpstr>Mitä Kontiolahden lukio tarjoaa</vt:lpstr>
      <vt:lpstr>PowerPoint-esitys</vt:lpstr>
      <vt:lpstr>PowerPoint-esitys</vt:lpstr>
      <vt:lpstr>Kysymyksiä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Niko Immonen</dc:creator>
  <cp:lastModifiedBy>Koskela Arto</cp:lastModifiedBy>
  <cp:revision>45</cp:revision>
  <dcterms:created xsi:type="dcterms:W3CDTF">2018-02-23T14:01:45Z</dcterms:created>
  <dcterms:modified xsi:type="dcterms:W3CDTF">2025-11-12T13:45:55Z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0x0101000131A10C78617648896A55D926CC72E0</vt:lpwstr>
  </property>
  <property fmtid="{D5CDD505-2E9C-101B-9397-08002B2CF9AE}" pid="3" name="Order">
    <vt:r8>64000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